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8" r:id="rId8"/>
    <p:sldId id="264" r:id="rId9"/>
    <p:sldId id="270" r:id="rId10"/>
    <p:sldId id="272" r:id="rId11"/>
    <p:sldId id="273" r:id="rId12"/>
    <p:sldId id="274" r:id="rId13"/>
    <p:sldId id="271" r:id="rId14"/>
    <p:sldId id="265" r:id="rId15"/>
    <p:sldId id="266" r:id="rId16"/>
    <p:sldId id="267"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43"/>
    <p:restoredTop sz="94757"/>
  </p:normalViewPr>
  <p:slideViewPr>
    <p:cSldViewPr snapToGrid="0" snapToObjects="1">
      <p:cViewPr>
        <p:scale>
          <a:sx n="146" d="100"/>
          <a:sy n="146" d="100"/>
        </p:scale>
        <p:origin x="-544"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Users/dmitriykats/Documents/SpringBoard/Springboard/Capstone2/true_review/reports/Results%20Summary.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a:t>Random Forest Performance Improvement</a:t>
            </a:r>
          </a:p>
        </c:rich>
      </c:tx>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582123034847658"/>
          <c:y val="0.15669623996620194"/>
          <c:w val="0.86920714649601827"/>
          <c:h val="0.66707716668496286"/>
        </c:manualLayout>
      </c:layout>
      <c:lineChart>
        <c:grouping val="standard"/>
        <c:varyColors val="0"/>
        <c:ser>
          <c:idx val="0"/>
          <c:order val="0"/>
          <c:tx>
            <c:v>Percent of Liked Restaurants Predicted</c:v>
          </c:tx>
          <c:spPr>
            <a:ln w="28575" cap="rnd">
              <a:solidFill>
                <a:schemeClr val="accent1"/>
              </a:solidFill>
              <a:round/>
            </a:ln>
            <a:effectLst/>
          </c:spPr>
          <c:marker>
            <c:symbol val="none"/>
          </c:marker>
          <c:val>
            <c:numRef>
              <c:f>('Sheet1 (2)'!$D$44,'Sheet1 (2)'!$N$44,'Sheet1 (2)'!$X$44,'Sheet1 (2)'!$AI$44)</c:f>
              <c:numCache>
                <c:formatCode>General</c:formatCode>
                <c:ptCount val="4"/>
                <c:pt idx="0">
                  <c:v>0.92961069602831303</c:v>
                </c:pt>
                <c:pt idx="1">
                  <c:v>0.65749115218246168</c:v>
                </c:pt>
                <c:pt idx="2">
                  <c:v>0.61305544632324027</c:v>
                </c:pt>
                <c:pt idx="3">
                  <c:v>0.6669288242233582</c:v>
                </c:pt>
              </c:numCache>
            </c:numRef>
          </c:val>
          <c:smooth val="0"/>
          <c:extLst>
            <c:ext xmlns:c16="http://schemas.microsoft.com/office/drawing/2014/chart" uri="{C3380CC4-5D6E-409C-BE32-E72D297353CC}">
              <c16:uniqueId val="{00000000-964D-794F-9F8E-D0865E2C8E9E}"/>
            </c:ext>
          </c:extLst>
        </c:ser>
        <c:ser>
          <c:idx val="1"/>
          <c:order val="1"/>
          <c:tx>
            <c:v>Percent of Disliked Restaurants Predicted</c:v>
          </c:tx>
          <c:spPr>
            <a:ln w="28575" cap="rnd">
              <a:solidFill>
                <a:schemeClr val="accent2"/>
              </a:solidFill>
              <a:round/>
            </a:ln>
            <a:effectLst/>
          </c:spPr>
          <c:marker>
            <c:symbol val="none"/>
          </c:marker>
          <c:val>
            <c:numRef>
              <c:f>('Sheet1 (2)'!$D$39,'Sheet1 (2)'!$N$39,'Sheet1 (2)'!$X$39,'Sheet1 (2)'!$AI$39)</c:f>
              <c:numCache>
                <c:formatCode>0.000</c:formatCode>
                <c:ptCount val="4"/>
                <c:pt idx="0">
                  <c:v>0.2557741659538067</c:v>
                </c:pt>
                <c:pt idx="1">
                  <c:v>0.69717707442258336</c:v>
                </c:pt>
                <c:pt idx="2">
                  <c:v>0.76304533789563733</c:v>
                </c:pt>
                <c:pt idx="3">
                  <c:v>0.73139435414884513</c:v>
                </c:pt>
              </c:numCache>
            </c:numRef>
          </c:val>
          <c:smooth val="0"/>
          <c:extLst>
            <c:ext xmlns:c16="http://schemas.microsoft.com/office/drawing/2014/chart" uri="{C3380CC4-5D6E-409C-BE32-E72D297353CC}">
              <c16:uniqueId val="{00000001-964D-794F-9F8E-D0865E2C8E9E}"/>
            </c:ext>
          </c:extLst>
        </c:ser>
        <c:dLbls>
          <c:showLegendKey val="0"/>
          <c:showVal val="0"/>
          <c:showCatName val="0"/>
          <c:showSerName val="0"/>
          <c:showPercent val="0"/>
          <c:showBubbleSize val="0"/>
        </c:dLbls>
        <c:smooth val="0"/>
        <c:axId val="193391183"/>
        <c:axId val="193392863"/>
      </c:lineChart>
      <c:catAx>
        <c:axId val="193391183"/>
        <c:scaling>
          <c:orientation val="minMax"/>
        </c:scaling>
        <c:delete val="0"/>
        <c:axPos val="b"/>
        <c:title>
          <c:tx>
            <c:rich>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en-US" sz="800"/>
                  <a:t>Model</a:t>
                </a:r>
                <a:r>
                  <a:rPr lang="en-US" sz="800" baseline="0"/>
                  <a:t> Number</a:t>
                </a:r>
                <a:endParaRPr lang="en-US" sz="800"/>
              </a:p>
            </c:rich>
          </c:tx>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93392863"/>
        <c:crosses val="autoZero"/>
        <c:auto val="1"/>
        <c:lblAlgn val="ctr"/>
        <c:lblOffset val="100"/>
        <c:noMultiLvlLbl val="0"/>
      </c:catAx>
      <c:valAx>
        <c:axId val="1933928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Prediction Rate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93391183"/>
        <c:crosses val="autoZero"/>
        <c:crossBetween val="between"/>
        <c:majorUnit val="0.1"/>
      </c:valAx>
      <c:spPr>
        <a:noFill/>
        <a:ln>
          <a:noFill/>
        </a:ln>
        <a:effectLst/>
      </c:spPr>
    </c:plotArea>
    <c:legend>
      <c:legendPos val="b"/>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793E3B-62C1-48D3-895F-9E3AFF589A16}"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83507F8-FCF4-4836-9791-5421E3A996C6}">
      <dgm:prSet/>
      <dgm:spPr/>
      <dgm:t>
        <a:bodyPr/>
        <a:lstStyle/>
        <a:p>
          <a:pPr>
            <a:lnSpc>
              <a:spcPct val="100000"/>
            </a:lnSpc>
            <a:defRPr cap="all"/>
          </a:pPr>
          <a:r>
            <a:rPr lang="en-US"/>
            <a:t>Problem</a:t>
          </a:r>
        </a:p>
      </dgm:t>
    </dgm:pt>
    <dgm:pt modelId="{8F56EA1E-9854-4D17-AA68-92DB99B000C4}" type="parTrans" cxnId="{001F024C-1696-483D-B3B9-8C678F2DE851}">
      <dgm:prSet/>
      <dgm:spPr/>
      <dgm:t>
        <a:bodyPr/>
        <a:lstStyle/>
        <a:p>
          <a:endParaRPr lang="en-US"/>
        </a:p>
      </dgm:t>
    </dgm:pt>
    <dgm:pt modelId="{126808ED-3B63-4A12-9134-F33AC12AA946}" type="sibTrans" cxnId="{001F024C-1696-483D-B3B9-8C678F2DE851}">
      <dgm:prSet/>
      <dgm:spPr/>
      <dgm:t>
        <a:bodyPr/>
        <a:lstStyle/>
        <a:p>
          <a:endParaRPr lang="en-US"/>
        </a:p>
      </dgm:t>
    </dgm:pt>
    <dgm:pt modelId="{15CCE33D-1BB0-4B8C-81E1-33BC307D36AA}">
      <dgm:prSet/>
      <dgm:spPr/>
      <dgm:t>
        <a:bodyPr/>
        <a:lstStyle/>
        <a:p>
          <a:pPr>
            <a:lnSpc>
              <a:spcPct val="100000"/>
            </a:lnSpc>
            <a:defRPr cap="all"/>
          </a:pPr>
          <a:r>
            <a:rPr lang="en-US"/>
            <a:t>Explore the Data</a:t>
          </a:r>
        </a:p>
      </dgm:t>
    </dgm:pt>
    <dgm:pt modelId="{E86C0052-2F83-430E-A24B-10B4533146EB}" type="parTrans" cxnId="{FA5F61E2-4C8C-4C7C-B90F-177EE5C5E00E}">
      <dgm:prSet/>
      <dgm:spPr/>
      <dgm:t>
        <a:bodyPr/>
        <a:lstStyle/>
        <a:p>
          <a:endParaRPr lang="en-US"/>
        </a:p>
      </dgm:t>
    </dgm:pt>
    <dgm:pt modelId="{10BB911F-9AF8-42EC-B7B3-61F5EC52CA78}" type="sibTrans" cxnId="{FA5F61E2-4C8C-4C7C-B90F-177EE5C5E00E}">
      <dgm:prSet/>
      <dgm:spPr/>
      <dgm:t>
        <a:bodyPr/>
        <a:lstStyle/>
        <a:p>
          <a:endParaRPr lang="en-US"/>
        </a:p>
      </dgm:t>
    </dgm:pt>
    <dgm:pt modelId="{23531BC7-529A-4CD6-8483-647D1A5FB70F}">
      <dgm:prSet/>
      <dgm:spPr/>
      <dgm:t>
        <a:bodyPr/>
        <a:lstStyle/>
        <a:p>
          <a:pPr>
            <a:lnSpc>
              <a:spcPct val="100000"/>
            </a:lnSpc>
            <a:defRPr cap="all"/>
          </a:pPr>
          <a:r>
            <a:rPr lang="en-US"/>
            <a:t>Modeling</a:t>
          </a:r>
        </a:p>
      </dgm:t>
    </dgm:pt>
    <dgm:pt modelId="{EACEBA64-C88B-46EF-9FF3-E47147ECD73E}" type="parTrans" cxnId="{65222295-8E11-4D59-B9A5-39CC8A4A463A}">
      <dgm:prSet/>
      <dgm:spPr/>
      <dgm:t>
        <a:bodyPr/>
        <a:lstStyle/>
        <a:p>
          <a:endParaRPr lang="en-US"/>
        </a:p>
      </dgm:t>
    </dgm:pt>
    <dgm:pt modelId="{9BA7C263-E04C-4C8F-9E87-EB163F4B55B7}" type="sibTrans" cxnId="{65222295-8E11-4D59-B9A5-39CC8A4A463A}">
      <dgm:prSet/>
      <dgm:spPr/>
      <dgm:t>
        <a:bodyPr/>
        <a:lstStyle/>
        <a:p>
          <a:endParaRPr lang="en-US"/>
        </a:p>
      </dgm:t>
    </dgm:pt>
    <dgm:pt modelId="{D5C653A3-26EF-4AB9-95B0-8410FD5902E5}">
      <dgm:prSet/>
      <dgm:spPr/>
      <dgm:t>
        <a:bodyPr/>
        <a:lstStyle/>
        <a:p>
          <a:pPr>
            <a:lnSpc>
              <a:spcPct val="100000"/>
            </a:lnSpc>
            <a:defRPr cap="all"/>
          </a:pPr>
          <a:r>
            <a:rPr lang="en-US"/>
            <a:t>Results</a:t>
          </a:r>
        </a:p>
      </dgm:t>
    </dgm:pt>
    <dgm:pt modelId="{3A89B3F2-66C8-40DD-BF91-08C4B9F6052B}" type="parTrans" cxnId="{D2EC20A4-2F0D-4BE1-9AAC-2AF65870A8BA}">
      <dgm:prSet/>
      <dgm:spPr/>
      <dgm:t>
        <a:bodyPr/>
        <a:lstStyle/>
        <a:p>
          <a:endParaRPr lang="en-US"/>
        </a:p>
      </dgm:t>
    </dgm:pt>
    <dgm:pt modelId="{9965BC20-F0D8-47E1-8487-DF9272764D5C}" type="sibTrans" cxnId="{D2EC20A4-2F0D-4BE1-9AAC-2AF65870A8BA}">
      <dgm:prSet/>
      <dgm:spPr/>
      <dgm:t>
        <a:bodyPr/>
        <a:lstStyle/>
        <a:p>
          <a:endParaRPr lang="en-US"/>
        </a:p>
      </dgm:t>
    </dgm:pt>
    <dgm:pt modelId="{6130D7BE-D8AB-438B-9672-D78089F76EEE}" type="pres">
      <dgm:prSet presAssocID="{39793E3B-62C1-48D3-895F-9E3AFF589A16}" presName="root" presStyleCnt="0">
        <dgm:presLayoutVars>
          <dgm:dir/>
          <dgm:resizeHandles val="exact"/>
        </dgm:presLayoutVars>
      </dgm:prSet>
      <dgm:spPr/>
    </dgm:pt>
    <dgm:pt modelId="{4E834081-F7C1-458C-92D0-4CE5B1FA7C0E}" type="pres">
      <dgm:prSet presAssocID="{C83507F8-FCF4-4836-9791-5421E3A996C6}" presName="compNode" presStyleCnt="0"/>
      <dgm:spPr/>
    </dgm:pt>
    <dgm:pt modelId="{DB557D8C-BA57-4543-AA4D-9BA148E45B20}" type="pres">
      <dgm:prSet presAssocID="{C83507F8-FCF4-4836-9791-5421E3A996C6}" presName="iconBgRect" presStyleLbl="bgShp" presStyleIdx="0" presStyleCnt="4"/>
      <dgm:spPr/>
    </dgm:pt>
    <dgm:pt modelId="{9294EDB6-1F26-4D18-8FFA-F47297C7FCB1}" type="pres">
      <dgm:prSet presAssocID="{C83507F8-FCF4-4836-9791-5421E3A996C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p"/>
        </a:ext>
      </dgm:extLst>
    </dgm:pt>
    <dgm:pt modelId="{7F796617-1ECE-4810-84E4-CA94A1C5A831}" type="pres">
      <dgm:prSet presAssocID="{C83507F8-FCF4-4836-9791-5421E3A996C6}" presName="spaceRect" presStyleCnt="0"/>
      <dgm:spPr/>
    </dgm:pt>
    <dgm:pt modelId="{3029613D-DA6A-48D8-B8C3-F56EB9FCE41C}" type="pres">
      <dgm:prSet presAssocID="{C83507F8-FCF4-4836-9791-5421E3A996C6}" presName="textRect" presStyleLbl="revTx" presStyleIdx="0" presStyleCnt="4">
        <dgm:presLayoutVars>
          <dgm:chMax val="1"/>
          <dgm:chPref val="1"/>
        </dgm:presLayoutVars>
      </dgm:prSet>
      <dgm:spPr/>
    </dgm:pt>
    <dgm:pt modelId="{3611AE40-E568-4044-B002-20F3789F2234}" type="pres">
      <dgm:prSet presAssocID="{126808ED-3B63-4A12-9134-F33AC12AA946}" presName="sibTrans" presStyleCnt="0"/>
      <dgm:spPr/>
    </dgm:pt>
    <dgm:pt modelId="{1E599ED0-2502-478E-B22D-98DF3F0B2720}" type="pres">
      <dgm:prSet presAssocID="{15CCE33D-1BB0-4B8C-81E1-33BC307D36AA}" presName="compNode" presStyleCnt="0"/>
      <dgm:spPr/>
    </dgm:pt>
    <dgm:pt modelId="{192B00A2-BF4A-43BA-8B78-9D688BE1957B}" type="pres">
      <dgm:prSet presAssocID="{15CCE33D-1BB0-4B8C-81E1-33BC307D36AA}" presName="iconBgRect" presStyleLbl="bgShp" presStyleIdx="1" presStyleCnt="4"/>
      <dgm:spPr/>
    </dgm:pt>
    <dgm:pt modelId="{2F7547D0-90D2-402E-893E-9E13DCE49B66}" type="pres">
      <dgm:prSet presAssocID="{15CCE33D-1BB0-4B8C-81E1-33BC307D36A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g under Magnifying Glass"/>
        </a:ext>
      </dgm:extLst>
    </dgm:pt>
    <dgm:pt modelId="{1A4ED7A8-9D2F-4108-8B67-0CACBCA815B1}" type="pres">
      <dgm:prSet presAssocID="{15CCE33D-1BB0-4B8C-81E1-33BC307D36AA}" presName="spaceRect" presStyleCnt="0"/>
      <dgm:spPr/>
    </dgm:pt>
    <dgm:pt modelId="{70CE4C52-0A73-42CF-B4C1-63F9BE4889BB}" type="pres">
      <dgm:prSet presAssocID="{15CCE33D-1BB0-4B8C-81E1-33BC307D36AA}" presName="textRect" presStyleLbl="revTx" presStyleIdx="1" presStyleCnt="4">
        <dgm:presLayoutVars>
          <dgm:chMax val="1"/>
          <dgm:chPref val="1"/>
        </dgm:presLayoutVars>
      </dgm:prSet>
      <dgm:spPr/>
    </dgm:pt>
    <dgm:pt modelId="{BA9F8A1D-1A8C-4A83-8640-539B8BAAB15B}" type="pres">
      <dgm:prSet presAssocID="{10BB911F-9AF8-42EC-B7B3-61F5EC52CA78}" presName="sibTrans" presStyleCnt="0"/>
      <dgm:spPr/>
    </dgm:pt>
    <dgm:pt modelId="{EC91C939-C2CF-4D7C-A21D-3943C4DE4E13}" type="pres">
      <dgm:prSet presAssocID="{23531BC7-529A-4CD6-8483-647D1A5FB70F}" presName="compNode" presStyleCnt="0"/>
      <dgm:spPr/>
    </dgm:pt>
    <dgm:pt modelId="{F59BEF1D-8DF7-42D3-B4A3-0664C91CFFB1}" type="pres">
      <dgm:prSet presAssocID="{23531BC7-529A-4CD6-8483-647D1A5FB70F}" presName="iconBgRect" presStyleLbl="bgShp" presStyleIdx="2" presStyleCnt="4"/>
      <dgm:spPr/>
    </dgm:pt>
    <dgm:pt modelId="{CF26C02B-D15F-47F8-8697-762602F1AAEF}" type="pres">
      <dgm:prSet presAssocID="{23531BC7-529A-4CD6-8483-647D1A5FB70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96C2E483-ADAF-4AE1-9393-5FFE8D9B739C}" type="pres">
      <dgm:prSet presAssocID="{23531BC7-529A-4CD6-8483-647D1A5FB70F}" presName="spaceRect" presStyleCnt="0"/>
      <dgm:spPr/>
    </dgm:pt>
    <dgm:pt modelId="{1A961174-1DCD-4752-8AD6-57687757F427}" type="pres">
      <dgm:prSet presAssocID="{23531BC7-529A-4CD6-8483-647D1A5FB70F}" presName="textRect" presStyleLbl="revTx" presStyleIdx="2" presStyleCnt="4">
        <dgm:presLayoutVars>
          <dgm:chMax val="1"/>
          <dgm:chPref val="1"/>
        </dgm:presLayoutVars>
      </dgm:prSet>
      <dgm:spPr/>
    </dgm:pt>
    <dgm:pt modelId="{C6903DA6-074E-426F-8DD6-CC3EE983EEEA}" type="pres">
      <dgm:prSet presAssocID="{9BA7C263-E04C-4C8F-9E87-EB163F4B55B7}" presName="sibTrans" presStyleCnt="0"/>
      <dgm:spPr/>
    </dgm:pt>
    <dgm:pt modelId="{D4D4C7F1-32EB-47D3-8533-5B8F6C3DF468}" type="pres">
      <dgm:prSet presAssocID="{D5C653A3-26EF-4AB9-95B0-8410FD5902E5}" presName="compNode" presStyleCnt="0"/>
      <dgm:spPr/>
    </dgm:pt>
    <dgm:pt modelId="{F43856AB-B131-44BD-BC16-B64F208A592E}" type="pres">
      <dgm:prSet presAssocID="{D5C653A3-26EF-4AB9-95B0-8410FD5902E5}" presName="iconBgRect" presStyleLbl="bgShp" presStyleIdx="3" presStyleCnt="4"/>
      <dgm:spPr/>
    </dgm:pt>
    <dgm:pt modelId="{783CA275-71B0-4897-84C1-9FAAF2DC0FEB}" type="pres">
      <dgm:prSet presAssocID="{D5C653A3-26EF-4AB9-95B0-8410FD5902E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BBB1F306-2F2E-43EF-9E7F-5B7F72B21B55}" type="pres">
      <dgm:prSet presAssocID="{D5C653A3-26EF-4AB9-95B0-8410FD5902E5}" presName="spaceRect" presStyleCnt="0"/>
      <dgm:spPr/>
    </dgm:pt>
    <dgm:pt modelId="{FDE08BF7-8AA5-49E9-98F6-E0CDE3EAC977}" type="pres">
      <dgm:prSet presAssocID="{D5C653A3-26EF-4AB9-95B0-8410FD5902E5}" presName="textRect" presStyleLbl="revTx" presStyleIdx="3" presStyleCnt="4">
        <dgm:presLayoutVars>
          <dgm:chMax val="1"/>
          <dgm:chPref val="1"/>
        </dgm:presLayoutVars>
      </dgm:prSet>
      <dgm:spPr/>
    </dgm:pt>
  </dgm:ptLst>
  <dgm:cxnLst>
    <dgm:cxn modelId="{3D8AB301-7371-B541-B071-B5E5563CECA4}" type="presOf" srcId="{C83507F8-FCF4-4836-9791-5421E3A996C6}" destId="{3029613D-DA6A-48D8-B8C3-F56EB9FCE41C}" srcOrd="0" destOrd="0" presId="urn:microsoft.com/office/officeart/2018/5/layout/IconCircleLabelList"/>
    <dgm:cxn modelId="{001F024C-1696-483D-B3B9-8C678F2DE851}" srcId="{39793E3B-62C1-48D3-895F-9E3AFF589A16}" destId="{C83507F8-FCF4-4836-9791-5421E3A996C6}" srcOrd="0" destOrd="0" parTransId="{8F56EA1E-9854-4D17-AA68-92DB99B000C4}" sibTransId="{126808ED-3B63-4A12-9134-F33AC12AA946}"/>
    <dgm:cxn modelId="{0CF67A5A-3A1A-8E43-920F-DFE2FF6F517B}" type="presOf" srcId="{23531BC7-529A-4CD6-8483-647D1A5FB70F}" destId="{1A961174-1DCD-4752-8AD6-57687757F427}" srcOrd="0" destOrd="0" presId="urn:microsoft.com/office/officeart/2018/5/layout/IconCircleLabelList"/>
    <dgm:cxn modelId="{6EBEFF66-0E56-8245-89D9-12BD47731A60}" type="presOf" srcId="{15CCE33D-1BB0-4B8C-81E1-33BC307D36AA}" destId="{70CE4C52-0A73-42CF-B4C1-63F9BE4889BB}" srcOrd="0" destOrd="0" presId="urn:microsoft.com/office/officeart/2018/5/layout/IconCircleLabelList"/>
    <dgm:cxn modelId="{65222295-8E11-4D59-B9A5-39CC8A4A463A}" srcId="{39793E3B-62C1-48D3-895F-9E3AFF589A16}" destId="{23531BC7-529A-4CD6-8483-647D1A5FB70F}" srcOrd="2" destOrd="0" parTransId="{EACEBA64-C88B-46EF-9FF3-E47147ECD73E}" sibTransId="{9BA7C263-E04C-4C8F-9E87-EB163F4B55B7}"/>
    <dgm:cxn modelId="{D2EC20A4-2F0D-4BE1-9AAC-2AF65870A8BA}" srcId="{39793E3B-62C1-48D3-895F-9E3AFF589A16}" destId="{D5C653A3-26EF-4AB9-95B0-8410FD5902E5}" srcOrd="3" destOrd="0" parTransId="{3A89B3F2-66C8-40DD-BF91-08C4B9F6052B}" sibTransId="{9965BC20-F0D8-47E1-8487-DF9272764D5C}"/>
    <dgm:cxn modelId="{0381D2D3-C8AF-3542-9932-994FCE614B4B}" type="presOf" srcId="{39793E3B-62C1-48D3-895F-9E3AFF589A16}" destId="{6130D7BE-D8AB-438B-9672-D78089F76EEE}" srcOrd="0" destOrd="0" presId="urn:microsoft.com/office/officeart/2018/5/layout/IconCircleLabelList"/>
    <dgm:cxn modelId="{FA5F61E2-4C8C-4C7C-B90F-177EE5C5E00E}" srcId="{39793E3B-62C1-48D3-895F-9E3AFF589A16}" destId="{15CCE33D-1BB0-4B8C-81E1-33BC307D36AA}" srcOrd="1" destOrd="0" parTransId="{E86C0052-2F83-430E-A24B-10B4533146EB}" sibTransId="{10BB911F-9AF8-42EC-B7B3-61F5EC52CA78}"/>
    <dgm:cxn modelId="{B32DC2F2-E63D-264C-8FDD-131F9D99FEE5}" type="presOf" srcId="{D5C653A3-26EF-4AB9-95B0-8410FD5902E5}" destId="{FDE08BF7-8AA5-49E9-98F6-E0CDE3EAC977}" srcOrd="0" destOrd="0" presId="urn:microsoft.com/office/officeart/2018/5/layout/IconCircleLabelList"/>
    <dgm:cxn modelId="{776582D9-E506-EF49-907D-D0693A2AB9A7}" type="presParOf" srcId="{6130D7BE-D8AB-438B-9672-D78089F76EEE}" destId="{4E834081-F7C1-458C-92D0-4CE5B1FA7C0E}" srcOrd="0" destOrd="0" presId="urn:microsoft.com/office/officeart/2018/5/layout/IconCircleLabelList"/>
    <dgm:cxn modelId="{D9752337-E823-8D48-A462-9B356119A28E}" type="presParOf" srcId="{4E834081-F7C1-458C-92D0-4CE5B1FA7C0E}" destId="{DB557D8C-BA57-4543-AA4D-9BA148E45B20}" srcOrd="0" destOrd="0" presId="urn:microsoft.com/office/officeart/2018/5/layout/IconCircleLabelList"/>
    <dgm:cxn modelId="{339BB5CD-803A-5049-BA11-848C8FD2D91B}" type="presParOf" srcId="{4E834081-F7C1-458C-92D0-4CE5B1FA7C0E}" destId="{9294EDB6-1F26-4D18-8FFA-F47297C7FCB1}" srcOrd="1" destOrd="0" presId="urn:microsoft.com/office/officeart/2018/5/layout/IconCircleLabelList"/>
    <dgm:cxn modelId="{6B3970C9-4820-514C-959E-B9D6473DCA8B}" type="presParOf" srcId="{4E834081-F7C1-458C-92D0-4CE5B1FA7C0E}" destId="{7F796617-1ECE-4810-84E4-CA94A1C5A831}" srcOrd="2" destOrd="0" presId="urn:microsoft.com/office/officeart/2018/5/layout/IconCircleLabelList"/>
    <dgm:cxn modelId="{68D00F1C-5C4C-CF4A-A427-F50BCBE3286A}" type="presParOf" srcId="{4E834081-F7C1-458C-92D0-4CE5B1FA7C0E}" destId="{3029613D-DA6A-48D8-B8C3-F56EB9FCE41C}" srcOrd="3" destOrd="0" presId="urn:microsoft.com/office/officeart/2018/5/layout/IconCircleLabelList"/>
    <dgm:cxn modelId="{E7C14CCA-1A00-E246-807F-6125D39E816D}" type="presParOf" srcId="{6130D7BE-D8AB-438B-9672-D78089F76EEE}" destId="{3611AE40-E568-4044-B002-20F3789F2234}" srcOrd="1" destOrd="0" presId="urn:microsoft.com/office/officeart/2018/5/layout/IconCircleLabelList"/>
    <dgm:cxn modelId="{C8D32B3B-2F6A-3341-8528-8C6FB83703A7}" type="presParOf" srcId="{6130D7BE-D8AB-438B-9672-D78089F76EEE}" destId="{1E599ED0-2502-478E-B22D-98DF3F0B2720}" srcOrd="2" destOrd="0" presId="urn:microsoft.com/office/officeart/2018/5/layout/IconCircleLabelList"/>
    <dgm:cxn modelId="{5E900019-5047-AD4B-A7AF-AB3E5D6363FC}" type="presParOf" srcId="{1E599ED0-2502-478E-B22D-98DF3F0B2720}" destId="{192B00A2-BF4A-43BA-8B78-9D688BE1957B}" srcOrd="0" destOrd="0" presId="urn:microsoft.com/office/officeart/2018/5/layout/IconCircleLabelList"/>
    <dgm:cxn modelId="{24108328-1063-1043-B2AB-6CC50A0D2A37}" type="presParOf" srcId="{1E599ED0-2502-478E-B22D-98DF3F0B2720}" destId="{2F7547D0-90D2-402E-893E-9E13DCE49B66}" srcOrd="1" destOrd="0" presId="urn:microsoft.com/office/officeart/2018/5/layout/IconCircleLabelList"/>
    <dgm:cxn modelId="{F03F011B-B261-F047-9029-0772280BEA97}" type="presParOf" srcId="{1E599ED0-2502-478E-B22D-98DF3F0B2720}" destId="{1A4ED7A8-9D2F-4108-8B67-0CACBCA815B1}" srcOrd="2" destOrd="0" presId="urn:microsoft.com/office/officeart/2018/5/layout/IconCircleLabelList"/>
    <dgm:cxn modelId="{766CAEF8-828D-6B47-A38B-952F9EC2572F}" type="presParOf" srcId="{1E599ED0-2502-478E-B22D-98DF3F0B2720}" destId="{70CE4C52-0A73-42CF-B4C1-63F9BE4889BB}" srcOrd="3" destOrd="0" presId="urn:microsoft.com/office/officeart/2018/5/layout/IconCircleLabelList"/>
    <dgm:cxn modelId="{8C4ED54A-5E52-0249-A65E-F408E9D7B945}" type="presParOf" srcId="{6130D7BE-D8AB-438B-9672-D78089F76EEE}" destId="{BA9F8A1D-1A8C-4A83-8640-539B8BAAB15B}" srcOrd="3" destOrd="0" presId="urn:microsoft.com/office/officeart/2018/5/layout/IconCircleLabelList"/>
    <dgm:cxn modelId="{64225EC5-E12C-4143-A4BB-F1EF97BCDF5A}" type="presParOf" srcId="{6130D7BE-D8AB-438B-9672-D78089F76EEE}" destId="{EC91C939-C2CF-4D7C-A21D-3943C4DE4E13}" srcOrd="4" destOrd="0" presId="urn:microsoft.com/office/officeart/2018/5/layout/IconCircleLabelList"/>
    <dgm:cxn modelId="{6117ED5A-03E2-6C43-B472-559F937B716D}" type="presParOf" srcId="{EC91C939-C2CF-4D7C-A21D-3943C4DE4E13}" destId="{F59BEF1D-8DF7-42D3-B4A3-0664C91CFFB1}" srcOrd="0" destOrd="0" presId="urn:microsoft.com/office/officeart/2018/5/layout/IconCircleLabelList"/>
    <dgm:cxn modelId="{AE88F618-23DD-EC4F-87E3-0005506CB1C8}" type="presParOf" srcId="{EC91C939-C2CF-4D7C-A21D-3943C4DE4E13}" destId="{CF26C02B-D15F-47F8-8697-762602F1AAEF}" srcOrd="1" destOrd="0" presId="urn:microsoft.com/office/officeart/2018/5/layout/IconCircleLabelList"/>
    <dgm:cxn modelId="{8C1E2E16-667B-EF4B-9BDE-9C3D503B64B3}" type="presParOf" srcId="{EC91C939-C2CF-4D7C-A21D-3943C4DE4E13}" destId="{96C2E483-ADAF-4AE1-9393-5FFE8D9B739C}" srcOrd="2" destOrd="0" presId="urn:microsoft.com/office/officeart/2018/5/layout/IconCircleLabelList"/>
    <dgm:cxn modelId="{ACC3FDCE-0C76-CD4C-B503-B42B1DD35D5B}" type="presParOf" srcId="{EC91C939-C2CF-4D7C-A21D-3943C4DE4E13}" destId="{1A961174-1DCD-4752-8AD6-57687757F427}" srcOrd="3" destOrd="0" presId="urn:microsoft.com/office/officeart/2018/5/layout/IconCircleLabelList"/>
    <dgm:cxn modelId="{B9006E1D-E382-894B-9712-CD81F89E2634}" type="presParOf" srcId="{6130D7BE-D8AB-438B-9672-D78089F76EEE}" destId="{C6903DA6-074E-426F-8DD6-CC3EE983EEEA}" srcOrd="5" destOrd="0" presId="urn:microsoft.com/office/officeart/2018/5/layout/IconCircleLabelList"/>
    <dgm:cxn modelId="{AC92CFBE-2D0F-D945-B0E9-6D5FEC7A0B11}" type="presParOf" srcId="{6130D7BE-D8AB-438B-9672-D78089F76EEE}" destId="{D4D4C7F1-32EB-47D3-8533-5B8F6C3DF468}" srcOrd="6" destOrd="0" presId="urn:microsoft.com/office/officeart/2018/5/layout/IconCircleLabelList"/>
    <dgm:cxn modelId="{13BC139F-0ECD-ED47-A3E0-14C9FCBD2843}" type="presParOf" srcId="{D4D4C7F1-32EB-47D3-8533-5B8F6C3DF468}" destId="{F43856AB-B131-44BD-BC16-B64F208A592E}" srcOrd="0" destOrd="0" presId="urn:microsoft.com/office/officeart/2018/5/layout/IconCircleLabelList"/>
    <dgm:cxn modelId="{E16A60E7-E937-BC4E-B01D-6C1611861446}" type="presParOf" srcId="{D4D4C7F1-32EB-47D3-8533-5B8F6C3DF468}" destId="{783CA275-71B0-4897-84C1-9FAAF2DC0FEB}" srcOrd="1" destOrd="0" presId="urn:microsoft.com/office/officeart/2018/5/layout/IconCircleLabelList"/>
    <dgm:cxn modelId="{9A0A765D-E535-0543-8434-02848F4F3A01}" type="presParOf" srcId="{D4D4C7F1-32EB-47D3-8533-5B8F6C3DF468}" destId="{BBB1F306-2F2E-43EF-9E7F-5B7F72B21B55}" srcOrd="2" destOrd="0" presId="urn:microsoft.com/office/officeart/2018/5/layout/IconCircleLabelList"/>
    <dgm:cxn modelId="{BD2FAFCE-FE81-4745-BBDC-5712CAF9708E}" type="presParOf" srcId="{D4D4C7F1-32EB-47D3-8533-5B8F6C3DF468}" destId="{FDE08BF7-8AA5-49E9-98F6-E0CDE3EAC97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57D8C-BA57-4543-AA4D-9BA148E45B20}">
      <dsp:nvSpPr>
        <dsp:cNvPr id="0" name=""/>
        <dsp:cNvSpPr/>
      </dsp:nvSpPr>
      <dsp:spPr>
        <a:xfrm>
          <a:off x="973190" y="986724"/>
          <a:ext cx="1264141" cy="126414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94EDB6-1F26-4D18-8FFA-F47297C7FCB1}">
      <dsp:nvSpPr>
        <dsp:cNvPr id="0" name=""/>
        <dsp:cNvSpPr/>
      </dsp:nvSpPr>
      <dsp:spPr>
        <a:xfrm>
          <a:off x="1242597" y="1256131"/>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29613D-DA6A-48D8-B8C3-F56EB9FCE41C}">
      <dsp:nvSpPr>
        <dsp:cNvPr id="0" name=""/>
        <dsp:cNvSpPr/>
      </dsp:nvSpPr>
      <dsp:spPr>
        <a:xfrm>
          <a:off x="569079"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Problem</a:t>
          </a:r>
        </a:p>
      </dsp:txBody>
      <dsp:txXfrm>
        <a:off x="569079" y="2644614"/>
        <a:ext cx="2072362" cy="720000"/>
      </dsp:txXfrm>
    </dsp:sp>
    <dsp:sp modelId="{192B00A2-BF4A-43BA-8B78-9D688BE1957B}">
      <dsp:nvSpPr>
        <dsp:cNvPr id="0" name=""/>
        <dsp:cNvSpPr/>
      </dsp:nvSpPr>
      <dsp:spPr>
        <a:xfrm>
          <a:off x="3408216" y="986724"/>
          <a:ext cx="1264141" cy="126414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7547D0-90D2-402E-893E-9E13DCE49B66}">
      <dsp:nvSpPr>
        <dsp:cNvPr id="0" name=""/>
        <dsp:cNvSpPr/>
      </dsp:nvSpPr>
      <dsp:spPr>
        <a:xfrm>
          <a:off x="3677623" y="1256131"/>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CE4C52-0A73-42CF-B4C1-63F9BE4889BB}">
      <dsp:nvSpPr>
        <dsp:cNvPr id="0" name=""/>
        <dsp:cNvSpPr/>
      </dsp:nvSpPr>
      <dsp:spPr>
        <a:xfrm>
          <a:off x="3004105"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Explore the Data</a:t>
          </a:r>
        </a:p>
      </dsp:txBody>
      <dsp:txXfrm>
        <a:off x="3004105" y="2644614"/>
        <a:ext cx="2072362" cy="720000"/>
      </dsp:txXfrm>
    </dsp:sp>
    <dsp:sp modelId="{F59BEF1D-8DF7-42D3-B4A3-0664C91CFFB1}">
      <dsp:nvSpPr>
        <dsp:cNvPr id="0" name=""/>
        <dsp:cNvSpPr/>
      </dsp:nvSpPr>
      <dsp:spPr>
        <a:xfrm>
          <a:off x="5843242" y="986724"/>
          <a:ext cx="1264141" cy="126414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26C02B-D15F-47F8-8697-762602F1AAEF}">
      <dsp:nvSpPr>
        <dsp:cNvPr id="0" name=""/>
        <dsp:cNvSpPr/>
      </dsp:nvSpPr>
      <dsp:spPr>
        <a:xfrm>
          <a:off x="6112649" y="1256131"/>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961174-1DCD-4752-8AD6-57687757F427}">
      <dsp:nvSpPr>
        <dsp:cNvPr id="0" name=""/>
        <dsp:cNvSpPr/>
      </dsp:nvSpPr>
      <dsp:spPr>
        <a:xfrm>
          <a:off x="5439131"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Modeling</a:t>
          </a:r>
        </a:p>
      </dsp:txBody>
      <dsp:txXfrm>
        <a:off x="5439131" y="2644614"/>
        <a:ext cx="2072362" cy="720000"/>
      </dsp:txXfrm>
    </dsp:sp>
    <dsp:sp modelId="{F43856AB-B131-44BD-BC16-B64F208A592E}">
      <dsp:nvSpPr>
        <dsp:cNvPr id="0" name=""/>
        <dsp:cNvSpPr/>
      </dsp:nvSpPr>
      <dsp:spPr>
        <a:xfrm>
          <a:off x="8278268" y="986724"/>
          <a:ext cx="1264141" cy="126414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3CA275-71B0-4897-84C1-9FAAF2DC0FEB}">
      <dsp:nvSpPr>
        <dsp:cNvPr id="0" name=""/>
        <dsp:cNvSpPr/>
      </dsp:nvSpPr>
      <dsp:spPr>
        <a:xfrm>
          <a:off x="8547675" y="1256131"/>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E08BF7-8AA5-49E9-98F6-E0CDE3EAC977}">
      <dsp:nvSpPr>
        <dsp:cNvPr id="0" name=""/>
        <dsp:cNvSpPr/>
      </dsp:nvSpPr>
      <dsp:spPr>
        <a:xfrm>
          <a:off x="7874157"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Results</a:t>
          </a:r>
        </a:p>
      </dsp:txBody>
      <dsp:txXfrm>
        <a:off x="7874157" y="2644614"/>
        <a:ext cx="2072362"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DA187C-CF57-B644-A01B-DD76F096028C}" type="datetimeFigureOut">
              <a:rPr lang="en-US" smtClean="0"/>
              <a:t>6/18/19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7AB0D8-2248-F843-9B46-58B194570157}" type="slidenum">
              <a:rPr lang="en-US" smtClean="0"/>
              <a:t>‹#›</a:t>
            </a:fld>
            <a:endParaRPr lang="en-US"/>
          </a:p>
        </p:txBody>
      </p:sp>
    </p:spTree>
    <p:extLst>
      <p:ext uri="{BB962C8B-B14F-4D97-AF65-F5344CB8AC3E}">
        <p14:creationId xmlns:p14="http://schemas.microsoft.com/office/powerpoint/2010/main" val="2574162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7AB0D8-2248-F843-9B46-58B194570157}" type="slidenum">
              <a:rPr lang="en-US" smtClean="0"/>
              <a:t>6</a:t>
            </a:fld>
            <a:endParaRPr lang="en-US"/>
          </a:p>
        </p:txBody>
      </p:sp>
    </p:spTree>
    <p:extLst>
      <p:ext uri="{BB962C8B-B14F-4D97-AF65-F5344CB8AC3E}">
        <p14:creationId xmlns:p14="http://schemas.microsoft.com/office/powerpoint/2010/main" val="1031583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7AB0D8-2248-F843-9B46-58B194570157}" type="slidenum">
              <a:rPr lang="en-US" smtClean="0"/>
              <a:t>7</a:t>
            </a:fld>
            <a:endParaRPr lang="en-US"/>
          </a:p>
        </p:txBody>
      </p:sp>
    </p:spTree>
    <p:extLst>
      <p:ext uri="{BB962C8B-B14F-4D97-AF65-F5344CB8AC3E}">
        <p14:creationId xmlns:p14="http://schemas.microsoft.com/office/powerpoint/2010/main" val="1192935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A4E3B-1032-574B-B2B9-B014809860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D2D065-16BC-3646-8000-724DB18C73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324B6B-0167-204B-97A8-A27F9BAECD62}"/>
              </a:ext>
            </a:extLst>
          </p:cNvPr>
          <p:cNvSpPr>
            <a:spLocks noGrp="1"/>
          </p:cNvSpPr>
          <p:nvPr>
            <p:ph type="dt" sz="half" idx="10"/>
          </p:nvPr>
        </p:nvSpPr>
        <p:spPr/>
        <p:txBody>
          <a:bodyPr/>
          <a:lstStyle/>
          <a:p>
            <a:fld id="{764EAD42-4E08-FC48-B1E6-A17CA58C25D6}" type="datetimeFigureOut">
              <a:rPr lang="en-US" smtClean="0"/>
              <a:t>6/18/19</a:t>
            </a:fld>
            <a:endParaRPr lang="en-US"/>
          </a:p>
        </p:txBody>
      </p:sp>
      <p:sp>
        <p:nvSpPr>
          <p:cNvPr id="5" name="Footer Placeholder 4">
            <a:extLst>
              <a:ext uri="{FF2B5EF4-FFF2-40B4-BE49-F238E27FC236}">
                <a16:creationId xmlns:a16="http://schemas.microsoft.com/office/drawing/2014/main" id="{25487A3C-5BE7-1E41-BB14-9AF83DBB84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0B5D84-AA43-7144-BBF8-0ADBD573D2EB}"/>
              </a:ext>
            </a:extLst>
          </p:cNvPr>
          <p:cNvSpPr>
            <a:spLocks noGrp="1"/>
          </p:cNvSpPr>
          <p:nvPr>
            <p:ph type="sldNum" sz="quarter" idx="12"/>
          </p:nvPr>
        </p:nvSpPr>
        <p:spPr/>
        <p:txBody>
          <a:bodyPr/>
          <a:lstStyle/>
          <a:p>
            <a:fld id="{3579BB67-52A9-674C-952B-9ADC26DA8BEC}" type="slidenum">
              <a:rPr lang="en-US" smtClean="0"/>
              <a:t>‹#›</a:t>
            </a:fld>
            <a:endParaRPr lang="en-US"/>
          </a:p>
        </p:txBody>
      </p:sp>
    </p:spTree>
    <p:extLst>
      <p:ext uri="{BB962C8B-B14F-4D97-AF65-F5344CB8AC3E}">
        <p14:creationId xmlns:p14="http://schemas.microsoft.com/office/powerpoint/2010/main" val="2914045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E60C0-54D8-E340-A4E7-3203E594D3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1E0493-F1FD-1442-B953-F252E31F61C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DC0126-BB9A-2645-B402-D0A1EA1D951B}"/>
              </a:ext>
            </a:extLst>
          </p:cNvPr>
          <p:cNvSpPr>
            <a:spLocks noGrp="1"/>
          </p:cNvSpPr>
          <p:nvPr>
            <p:ph type="dt" sz="half" idx="10"/>
          </p:nvPr>
        </p:nvSpPr>
        <p:spPr/>
        <p:txBody>
          <a:bodyPr/>
          <a:lstStyle/>
          <a:p>
            <a:fld id="{764EAD42-4E08-FC48-B1E6-A17CA58C25D6}" type="datetimeFigureOut">
              <a:rPr lang="en-US" smtClean="0"/>
              <a:t>6/18/19</a:t>
            </a:fld>
            <a:endParaRPr lang="en-US"/>
          </a:p>
        </p:txBody>
      </p:sp>
      <p:sp>
        <p:nvSpPr>
          <p:cNvPr id="5" name="Footer Placeholder 4">
            <a:extLst>
              <a:ext uri="{FF2B5EF4-FFF2-40B4-BE49-F238E27FC236}">
                <a16:creationId xmlns:a16="http://schemas.microsoft.com/office/drawing/2014/main" id="{1D515D28-F657-FA49-9433-237E41B109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0FA22A-6072-8142-A6CF-5493E0A6A81D}"/>
              </a:ext>
            </a:extLst>
          </p:cNvPr>
          <p:cNvSpPr>
            <a:spLocks noGrp="1"/>
          </p:cNvSpPr>
          <p:nvPr>
            <p:ph type="sldNum" sz="quarter" idx="12"/>
          </p:nvPr>
        </p:nvSpPr>
        <p:spPr/>
        <p:txBody>
          <a:bodyPr/>
          <a:lstStyle/>
          <a:p>
            <a:fld id="{3579BB67-52A9-674C-952B-9ADC26DA8BEC}" type="slidenum">
              <a:rPr lang="en-US" smtClean="0"/>
              <a:t>‹#›</a:t>
            </a:fld>
            <a:endParaRPr lang="en-US"/>
          </a:p>
        </p:txBody>
      </p:sp>
    </p:spTree>
    <p:extLst>
      <p:ext uri="{BB962C8B-B14F-4D97-AF65-F5344CB8AC3E}">
        <p14:creationId xmlns:p14="http://schemas.microsoft.com/office/powerpoint/2010/main" val="3397056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58EAED-A20D-2C4C-8105-B4ADE5107F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C2386D-F6A1-404C-827D-74CD7754284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5AA908-64D5-EF40-9E87-1C4390C71D73}"/>
              </a:ext>
            </a:extLst>
          </p:cNvPr>
          <p:cNvSpPr>
            <a:spLocks noGrp="1"/>
          </p:cNvSpPr>
          <p:nvPr>
            <p:ph type="dt" sz="half" idx="10"/>
          </p:nvPr>
        </p:nvSpPr>
        <p:spPr/>
        <p:txBody>
          <a:bodyPr/>
          <a:lstStyle/>
          <a:p>
            <a:fld id="{764EAD42-4E08-FC48-B1E6-A17CA58C25D6}" type="datetimeFigureOut">
              <a:rPr lang="en-US" smtClean="0"/>
              <a:t>6/18/19</a:t>
            </a:fld>
            <a:endParaRPr lang="en-US"/>
          </a:p>
        </p:txBody>
      </p:sp>
      <p:sp>
        <p:nvSpPr>
          <p:cNvPr id="5" name="Footer Placeholder 4">
            <a:extLst>
              <a:ext uri="{FF2B5EF4-FFF2-40B4-BE49-F238E27FC236}">
                <a16:creationId xmlns:a16="http://schemas.microsoft.com/office/drawing/2014/main" id="{F43DBFB6-6E6B-4642-807A-E92CA233EF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F556B-CC1C-AD4E-B544-3EF0E3371596}"/>
              </a:ext>
            </a:extLst>
          </p:cNvPr>
          <p:cNvSpPr>
            <a:spLocks noGrp="1"/>
          </p:cNvSpPr>
          <p:nvPr>
            <p:ph type="sldNum" sz="quarter" idx="12"/>
          </p:nvPr>
        </p:nvSpPr>
        <p:spPr/>
        <p:txBody>
          <a:bodyPr/>
          <a:lstStyle/>
          <a:p>
            <a:fld id="{3579BB67-52A9-674C-952B-9ADC26DA8BEC}" type="slidenum">
              <a:rPr lang="en-US" smtClean="0"/>
              <a:t>‹#›</a:t>
            </a:fld>
            <a:endParaRPr lang="en-US"/>
          </a:p>
        </p:txBody>
      </p:sp>
    </p:spTree>
    <p:extLst>
      <p:ext uri="{BB962C8B-B14F-4D97-AF65-F5344CB8AC3E}">
        <p14:creationId xmlns:p14="http://schemas.microsoft.com/office/powerpoint/2010/main" val="9107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07FB-F150-204E-9F55-AD7BCCC316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8A881F-294A-D441-9812-ABF8EFB0A50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4C8534-9433-AA42-9FE3-0CBB8A4A3237}"/>
              </a:ext>
            </a:extLst>
          </p:cNvPr>
          <p:cNvSpPr>
            <a:spLocks noGrp="1"/>
          </p:cNvSpPr>
          <p:nvPr>
            <p:ph type="dt" sz="half" idx="10"/>
          </p:nvPr>
        </p:nvSpPr>
        <p:spPr/>
        <p:txBody>
          <a:bodyPr/>
          <a:lstStyle/>
          <a:p>
            <a:fld id="{764EAD42-4E08-FC48-B1E6-A17CA58C25D6}" type="datetimeFigureOut">
              <a:rPr lang="en-US" smtClean="0"/>
              <a:t>6/18/19</a:t>
            </a:fld>
            <a:endParaRPr lang="en-US"/>
          </a:p>
        </p:txBody>
      </p:sp>
      <p:sp>
        <p:nvSpPr>
          <p:cNvPr id="5" name="Footer Placeholder 4">
            <a:extLst>
              <a:ext uri="{FF2B5EF4-FFF2-40B4-BE49-F238E27FC236}">
                <a16:creationId xmlns:a16="http://schemas.microsoft.com/office/drawing/2014/main" id="{0B0F6A73-8F68-1D47-BBC1-A6F080A85F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0816B2-0464-5E44-8AEF-DA1A9B3680A6}"/>
              </a:ext>
            </a:extLst>
          </p:cNvPr>
          <p:cNvSpPr>
            <a:spLocks noGrp="1"/>
          </p:cNvSpPr>
          <p:nvPr>
            <p:ph type="sldNum" sz="quarter" idx="12"/>
          </p:nvPr>
        </p:nvSpPr>
        <p:spPr/>
        <p:txBody>
          <a:bodyPr/>
          <a:lstStyle/>
          <a:p>
            <a:fld id="{3579BB67-52A9-674C-952B-9ADC26DA8BEC}" type="slidenum">
              <a:rPr lang="en-US" smtClean="0"/>
              <a:t>‹#›</a:t>
            </a:fld>
            <a:endParaRPr lang="en-US"/>
          </a:p>
        </p:txBody>
      </p:sp>
    </p:spTree>
    <p:extLst>
      <p:ext uri="{BB962C8B-B14F-4D97-AF65-F5344CB8AC3E}">
        <p14:creationId xmlns:p14="http://schemas.microsoft.com/office/powerpoint/2010/main" val="2373337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B985E-26AF-6D47-98A4-D72ADB8016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876D4E-6229-F445-9737-DAC818B08A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85E7DD-E067-E649-8D5C-78E6400CC632}"/>
              </a:ext>
            </a:extLst>
          </p:cNvPr>
          <p:cNvSpPr>
            <a:spLocks noGrp="1"/>
          </p:cNvSpPr>
          <p:nvPr>
            <p:ph type="dt" sz="half" idx="10"/>
          </p:nvPr>
        </p:nvSpPr>
        <p:spPr/>
        <p:txBody>
          <a:bodyPr/>
          <a:lstStyle/>
          <a:p>
            <a:fld id="{764EAD42-4E08-FC48-B1E6-A17CA58C25D6}" type="datetimeFigureOut">
              <a:rPr lang="en-US" smtClean="0"/>
              <a:t>6/18/19</a:t>
            </a:fld>
            <a:endParaRPr lang="en-US"/>
          </a:p>
        </p:txBody>
      </p:sp>
      <p:sp>
        <p:nvSpPr>
          <p:cNvPr id="5" name="Footer Placeholder 4">
            <a:extLst>
              <a:ext uri="{FF2B5EF4-FFF2-40B4-BE49-F238E27FC236}">
                <a16:creationId xmlns:a16="http://schemas.microsoft.com/office/drawing/2014/main" id="{DF460C85-4367-7C4E-A554-6787A3BDCC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1F3333-2659-5045-A6AB-462585D0F49D}"/>
              </a:ext>
            </a:extLst>
          </p:cNvPr>
          <p:cNvSpPr>
            <a:spLocks noGrp="1"/>
          </p:cNvSpPr>
          <p:nvPr>
            <p:ph type="sldNum" sz="quarter" idx="12"/>
          </p:nvPr>
        </p:nvSpPr>
        <p:spPr/>
        <p:txBody>
          <a:bodyPr/>
          <a:lstStyle/>
          <a:p>
            <a:fld id="{3579BB67-52A9-674C-952B-9ADC26DA8BEC}" type="slidenum">
              <a:rPr lang="en-US" smtClean="0"/>
              <a:t>‹#›</a:t>
            </a:fld>
            <a:endParaRPr lang="en-US"/>
          </a:p>
        </p:txBody>
      </p:sp>
    </p:spTree>
    <p:extLst>
      <p:ext uri="{BB962C8B-B14F-4D97-AF65-F5344CB8AC3E}">
        <p14:creationId xmlns:p14="http://schemas.microsoft.com/office/powerpoint/2010/main" val="541696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BEBB9-CBB7-7F44-B9E3-07D93CA3BD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BB65E7-9F82-934C-B0E8-2912447E13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1FB071-3615-E243-B434-F671B2E1822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3A5C3D-56D9-024F-A575-4383AF35A268}"/>
              </a:ext>
            </a:extLst>
          </p:cNvPr>
          <p:cNvSpPr>
            <a:spLocks noGrp="1"/>
          </p:cNvSpPr>
          <p:nvPr>
            <p:ph type="dt" sz="half" idx="10"/>
          </p:nvPr>
        </p:nvSpPr>
        <p:spPr/>
        <p:txBody>
          <a:bodyPr/>
          <a:lstStyle/>
          <a:p>
            <a:fld id="{764EAD42-4E08-FC48-B1E6-A17CA58C25D6}" type="datetimeFigureOut">
              <a:rPr lang="en-US" smtClean="0"/>
              <a:t>6/18/19</a:t>
            </a:fld>
            <a:endParaRPr lang="en-US"/>
          </a:p>
        </p:txBody>
      </p:sp>
      <p:sp>
        <p:nvSpPr>
          <p:cNvPr id="6" name="Footer Placeholder 5">
            <a:extLst>
              <a:ext uri="{FF2B5EF4-FFF2-40B4-BE49-F238E27FC236}">
                <a16:creationId xmlns:a16="http://schemas.microsoft.com/office/drawing/2014/main" id="{D06B36B5-8DEB-144D-97B5-6A2523B01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C35CB6-9C31-134A-BEF2-84417C2532E2}"/>
              </a:ext>
            </a:extLst>
          </p:cNvPr>
          <p:cNvSpPr>
            <a:spLocks noGrp="1"/>
          </p:cNvSpPr>
          <p:nvPr>
            <p:ph type="sldNum" sz="quarter" idx="12"/>
          </p:nvPr>
        </p:nvSpPr>
        <p:spPr/>
        <p:txBody>
          <a:bodyPr/>
          <a:lstStyle/>
          <a:p>
            <a:fld id="{3579BB67-52A9-674C-952B-9ADC26DA8BEC}" type="slidenum">
              <a:rPr lang="en-US" smtClean="0"/>
              <a:t>‹#›</a:t>
            </a:fld>
            <a:endParaRPr lang="en-US"/>
          </a:p>
        </p:txBody>
      </p:sp>
    </p:spTree>
    <p:extLst>
      <p:ext uri="{BB962C8B-B14F-4D97-AF65-F5344CB8AC3E}">
        <p14:creationId xmlns:p14="http://schemas.microsoft.com/office/powerpoint/2010/main" val="4261484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09389-1A28-2147-A439-500D23D11C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FE8CC0-42CE-9649-90ED-5E0F362D78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5AD590C-5D4F-934D-8702-6D99433AD15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322D21-74D9-EB4B-911C-0AC47300C3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3CCBA78-CE42-7D46-9803-C2B0D016B79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36044C-0108-4445-AC6D-6860B155AC16}"/>
              </a:ext>
            </a:extLst>
          </p:cNvPr>
          <p:cNvSpPr>
            <a:spLocks noGrp="1"/>
          </p:cNvSpPr>
          <p:nvPr>
            <p:ph type="dt" sz="half" idx="10"/>
          </p:nvPr>
        </p:nvSpPr>
        <p:spPr/>
        <p:txBody>
          <a:bodyPr/>
          <a:lstStyle/>
          <a:p>
            <a:fld id="{764EAD42-4E08-FC48-B1E6-A17CA58C25D6}" type="datetimeFigureOut">
              <a:rPr lang="en-US" smtClean="0"/>
              <a:t>6/18/19</a:t>
            </a:fld>
            <a:endParaRPr lang="en-US"/>
          </a:p>
        </p:txBody>
      </p:sp>
      <p:sp>
        <p:nvSpPr>
          <p:cNvPr id="8" name="Footer Placeholder 7">
            <a:extLst>
              <a:ext uri="{FF2B5EF4-FFF2-40B4-BE49-F238E27FC236}">
                <a16:creationId xmlns:a16="http://schemas.microsoft.com/office/drawing/2014/main" id="{6F99566E-9BC4-AC4E-A54E-E6184F0C3F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A111BC-EC55-4945-A741-C7FA823658B5}"/>
              </a:ext>
            </a:extLst>
          </p:cNvPr>
          <p:cNvSpPr>
            <a:spLocks noGrp="1"/>
          </p:cNvSpPr>
          <p:nvPr>
            <p:ph type="sldNum" sz="quarter" idx="12"/>
          </p:nvPr>
        </p:nvSpPr>
        <p:spPr/>
        <p:txBody>
          <a:bodyPr/>
          <a:lstStyle/>
          <a:p>
            <a:fld id="{3579BB67-52A9-674C-952B-9ADC26DA8BEC}" type="slidenum">
              <a:rPr lang="en-US" smtClean="0"/>
              <a:t>‹#›</a:t>
            </a:fld>
            <a:endParaRPr lang="en-US"/>
          </a:p>
        </p:txBody>
      </p:sp>
    </p:spTree>
    <p:extLst>
      <p:ext uri="{BB962C8B-B14F-4D97-AF65-F5344CB8AC3E}">
        <p14:creationId xmlns:p14="http://schemas.microsoft.com/office/powerpoint/2010/main" val="173960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AE9F1-7652-4545-ACB8-7E0AA94CE6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4DA2D7-28A9-FA44-ADA5-1D755FB45F03}"/>
              </a:ext>
            </a:extLst>
          </p:cNvPr>
          <p:cNvSpPr>
            <a:spLocks noGrp="1"/>
          </p:cNvSpPr>
          <p:nvPr>
            <p:ph type="dt" sz="half" idx="10"/>
          </p:nvPr>
        </p:nvSpPr>
        <p:spPr/>
        <p:txBody>
          <a:bodyPr/>
          <a:lstStyle/>
          <a:p>
            <a:fld id="{764EAD42-4E08-FC48-B1E6-A17CA58C25D6}" type="datetimeFigureOut">
              <a:rPr lang="en-US" smtClean="0"/>
              <a:t>6/18/19</a:t>
            </a:fld>
            <a:endParaRPr lang="en-US"/>
          </a:p>
        </p:txBody>
      </p:sp>
      <p:sp>
        <p:nvSpPr>
          <p:cNvPr id="4" name="Footer Placeholder 3">
            <a:extLst>
              <a:ext uri="{FF2B5EF4-FFF2-40B4-BE49-F238E27FC236}">
                <a16:creationId xmlns:a16="http://schemas.microsoft.com/office/drawing/2014/main" id="{F7FA6246-4530-5B41-A111-CAAB8E33A0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9EEF95-9E8D-4549-AF69-3E877D894E3A}"/>
              </a:ext>
            </a:extLst>
          </p:cNvPr>
          <p:cNvSpPr>
            <a:spLocks noGrp="1"/>
          </p:cNvSpPr>
          <p:nvPr>
            <p:ph type="sldNum" sz="quarter" idx="12"/>
          </p:nvPr>
        </p:nvSpPr>
        <p:spPr/>
        <p:txBody>
          <a:bodyPr/>
          <a:lstStyle/>
          <a:p>
            <a:fld id="{3579BB67-52A9-674C-952B-9ADC26DA8BEC}" type="slidenum">
              <a:rPr lang="en-US" smtClean="0"/>
              <a:t>‹#›</a:t>
            </a:fld>
            <a:endParaRPr lang="en-US"/>
          </a:p>
        </p:txBody>
      </p:sp>
    </p:spTree>
    <p:extLst>
      <p:ext uri="{BB962C8B-B14F-4D97-AF65-F5344CB8AC3E}">
        <p14:creationId xmlns:p14="http://schemas.microsoft.com/office/powerpoint/2010/main" val="28139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A3982D-F492-9D4E-806E-50BB86C95078}"/>
              </a:ext>
            </a:extLst>
          </p:cNvPr>
          <p:cNvSpPr>
            <a:spLocks noGrp="1"/>
          </p:cNvSpPr>
          <p:nvPr>
            <p:ph type="dt" sz="half" idx="10"/>
          </p:nvPr>
        </p:nvSpPr>
        <p:spPr/>
        <p:txBody>
          <a:bodyPr/>
          <a:lstStyle/>
          <a:p>
            <a:fld id="{764EAD42-4E08-FC48-B1E6-A17CA58C25D6}" type="datetimeFigureOut">
              <a:rPr lang="en-US" smtClean="0"/>
              <a:t>6/18/19</a:t>
            </a:fld>
            <a:endParaRPr lang="en-US"/>
          </a:p>
        </p:txBody>
      </p:sp>
      <p:sp>
        <p:nvSpPr>
          <p:cNvPr id="3" name="Footer Placeholder 2">
            <a:extLst>
              <a:ext uri="{FF2B5EF4-FFF2-40B4-BE49-F238E27FC236}">
                <a16:creationId xmlns:a16="http://schemas.microsoft.com/office/drawing/2014/main" id="{C0439A39-CC08-C94C-9BD4-C3C4E2A04B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46D6D6-47A3-E84F-A939-0761A535CB5C}"/>
              </a:ext>
            </a:extLst>
          </p:cNvPr>
          <p:cNvSpPr>
            <a:spLocks noGrp="1"/>
          </p:cNvSpPr>
          <p:nvPr>
            <p:ph type="sldNum" sz="quarter" idx="12"/>
          </p:nvPr>
        </p:nvSpPr>
        <p:spPr/>
        <p:txBody>
          <a:bodyPr/>
          <a:lstStyle/>
          <a:p>
            <a:fld id="{3579BB67-52A9-674C-952B-9ADC26DA8BEC}" type="slidenum">
              <a:rPr lang="en-US" smtClean="0"/>
              <a:t>‹#›</a:t>
            </a:fld>
            <a:endParaRPr lang="en-US"/>
          </a:p>
        </p:txBody>
      </p:sp>
    </p:spTree>
    <p:extLst>
      <p:ext uri="{BB962C8B-B14F-4D97-AF65-F5344CB8AC3E}">
        <p14:creationId xmlns:p14="http://schemas.microsoft.com/office/powerpoint/2010/main" val="4020490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E9F3B-7C0E-9E46-9415-5C7DD336AC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1E27EB-C739-784D-9519-256BDBB44B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12BCD9-7118-9543-850D-13CD4A073F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394718C-FC8D-204C-BCD8-F9CF04F8D8BC}"/>
              </a:ext>
            </a:extLst>
          </p:cNvPr>
          <p:cNvSpPr>
            <a:spLocks noGrp="1"/>
          </p:cNvSpPr>
          <p:nvPr>
            <p:ph type="dt" sz="half" idx="10"/>
          </p:nvPr>
        </p:nvSpPr>
        <p:spPr/>
        <p:txBody>
          <a:bodyPr/>
          <a:lstStyle/>
          <a:p>
            <a:fld id="{764EAD42-4E08-FC48-B1E6-A17CA58C25D6}" type="datetimeFigureOut">
              <a:rPr lang="en-US" smtClean="0"/>
              <a:t>6/18/19</a:t>
            </a:fld>
            <a:endParaRPr lang="en-US"/>
          </a:p>
        </p:txBody>
      </p:sp>
      <p:sp>
        <p:nvSpPr>
          <p:cNvPr id="6" name="Footer Placeholder 5">
            <a:extLst>
              <a:ext uri="{FF2B5EF4-FFF2-40B4-BE49-F238E27FC236}">
                <a16:creationId xmlns:a16="http://schemas.microsoft.com/office/drawing/2014/main" id="{7D37129B-E0F2-2C45-ADD1-69364D2A79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072712-06A5-1B4A-905E-BFB7E7B740F9}"/>
              </a:ext>
            </a:extLst>
          </p:cNvPr>
          <p:cNvSpPr>
            <a:spLocks noGrp="1"/>
          </p:cNvSpPr>
          <p:nvPr>
            <p:ph type="sldNum" sz="quarter" idx="12"/>
          </p:nvPr>
        </p:nvSpPr>
        <p:spPr/>
        <p:txBody>
          <a:bodyPr/>
          <a:lstStyle/>
          <a:p>
            <a:fld id="{3579BB67-52A9-674C-952B-9ADC26DA8BEC}" type="slidenum">
              <a:rPr lang="en-US" smtClean="0"/>
              <a:t>‹#›</a:t>
            </a:fld>
            <a:endParaRPr lang="en-US"/>
          </a:p>
        </p:txBody>
      </p:sp>
    </p:spTree>
    <p:extLst>
      <p:ext uri="{BB962C8B-B14F-4D97-AF65-F5344CB8AC3E}">
        <p14:creationId xmlns:p14="http://schemas.microsoft.com/office/powerpoint/2010/main" val="1702746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EA328-9230-A04C-BDE5-726F143E62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13DAD1-4CD1-034F-A82A-E7ECAEE4BD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BF16E1-8B58-484A-A0CC-EA1FB6E7D3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0111E7-C0C9-F348-B9EB-0DA2CC1D4368}"/>
              </a:ext>
            </a:extLst>
          </p:cNvPr>
          <p:cNvSpPr>
            <a:spLocks noGrp="1"/>
          </p:cNvSpPr>
          <p:nvPr>
            <p:ph type="dt" sz="half" idx="10"/>
          </p:nvPr>
        </p:nvSpPr>
        <p:spPr/>
        <p:txBody>
          <a:bodyPr/>
          <a:lstStyle/>
          <a:p>
            <a:fld id="{764EAD42-4E08-FC48-B1E6-A17CA58C25D6}" type="datetimeFigureOut">
              <a:rPr lang="en-US" smtClean="0"/>
              <a:t>6/18/19</a:t>
            </a:fld>
            <a:endParaRPr lang="en-US"/>
          </a:p>
        </p:txBody>
      </p:sp>
      <p:sp>
        <p:nvSpPr>
          <p:cNvPr id="6" name="Footer Placeholder 5">
            <a:extLst>
              <a:ext uri="{FF2B5EF4-FFF2-40B4-BE49-F238E27FC236}">
                <a16:creationId xmlns:a16="http://schemas.microsoft.com/office/drawing/2014/main" id="{FD54EB26-AB64-F74A-B667-E7B180BBB5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415E6-EC33-FA49-ADF8-9251FDA567B6}"/>
              </a:ext>
            </a:extLst>
          </p:cNvPr>
          <p:cNvSpPr>
            <a:spLocks noGrp="1"/>
          </p:cNvSpPr>
          <p:nvPr>
            <p:ph type="sldNum" sz="quarter" idx="12"/>
          </p:nvPr>
        </p:nvSpPr>
        <p:spPr/>
        <p:txBody>
          <a:bodyPr/>
          <a:lstStyle/>
          <a:p>
            <a:fld id="{3579BB67-52A9-674C-952B-9ADC26DA8BEC}" type="slidenum">
              <a:rPr lang="en-US" smtClean="0"/>
              <a:t>‹#›</a:t>
            </a:fld>
            <a:endParaRPr lang="en-US"/>
          </a:p>
        </p:txBody>
      </p:sp>
    </p:spTree>
    <p:extLst>
      <p:ext uri="{BB962C8B-B14F-4D97-AF65-F5344CB8AC3E}">
        <p14:creationId xmlns:p14="http://schemas.microsoft.com/office/powerpoint/2010/main" val="2466828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EEC653-C031-4943-BFBC-2CC71B95D2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9910FA-8B3D-3046-9562-9A89FB8737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4747B2-B67C-994A-8C0D-7E06238798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4EAD42-4E08-FC48-B1E6-A17CA58C25D6}" type="datetimeFigureOut">
              <a:rPr lang="en-US" smtClean="0"/>
              <a:t>6/18/19</a:t>
            </a:fld>
            <a:endParaRPr lang="en-US"/>
          </a:p>
        </p:txBody>
      </p:sp>
      <p:sp>
        <p:nvSpPr>
          <p:cNvPr id="5" name="Footer Placeholder 4">
            <a:extLst>
              <a:ext uri="{FF2B5EF4-FFF2-40B4-BE49-F238E27FC236}">
                <a16:creationId xmlns:a16="http://schemas.microsoft.com/office/drawing/2014/main" id="{6AF0FEA7-974B-A442-AEE8-AEB46A827E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990016-5AE5-7149-AEBD-2914C122AB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79BB67-52A9-674C-952B-9ADC26DA8BEC}" type="slidenum">
              <a:rPr lang="en-US" smtClean="0"/>
              <a:t>‹#›</a:t>
            </a:fld>
            <a:endParaRPr lang="en-US"/>
          </a:p>
        </p:txBody>
      </p:sp>
    </p:spTree>
    <p:extLst>
      <p:ext uri="{BB962C8B-B14F-4D97-AF65-F5344CB8AC3E}">
        <p14:creationId xmlns:p14="http://schemas.microsoft.com/office/powerpoint/2010/main" val="3231323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5.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32.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3.tiff"/></Relationships>
</file>

<file path=ppt/slides/_rels/slide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9.svg"/></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Graphic 12" descr="Star">
            <a:extLst>
              <a:ext uri="{FF2B5EF4-FFF2-40B4-BE49-F238E27FC236}">
                <a16:creationId xmlns:a16="http://schemas.microsoft.com/office/drawing/2014/main" id="{479ABA71-48DD-A742-8769-5E532A99B22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78073" y="1341513"/>
            <a:ext cx="914400" cy="914400"/>
          </a:xfrm>
          <a:prstGeom prst="rect">
            <a:avLst/>
          </a:prstGeom>
        </p:spPr>
      </p:pic>
      <p:pic>
        <p:nvPicPr>
          <p:cNvPr id="6" name="Picture 5">
            <a:extLst>
              <a:ext uri="{FF2B5EF4-FFF2-40B4-BE49-F238E27FC236}">
                <a16:creationId xmlns:a16="http://schemas.microsoft.com/office/drawing/2014/main" id="{49A56EE4-B67B-C846-B816-02352F56664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545272" y="3429000"/>
            <a:ext cx="6663055" cy="2045970"/>
          </a:xfrm>
          <a:prstGeom prst="rect">
            <a:avLst/>
          </a:prstGeom>
          <a:effectLst>
            <a:softEdge rad="317500"/>
          </a:effectLst>
        </p:spPr>
      </p:pic>
      <p:sp>
        <p:nvSpPr>
          <p:cNvPr id="18"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24779A49-8C00-0C42-AC1F-B9D546EC72FA}"/>
              </a:ext>
            </a:extLst>
          </p:cNvPr>
          <p:cNvSpPr>
            <a:spLocks noGrp="1"/>
          </p:cNvSpPr>
          <p:nvPr>
            <p:ph type="ctrTitle"/>
          </p:nvPr>
        </p:nvSpPr>
        <p:spPr>
          <a:xfrm>
            <a:off x="8022021" y="3075715"/>
            <a:ext cx="3852041" cy="1990272"/>
          </a:xfrm>
        </p:spPr>
        <p:txBody>
          <a:bodyPr>
            <a:normAutofit/>
          </a:bodyPr>
          <a:lstStyle/>
          <a:p>
            <a:r>
              <a:rPr lang="en-US" sz="4000" dirty="0"/>
              <a:t>True Review             </a:t>
            </a:r>
            <a:r>
              <a:rPr lang="en-US" sz="2400" dirty="0"/>
              <a:t>A Personalized Restaurant Recommender</a:t>
            </a:r>
            <a:endParaRPr lang="en-US" sz="4000" dirty="0"/>
          </a:p>
        </p:txBody>
      </p:sp>
      <p:cxnSp>
        <p:nvCxnSpPr>
          <p:cNvPr id="20" name="Straight Connector 19">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pic>
        <p:nvPicPr>
          <p:cNvPr id="5" name="Graphic 4" descr="Star">
            <a:extLst>
              <a:ext uri="{FF2B5EF4-FFF2-40B4-BE49-F238E27FC236}">
                <a16:creationId xmlns:a16="http://schemas.microsoft.com/office/drawing/2014/main" id="{2DFBC925-1D0B-424A-BC3A-0B29A3C2CB7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20473" y="1341513"/>
            <a:ext cx="914400" cy="914400"/>
          </a:xfrm>
          <a:prstGeom prst="rect">
            <a:avLst/>
          </a:prstGeom>
        </p:spPr>
      </p:pic>
      <p:pic>
        <p:nvPicPr>
          <p:cNvPr id="9" name="Graphic 8" descr="Star">
            <a:extLst>
              <a:ext uri="{FF2B5EF4-FFF2-40B4-BE49-F238E27FC236}">
                <a16:creationId xmlns:a16="http://schemas.microsoft.com/office/drawing/2014/main" id="{6C2E4C49-DB0D-BE49-B890-CE2E1596C1A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34873" y="1341513"/>
            <a:ext cx="914400" cy="914400"/>
          </a:xfrm>
          <a:prstGeom prst="rect">
            <a:avLst/>
          </a:prstGeom>
        </p:spPr>
      </p:pic>
      <p:pic>
        <p:nvPicPr>
          <p:cNvPr id="10" name="Graphic 9" descr="Star">
            <a:extLst>
              <a:ext uri="{FF2B5EF4-FFF2-40B4-BE49-F238E27FC236}">
                <a16:creationId xmlns:a16="http://schemas.microsoft.com/office/drawing/2014/main" id="{F1599E8D-EF2F-5A4B-AFED-051F28873C8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49273" y="1341513"/>
            <a:ext cx="914400" cy="914400"/>
          </a:xfrm>
          <a:prstGeom prst="rect">
            <a:avLst/>
          </a:prstGeom>
        </p:spPr>
      </p:pic>
      <p:pic>
        <p:nvPicPr>
          <p:cNvPr id="11" name="Graphic 10" descr="Star">
            <a:extLst>
              <a:ext uri="{FF2B5EF4-FFF2-40B4-BE49-F238E27FC236}">
                <a16:creationId xmlns:a16="http://schemas.microsoft.com/office/drawing/2014/main" id="{B10AEB1E-649C-4E41-B60F-18CDC73E1B2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63673" y="1341513"/>
            <a:ext cx="914400" cy="914400"/>
          </a:xfrm>
          <a:prstGeom prst="rect">
            <a:avLst/>
          </a:prstGeom>
        </p:spPr>
      </p:pic>
      <p:pic>
        <p:nvPicPr>
          <p:cNvPr id="12" name="Graphic 11" descr="Star">
            <a:extLst>
              <a:ext uri="{FF2B5EF4-FFF2-40B4-BE49-F238E27FC236}">
                <a16:creationId xmlns:a16="http://schemas.microsoft.com/office/drawing/2014/main" id="{01C6D587-A55B-3643-96B9-99DD46E02C60}"/>
              </a:ext>
            </a:extLst>
          </p:cNvPr>
          <p:cNvPicPr>
            <a:picLocks/>
          </p:cNvPicPr>
          <p:nvPr/>
        </p:nvPicPr>
        <p:blipFill rotWithShape="1">
          <a:blip r:embed="rId5">
            <a:extLst>
              <a:ext uri="{96DAC541-7B7A-43D3-8B79-37D633B846F1}">
                <asvg:svgBlip xmlns:asvg="http://schemas.microsoft.com/office/drawing/2016/SVG/main" r:embed="rId6"/>
              </a:ext>
            </a:extLst>
          </a:blip>
          <a:srcRect l="2" r="48537"/>
          <a:stretch/>
        </p:blipFill>
        <p:spPr>
          <a:xfrm>
            <a:off x="7587597" y="1341513"/>
            <a:ext cx="457200" cy="914400"/>
          </a:xfrm>
          <a:prstGeom prst="rect">
            <a:avLst/>
          </a:prstGeom>
        </p:spPr>
      </p:pic>
    </p:spTree>
    <p:extLst>
      <p:ext uri="{BB962C8B-B14F-4D97-AF65-F5344CB8AC3E}">
        <p14:creationId xmlns:p14="http://schemas.microsoft.com/office/powerpoint/2010/main" val="3589983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EDA53-12F5-8147-A66D-4777B44568F6}"/>
              </a:ext>
            </a:extLst>
          </p:cNvPr>
          <p:cNvSpPr>
            <a:spLocks noGrp="1"/>
          </p:cNvSpPr>
          <p:nvPr>
            <p:ph type="title"/>
          </p:nvPr>
        </p:nvSpPr>
        <p:spPr/>
        <p:txBody>
          <a:bodyPr>
            <a:normAutofit/>
          </a:bodyPr>
          <a:lstStyle/>
          <a:p>
            <a:r>
              <a:rPr lang="en-US" sz="4000" dirty="0"/>
              <a:t>Explore the Data – NLP</a:t>
            </a:r>
          </a:p>
        </p:txBody>
      </p:sp>
      <p:sp>
        <p:nvSpPr>
          <p:cNvPr id="9" name="Oval 8">
            <a:extLst>
              <a:ext uri="{FF2B5EF4-FFF2-40B4-BE49-F238E27FC236}">
                <a16:creationId xmlns:a16="http://schemas.microsoft.com/office/drawing/2014/main" id="{ECD367B6-4112-4243-883F-3A185372404A}"/>
              </a:ext>
            </a:extLst>
          </p:cNvPr>
          <p:cNvSpPr/>
          <p:nvPr/>
        </p:nvSpPr>
        <p:spPr>
          <a:xfrm>
            <a:off x="10089659" y="365125"/>
            <a:ext cx="1264141" cy="1264141"/>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10" name="Rectangle 9" descr="Bug under Magnifying Glass">
            <a:extLst>
              <a:ext uri="{FF2B5EF4-FFF2-40B4-BE49-F238E27FC236}">
                <a16:creationId xmlns:a16="http://schemas.microsoft.com/office/drawing/2014/main" id="{5DF43DF3-B731-7046-A660-55E4E14D6C7D}"/>
              </a:ext>
            </a:extLst>
          </p:cNvPr>
          <p:cNvSpPr/>
          <p:nvPr/>
        </p:nvSpPr>
        <p:spPr>
          <a:xfrm>
            <a:off x="10359066" y="634532"/>
            <a:ext cx="725326" cy="725326"/>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4" name="TextBox 3">
            <a:extLst>
              <a:ext uri="{FF2B5EF4-FFF2-40B4-BE49-F238E27FC236}">
                <a16:creationId xmlns:a16="http://schemas.microsoft.com/office/drawing/2014/main" id="{23F6C857-C5D0-374D-8C18-8B47743FBB0D}"/>
              </a:ext>
            </a:extLst>
          </p:cNvPr>
          <p:cNvSpPr txBox="1"/>
          <p:nvPr/>
        </p:nvSpPr>
        <p:spPr>
          <a:xfrm>
            <a:off x="838200" y="1359858"/>
            <a:ext cx="6206067" cy="2000548"/>
          </a:xfrm>
          <a:prstGeom prst="rect">
            <a:avLst/>
          </a:prstGeom>
          <a:noFill/>
        </p:spPr>
        <p:txBody>
          <a:bodyPr wrap="square" rtlCol="0">
            <a:spAutoFit/>
          </a:bodyPr>
          <a:lstStyle/>
          <a:p>
            <a:r>
              <a:rPr lang="en-US" dirty="0"/>
              <a:t>Random review for Eddie’s House in Scottsdale, AZ:</a:t>
            </a:r>
          </a:p>
          <a:p>
            <a:endParaRPr lang="en-US" dirty="0"/>
          </a:p>
          <a:p>
            <a:r>
              <a:rPr lang="en-US" sz="1100" dirty="0">
                <a:latin typeface="Courier New" panose="02070309020205020404" pitchFamily="49" charset="0"/>
                <a:cs typeface="Courier New" panose="02070309020205020404" pitchFamily="49" charset="0"/>
              </a:rPr>
              <a:t>'I really like this place. I have been numerous </a:t>
            </a:r>
            <a:r>
              <a:rPr lang="en-US" sz="1100" dirty="0" err="1">
                <a:latin typeface="Courier New" panose="02070309020205020404" pitchFamily="49" charset="0"/>
                <a:cs typeface="Courier New" panose="02070309020205020404" pitchFamily="49" charset="0"/>
              </a:rPr>
              <a:t>amt</a:t>
            </a:r>
            <a:r>
              <a:rPr lang="en-US" sz="1100" dirty="0">
                <a:latin typeface="Courier New" panose="02070309020205020404" pitchFamily="49" charset="0"/>
                <a:cs typeface="Courier New" panose="02070309020205020404" pitchFamily="49" charset="0"/>
              </a:rPr>
              <a:t> of times and I keep wanting more. The friendly bartenders, the exciting chef  (Eddie). The best part of this place besides the good food and comfort level is their ALL Night Happy Hour. Yes All night $5 dollar specialty cocktails like an espresso martini or wines of the day. All first courses (apps) are half off too. The apps includes, lambchops ($19), Tuna tartar with wonton chips ($9) and so much more. Great s[</a:t>
            </a:r>
            <a:r>
              <a:rPr lang="en-US" sz="1100" dirty="0" err="1">
                <a:latin typeface="Courier New" panose="02070309020205020404" pitchFamily="49" charset="0"/>
                <a:cs typeface="Courier New" panose="02070309020205020404" pitchFamily="49" charset="0"/>
              </a:rPr>
              <a:t>ot</a:t>
            </a:r>
            <a:r>
              <a:rPr lang="en-US" sz="1100" dirty="0">
                <a:latin typeface="Courier New" panose="02070309020205020404" pitchFamily="49" charset="0"/>
                <a:cs typeface="Courier New" panose="02070309020205020404" pitchFamily="49" charset="0"/>
              </a:rPr>
              <a:t> and yearning for more since last night.’ </a:t>
            </a:r>
          </a:p>
        </p:txBody>
      </p:sp>
      <p:pic>
        <p:nvPicPr>
          <p:cNvPr id="11" name="Picture 10">
            <a:extLst>
              <a:ext uri="{FF2B5EF4-FFF2-40B4-BE49-F238E27FC236}">
                <a16:creationId xmlns:a16="http://schemas.microsoft.com/office/drawing/2014/main" id="{867CD98F-AA73-9246-83D1-BE5EBC745048}"/>
              </a:ext>
            </a:extLst>
          </p:cNvPr>
          <p:cNvPicPr>
            <a:picLocks noChangeAspect="1"/>
          </p:cNvPicPr>
          <p:nvPr/>
        </p:nvPicPr>
        <p:blipFill>
          <a:blip r:embed="rId4"/>
          <a:stretch>
            <a:fillRect/>
          </a:stretch>
        </p:blipFill>
        <p:spPr>
          <a:xfrm>
            <a:off x="2559755" y="3114184"/>
            <a:ext cx="2215445" cy="1607618"/>
          </a:xfrm>
          <a:prstGeom prst="rect">
            <a:avLst/>
          </a:prstGeom>
          <a:effectLst>
            <a:softEdge rad="635000"/>
          </a:effectLst>
        </p:spPr>
      </p:pic>
      <p:sp>
        <p:nvSpPr>
          <p:cNvPr id="12" name="TextBox 11">
            <a:extLst>
              <a:ext uri="{FF2B5EF4-FFF2-40B4-BE49-F238E27FC236}">
                <a16:creationId xmlns:a16="http://schemas.microsoft.com/office/drawing/2014/main" id="{FA0977A5-66E5-9146-85D0-D08F91075726}"/>
              </a:ext>
            </a:extLst>
          </p:cNvPr>
          <p:cNvSpPr txBox="1"/>
          <p:nvPr/>
        </p:nvSpPr>
        <p:spPr>
          <a:xfrm>
            <a:off x="5503333" y="3416838"/>
            <a:ext cx="3736622" cy="923330"/>
          </a:xfrm>
          <a:prstGeom prst="rect">
            <a:avLst/>
          </a:prstGeom>
          <a:noFill/>
        </p:spPr>
        <p:txBody>
          <a:bodyPr wrap="square" rtlCol="0">
            <a:spAutoFit/>
          </a:bodyPr>
          <a:lstStyle/>
          <a:p>
            <a:pPr marL="285750" indent="-285750">
              <a:buFontTx/>
              <a:buChar char="-"/>
            </a:pPr>
            <a:r>
              <a:rPr lang="en-US" dirty="0"/>
              <a:t>Remove symbols, characters, etc.</a:t>
            </a:r>
          </a:p>
          <a:p>
            <a:pPr marL="285750" indent="-285750">
              <a:buFontTx/>
              <a:buChar char="-"/>
            </a:pPr>
            <a:r>
              <a:rPr lang="en-US" dirty="0"/>
              <a:t>Remove small words</a:t>
            </a:r>
          </a:p>
          <a:p>
            <a:pPr marL="285750" indent="-285750">
              <a:buFontTx/>
              <a:buChar char="-"/>
            </a:pPr>
            <a:r>
              <a:rPr lang="en-US" dirty="0"/>
              <a:t>Form bigrams and trigrams</a:t>
            </a:r>
          </a:p>
        </p:txBody>
      </p:sp>
      <p:pic>
        <p:nvPicPr>
          <p:cNvPr id="14" name="Graphic 13" descr="Arrow: Straight">
            <a:extLst>
              <a:ext uri="{FF2B5EF4-FFF2-40B4-BE49-F238E27FC236}">
                <a16:creationId xmlns:a16="http://schemas.microsoft.com/office/drawing/2014/main" id="{FA45C3D9-799B-F54F-91AE-1320F934CC3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6200000">
            <a:off x="4588933" y="3473296"/>
            <a:ext cx="914400" cy="914400"/>
          </a:xfrm>
          <a:prstGeom prst="rect">
            <a:avLst/>
          </a:prstGeom>
        </p:spPr>
      </p:pic>
      <p:sp>
        <p:nvSpPr>
          <p:cNvPr id="15" name="TextBox 14">
            <a:extLst>
              <a:ext uri="{FF2B5EF4-FFF2-40B4-BE49-F238E27FC236}">
                <a16:creationId xmlns:a16="http://schemas.microsoft.com/office/drawing/2014/main" id="{BE352FB9-6DED-5C48-95CF-D2A29CC190A8}"/>
              </a:ext>
            </a:extLst>
          </p:cNvPr>
          <p:cNvSpPr txBox="1"/>
          <p:nvPr/>
        </p:nvSpPr>
        <p:spPr>
          <a:xfrm>
            <a:off x="838200" y="4355139"/>
            <a:ext cx="6206067" cy="1046440"/>
          </a:xfrm>
          <a:prstGeom prst="rect">
            <a:avLst/>
          </a:prstGeom>
          <a:noFill/>
        </p:spPr>
        <p:txBody>
          <a:bodyPr wrap="square" rtlCol="0">
            <a:spAutoFit/>
          </a:bodyPr>
          <a:lstStyle/>
          <a:p>
            <a:endParaRPr lang="en-US" dirty="0"/>
          </a:p>
          <a:p>
            <a:r>
              <a:rPr lang="en-US" sz="1100" dirty="0">
                <a:latin typeface="Courier New" panose="02070309020205020404" pitchFamily="49" charset="0"/>
                <a:cs typeface="Courier New" panose="02070309020205020404" pitchFamily="49" charset="0"/>
              </a:rPr>
              <a:t>'numerous </a:t>
            </a:r>
            <a:r>
              <a:rPr lang="en-US" sz="1100" dirty="0" err="1">
                <a:latin typeface="Courier New" panose="02070309020205020404" pitchFamily="49" charset="0"/>
                <a:cs typeface="Courier New" panose="02070309020205020404" pitchFamily="49" charset="0"/>
              </a:rPr>
              <a:t>amt</a:t>
            </a:r>
            <a:r>
              <a:rPr lang="en-US" sz="1100" dirty="0">
                <a:latin typeface="Courier New" panose="02070309020205020404" pitchFamily="49" charset="0"/>
                <a:cs typeface="Courier New" panose="02070309020205020404" pitchFamily="49" charset="0"/>
              </a:rPr>
              <a:t> time keep want friendly bartender exciting chef </a:t>
            </a:r>
            <a:r>
              <a:rPr lang="en-US" sz="1100" dirty="0" err="1">
                <a:latin typeface="Courier New" panose="02070309020205020404" pitchFamily="49" charset="0"/>
                <a:cs typeface="Courier New" panose="02070309020205020404" pitchFamily="49" charset="0"/>
              </a:rPr>
              <a:t>good_part</a:t>
            </a:r>
            <a:r>
              <a:rPr lang="en-US" sz="1100" dirty="0">
                <a:latin typeface="Courier New" panose="02070309020205020404" pitchFamily="49" charset="0"/>
                <a:cs typeface="Courier New" panose="02070309020205020404" pitchFamily="49" charset="0"/>
              </a:rPr>
              <a:t> comfort level night dollar </a:t>
            </a:r>
            <a:r>
              <a:rPr lang="en-US" sz="1100" dirty="0" err="1">
                <a:latin typeface="Courier New" panose="02070309020205020404" pitchFamily="49" charset="0"/>
                <a:cs typeface="Courier New" panose="02070309020205020404" pitchFamily="49" charset="0"/>
              </a:rPr>
              <a:t>specialty_cocktail</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espresso_martini</a:t>
            </a:r>
            <a:r>
              <a:rPr lang="en-US" sz="1100" dirty="0">
                <a:latin typeface="Courier New" panose="02070309020205020404" pitchFamily="49" charset="0"/>
                <a:cs typeface="Courier New" panose="02070309020205020404" pitchFamily="49" charset="0"/>
              </a:rPr>
              <a:t> wine day </a:t>
            </a:r>
            <a:r>
              <a:rPr lang="en-US" sz="1100" dirty="0" err="1">
                <a:latin typeface="Courier New" panose="02070309020205020404" pitchFamily="49" charset="0"/>
                <a:cs typeface="Courier New" panose="02070309020205020404" pitchFamily="49" charset="0"/>
              </a:rPr>
              <a:t>first_course</a:t>
            </a:r>
            <a:r>
              <a:rPr lang="en-US" sz="1100" dirty="0">
                <a:latin typeface="Courier New" panose="02070309020205020404" pitchFamily="49" charset="0"/>
                <a:cs typeface="Courier New" panose="02070309020205020404" pitchFamily="49" charset="0"/>
              </a:rPr>
              <a:t> app half app include lambchop tartar </a:t>
            </a:r>
            <a:r>
              <a:rPr lang="en-US" sz="1100" dirty="0" err="1">
                <a:latin typeface="Courier New" panose="02070309020205020404" pitchFamily="49" charset="0"/>
                <a:cs typeface="Courier New" panose="02070309020205020404" pitchFamily="49" charset="0"/>
              </a:rPr>
              <a:t>wonton_chip</a:t>
            </a:r>
            <a:r>
              <a:rPr lang="en-US" sz="1100" dirty="0">
                <a:latin typeface="Courier New" panose="02070309020205020404" pitchFamily="49" charset="0"/>
                <a:cs typeface="Courier New" panose="02070309020205020404" pitchFamily="49" charset="0"/>
              </a:rPr>
              <a:t> much great yearning </a:t>
            </a:r>
            <a:r>
              <a:rPr lang="en-US" sz="1100" dirty="0" err="1">
                <a:latin typeface="Courier New" panose="02070309020205020404" pitchFamily="49" charset="0"/>
                <a:cs typeface="Courier New" panose="02070309020205020404" pitchFamily="49" charset="0"/>
              </a:rPr>
              <a:t>last_night</a:t>
            </a:r>
            <a:r>
              <a:rPr lang="en-US" sz="11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171641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EDA53-12F5-8147-A66D-4777B44568F6}"/>
              </a:ext>
            </a:extLst>
          </p:cNvPr>
          <p:cNvSpPr>
            <a:spLocks noGrp="1"/>
          </p:cNvSpPr>
          <p:nvPr>
            <p:ph type="title"/>
          </p:nvPr>
        </p:nvSpPr>
        <p:spPr/>
        <p:txBody>
          <a:bodyPr>
            <a:normAutofit/>
          </a:bodyPr>
          <a:lstStyle/>
          <a:p>
            <a:r>
              <a:rPr lang="en-US" sz="4000" dirty="0"/>
              <a:t>Explore the Data – LDA</a:t>
            </a:r>
          </a:p>
        </p:txBody>
      </p:sp>
      <p:sp>
        <p:nvSpPr>
          <p:cNvPr id="9" name="Oval 8">
            <a:extLst>
              <a:ext uri="{FF2B5EF4-FFF2-40B4-BE49-F238E27FC236}">
                <a16:creationId xmlns:a16="http://schemas.microsoft.com/office/drawing/2014/main" id="{ECD367B6-4112-4243-883F-3A185372404A}"/>
              </a:ext>
            </a:extLst>
          </p:cNvPr>
          <p:cNvSpPr/>
          <p:nvPr/>
        </p:nvSpPr>
        <p:spPr>
          <a:xfrm>
            <a:off x="10089659" y="365125"/>
            <a:ext cx="1264141" cy="1264141"/>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10" name="Rectangle 9" descr="Bug under Magnifying Glass">
            <a:extLst>
              <a:ext uri="{FF2B5EF4-FFF2-40B4-BE49-F238E27FC236}">
                <a16:creationId xmlns:a16="http://schemas.microsoft.com/office/drawing/2014/main" id="{5DF43DF3-B731-7046-A660-55E4E14D6C7D}"/>
              </a:ext>
            </a:extLst>
          </p:cNvPr>
          <p:cNvSpPr/>
          <p:nvPr/>
        </p:nvSpPr>
        <p:spPr>
          <a:xfrm>
            <a:off x="10359066" y="634532"/>
            <a:ext cx="725326" cy="725326"/>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1" name="TextBox 10">
            <a:extLst>
              <a:ext uri="{FF2B5EF4-FFF2-40B4-BE49-F238E27FC236}">
                <a16:creationId xmlns:a16="http://schemas.microsoft.com/office/drawing/2014/main" id="{18ED48D6-6980-5645-A379-299E16F0424E}"/>
              </a:ext>
            </a:extLst>
          </p:cNvPr>
          <p:cNvSpPr txBox="1"/>
          <p:nvPr/>
        </p:nvSpPr>
        <p:spPr>
          <a:xfrm>
            <a:off x="838200" y="1359858"/>
            <a:ext cx="6206067" cy="2000548"/>
          </a:xfrm>
          <a:prstGeom prst="rect">
            <a:avLst/>
          </a:prstGeom>
          <a:noFill/>
        </p:spPr>
        <p:txBody>
          <a:bodyPr wrap="square" rtlCol="0">
            <a:spAutoFit/>
          </a:bodyPr>
          <a:lstStyle/>
          <a:p>
            <a:r>
              <a:rPr lang="en-US" dirty="0"/>
              <a:t>Random review for Eddie’s House in Scottsdale, AZ:</a:t>
            </a:r>
          </a:p>
          <a:p>
            <a:endParaRPr lang="en-US" dirty="0"/>
          </a:p>
          <a:p>
            <a:r>
              <a:rPr lang="en-US" sz="1100" dirty="0">
                <a:latin typeface="Courier New" panose="02070309020205020404" pitchFamily="49" charset="0"/>
                <a:cs typeface="Courier New" panose="02070309020205020404" pitchFamily="49" charset="0"/>
              </a:rPr>
              <a:t>'I really like this place. I have been numerous </a:t>
            </a:r>
            <a:r>
              <a:rPr lang="en-US" sz="1100" dirty="0" err="1">
                <a:latin typeface="Courier New" panose="02070309020205020404" pitchFamily="49" charset="0"/>
                <a:cs typeface="Courier New" panose="02070309020205020404" pitchFamily="49" charset="0"/>
              </a:rPr>
              <a:t>amt</a:t>
            </a:r>
            <a:r>
              <a:rPr lang="en-US" sz="1100" dirty="0">
                <a:latin typeface="Courier New" panose="02070309020205020404" pitchFamily="49" charset="0"/>
                <a:cs typeface="Courier New" panose="02070309020205020404" pitchFamily="49" charset="0"/>
              </a:rPr>
              <a:t> of times and I keep wanting more. The friendly bartenders, the exciting chef  (Eddie). The best part of this place besides the good food and comfort level is their ALL Night Happy Hour. Yes All night $5 dollar specialty cocktails like an espresso martini or wines of the day. All first courses (apps) are half off too. The apps includes, lambchops ($19), Tuna tartar with wonton chips ($9) and so much more. Great s[</a:t>
            </a:r>
            <a:r>
              <a:rPr lang="en-US" sz="1100" dirty="0" err="1">
                <a:latin typeface="Courier New" panose="02070309020205020404" pitchFamily="49" charset="0"/>
                <a:cs typeface="Courier New" panose="02070309020205020404" pitchFamily="49" charset="0"/>
              </a:rPr>
              <a:t>ot</a:t>
            </a:r>
            <a:r>
              <a:rPr lang="en-US" sz="1100" dirty="0">
                <a:latin typeface="Courier New" panose="02070309020205020404" pitchFamily="49" charset="0"/>
                <a:cs typeface="Courier New" panose="02070309020205020404" pitchFamily="49" charset="0"/>
              </a:rPr>
              <a:t> and yearning for more since last night.’ </a:t>
            </a:r>
          </a:p>
        </p:txBody>
      </p:sp>
      <p:pic>
        <p:nvPicPr>
          <p:cNvPr id="5" name="Picture 4">
            <a:extLst>
              <a:ext uri="{FF2B5EF4-FFF2-40B4-BE49-F238E27FC236}">
                <a16:creationId xmlns:a16="http://schemas.microsoft.com/office/drawing/2014/main" id="{074D1909-666F-AB49-A6B2-50E033D2EDEB}"/>
              </a:ext>
            </a:extLst>
          </p:cNvPr>
          <p:cNvPicPr>
            <a:picLocks noChangeAspect="1"/>
          </p:cNvPicPr>
          <p:nvPr/>
        </p:nvPicPr>
        <p:blipFill>
          <a:blip r:embed="rId4"/>
          <a:stretch>
            <a:fillRect/>
          </a:stretch>
        </p:blipFill>
        <p:spPr>
          <a:xfrm>
            <a:off x="838200" y="4456739"/>
            <a:ext cx="2641218" cy="1007083"/>
          </a:xfrm>
          <a:prstGeom prst="rect">
            <a:avLst/>
          </a:prstGeom>
        </p:spPr>
      </p:pic>
      <p:sp>
        <p:nvSpPr>
          <p:cNvPr id="12" name="TextBox 11">
            <a:extLst>
              <a:ext uri="{FF2B5EF4-FFF2-40B4-BE49-F238E27FC236}">
                <a16:creationId xmlns:a16="http://schemas.microsoft.com/office/drawing/2014/main" id="{93CF7CDE-EA7B-1D43-A074-9CECBCD349DF}"/>
              </a:ext>
            </a:extLst>
          </p:cNvPr>
          <p:cNvSpPr txBox="1"/>
          <p:nvPr/>
        </p:nvSpPr>
        <p:spPr>
          <a:xfrm>
            <a:off x="2616010" y="3632940"/>
            <a:ext cx="3736622" cy="369332"/>
          </a:xfrm>
          <a:prstGeom prst="rect">
            <a:avLst/>
          </a:prstGeom>
          <a:noFill/>
        </p:spPr>
        <p:txBody>
          <a:bodyPr wrap="square" rtlCol="0">
            <a:spAutoFit/>
          </a:bodyPr>
          <a:lstStyle/>
          <a:p>
            <a:pPr marL="285750" indent="-285750">
              <a:buFontTx/>
              <a:buChar char="-"/>
            </a:pPr>
            <a:r>
              <a:rPr lang="en-US" dirty="0"/>
              <a:t>LDA Topics Extracted</a:t>
            </a:r>
          </a:p>
        </p:txBody>
      </p:sp>
      <p:pic>
        <p:nvPicPr>
          <p:cNvPr id="13" name="Graphic 12" descr="Arrow: Straight">
            <a:extLst>
              <a:ext uri="{FF2B5EF4-FFF2-40B4-BE49-F238E27FC236}">
                <a16:creationId xmlns:a16="http://schemas.microsoft.com/office/drawing/2014/main" id="{9F3A9BA1-18B2-C340-8D78-596DD596125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6200000">
            <a:off x="1701609" y="3360406"/>
            <a:ext cx="914400" cy="914400"/>
          </a:xfrm>
          <a:prstGeom prst="rect">
            <a:avLst/>
          </a:prstGeom>
        </p:spPr>
      </p:pic>
    </p:spTree>
    <p:extLst>
      <p:ext uri="{BB962C8B-B14F-4D97-AF65-F5344CB8AC3E}">
        <p14:creationId xmlns:p14="http://schemas.microsoft.com/office/powerpoint/2010/main" val="708879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EDA53-12F5-8147-A66D-4777B44568F6}"/>
              </a:ext>
            </a:extLst>
          </p:cNvPr>
          <p:cNvSpPr>
            <a:spLocks noGrp="1"/>
          </p:cNvSpPr>
          <p:nvPr>
            <p:ph type="title"/>
          </p:nvPr>
        </p:nvSpPr>
        <p:spPr/>
        <p:txBody>
          <a:bodyPr>
            <a:normAutofit/>
          </a:bodyPr>
          <a:lstStyle/>
          <a:p>
            <a:r>
              <a:rPr lang="en-US" sz="4000" dirty="0"/>
              <a:t>Modeling – Objective</a:t>
            </a:r>
          </a:p>
        </p:txBody>
      </p:sp>
      <p:sp>
        <p:nvSpPr>
          <p:cNvPr id="4" name="Oval 3">
            <a:extLst>
              <a:ext uri="{FF2B5EF4-FFF2-40B4-BE49-F238E27FC236}">
                <a16:creationId xmlns:a16="http://schemas.microsoft.com/office/drawing/2014/main" id="{E88A61C9-A0E6-9342-8DC2-4D176426E8A5}"/>
              </a:ext>
            </a:extLst>
          </p:cNvPr>
          <p:cNvSpPr/>
          <p:nvPr/>
        </p:nvSpPr>
        <p:spPr>
          <a:xfrm>
            <a:off x="10089659" y="365125"/>
            <a:ext cx="1264141" cy="1264141"/>
          </a:xfrm>
          <a:prstGeom prst="ellipse">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5" name="Rectangle 4" descr="Document">
            <a:extLst>
              <a:ext uri="{FF2B5EF4-FFF2-40B4-BE49-F238E27FC236}">
                <a16:creationId xmlns:a16="http://schemas.microsoft.com/office/drawing/2014/main" id="{C1CDFA0B-7040-5F43-8074-2C94B55F863C}"/>
              </a:ext>
            </a:extLst>
          </p:cNvPr>
          <p:cNvSpPr/>
          <p:nvPr/>
        </p:nvSpPr>
        <p:spPr>
          <a:xfrm>
            <a:off x="10359066" y="634532"/>
            <a:ext cx="725326" cy="725326"/>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22" name="Group 21">
            <a:extLst>
              <a:ext uri="{FF2B5EF4-FFF2-40B4-BE49-F238E27FC236}">
                <a16:creationId xmlns:a16="http://schemas.microsoft.com/office/drawing/2014/main" id="{0C0E9ED9-4F5F-7C40-A694-E00596EB4C0C}"/>
              </a:ext>
            </a:extLst>
          </p:cNvPr>
          <p:cNvGrpSpPr/>
          <p:nvPr/>
        </p:nvGrpSpPr>
        <p:grpSpPr>
          <a:xfrm>
            <a:off x="4491396" y="2313454"/>
            <a:ext cx="2607676" cy="2545453"/>
            <a:chOff x="4491396" y="2612557"/>
            <a:chExt cx="2607676" cy="2545453"/>
          </a:xfrm>
        </p:grpSpPr>
        <p:pic>
          <p:nvPicPr>
            <p:cNvPr id="9" name="Picture 8">
              <a:extLst>
                <a:ext uri="{FF2B5EF4-FFF2-40B4-BE49-F238E27FC236}">
                  <a16:creationId xmlns:a16="http://schemas.microsoft.com/office/drawing/2014/main" id="{B78B968E-339B-E745-8C81-533A59C5D9A6}"/>
                </a:ext>
              </a:extLst>
            </p:cNvPr>
            <p:cNvPicPr>
              <a:picLocks noChangeAspect="1"/>
            </p:cNvPicPr>
            <p:nvPr/>
          </p:nvPicPr>
          <p:blipFill>
            <a:blip r:embed="rId4"/>
            <a:stretch>
              <a:fillRect/>
            </a:stretch>
          </p:blipFill>
          <p:spPr>
            <a:xfrm>
              <a:off x="4491396" y="2612557"/>
              <a:ext cx="2607676" cy="2545453"/>
            </a:xfrm>
            <a:prstGeom prst="rect">
              <a:avLst/>
            </a:prstGeom>
          </p:spPr>
        </p:pic>
        <p:sp>
          <p:nvSpPr>
            <p:cNvPr id="3" name="TextBox 2">
              <a:extLst>
                <a:ext uri="{FF2B5EF4-FFF2-40B4-BE49-F238E27FC236}">
                  <a16:creationId xmlns:a16="http://schemas.microsoft.com/office/drawing/2014/main" id="{FAA49EEF-24FE-734D-8C30-D336D357838D}"/>
                </a:ext>
              </a:extLst>
            </p:cNvPr>
            <p:cNvSpPr txBox="1"/>
            <p:nvPr/>
          </p:nvSpPr>
          <p:spPr>
            <a:xfrm>
              <a:off x="5454539" y="4632577"/>
              <a:ext cx="942680" cy="261610"/>
            </a:xfrm>
            <a:prstGeom prst="rect">
              <a:avLst/>
            </a:prstGeom>
            <a:solidFill>
              <a:schemeClr val="bg1">
                <a:lumMod val="7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1050" dirty="0"/>
                <a:t>Voting</a:t>
              </a:r>
            </a:p>
          </p:txBody>
        </p:sp>
      </p:grpSp>
      <p:pic>
        <p:nvPicPr>
          <p:cNvPr id="7" name="Picture 6">
            <a:extLst>
              <a:ext uri="{FF2B5EF4-FFF2-40B4-BE49-F238E27FC236}">
                <a16:creationId xmlns:a16="http://schemas.microsoft.com/office/drawing/2014/main" id="{AEFD7B32-73D1-774A-9B33-56AAEB478704}"/>
              </a:ext>
            </a:extLst>
          </p:cNvPr>
          <p:cNvPicPr>
            <a:picLocks noChangeAspect="1"/>
          </p:cNvPicPr>
          <p:nvPr/>
        </p:nvPicPr>
        <p:blipFill>
          <a:blip r:embed="rId5"/>
          <a:stretch>
            <a:fillRect/>
          </a:stretch>
        </p:blipFill>
        <p:spPr>
          <a:xfrm>
            <a:off x="1554339" y="2707874"/>
            <a:ext cx="1384300" cy="1625600"/>
          </a:xfrm>
          <a:prstGeom prst="rect">
            <a:avLst/>
          </a:prstGeom>
        </p:spPr>
      </p:pic>
      <p:sp>
        <p:nvSpPr>
          <p:cNvPr id="8" name="TextBox 7">
            <a:extLst>
              <a:ext uri="{FF2B5EF4-FFF2-40B4-BE49-F238E27FC236}">
                <a16:creationId xmlns:a16="http://schemas.microsoft.com/office/drawing/2014/main" id="{485ECC91-E815-8147-8AD6-058AE586C97E}"/>
              </a:ext>
            </a:extLst>
          </p:cNvPr>
          <p:cNvSpPr txBox="1"/>
          <p:nvPr/>
        </p:nvSpPr>
        <p:spPr>
          <a:xfrm>
            <a:off x="1893006" y="1680397"/>
            <a:ext cx="1200150" cy="369332"/>
          </a:xfrm>
          <a:prstGeom prst="rect">
            <a:avLst/>
          </a:prstGeom>
          <a:noFill/>
        </p:spPr>
        <p:txBody>
          <a:bodyPr wrap="square" rtlCol="0">
            <a:spAutoFit/>
          </a:bodyPr>
          <a:lstStyle/>
          <a:p>
            <a:r>
              <a:rPr lang="en-US" dirty="0"/>
              <a:t>SVD</a:t>
            </a:r>
          </a:p>
        </p:txBody>
      </p:sp>
      <p:sp>
        <p:nvSpPr>
          <p:cNvPr id="17" name="TextBox 16">
            <a:extLst>
              <a:ext uri="{FF2B5EF4-FFF2-40B4-BE49-F238E27FC236}">
                <a16:creationId xmlns:a16="http://schemas.microsoft.com/office/drawing/2014/main" id="{8657B940-87F9-7E44-B6D0-137938D12A51}"/>
              </a:ext>
            </a:extLst>
          </p:cNvPr>
          <p:cNvSpPr txBox="1"/>
          <p:nvPr/>
        </p:nvSpPr>
        <p:spPr>
          <a:xfrm>
            <a:off x="5271289" y="1694277"/>
            <a:ext cx="1200150" cy="369332"/>
          </a:xfrm>
          <a:prstGeom prst="rect">
            <a:avLst/>
          </a:prstGeom>
          <a:noFill/>
        </p:spPr>
        <p:txBody>
          <a:bodyPr wrap="square" rtlCol="0">
            <a:spAutoFit/>
          </a:bodyPr>
          <a:lstStyle/>
          <a:p>
            <a:r>
              <a:rPr lang="en-US" dirty="0"/>
              <a:t>Classifier</a:t>
            </a:r>
          </a:p>
        </p:txBody>
      </p:sp>
      <p:sp>
        <p:nvSpPr>
          <p:cNvPr id="18" name="TextBox 17">
            <a:extLst>
              <a:ext uri="{FF2B5EF4-FFF2-40B4-BE49-F238E27FC236}">
                <a16:creationId xmlns:a16="http://schemas.microsoft.com/office/drawing/2014/main" id="{6775B7AC-CDF6-1F47-9EB3-F2D609F12FB0}"/>
              </a:ext>
            </a:extLst>
          </p:cNvPr>
          <p:cNvSpPr txBox="1"/>
          <p:nvPr/>
        </p:nvSpPr>
        <p:spPr>
          <a:xfrm>
            <a:off x="8951858" y="1680397"/>
            <a:ext cx="1200150" cy="369332"/>
          </a:xfrm>
          <a:prstGeom prst="rect">
            <a:avLst/>
          </a:prstGeom>
          <a:noFill/>
        </p:spPr>
        <p:txBody>
          <a:bodyPr wrap="square" rtlCol="0">
            <a:spAutoFit/>
          </a:bodyPr>
          <a:lstStyle/>
          <a:p>
            <a:r>
              <a:rPr lang="en-US" dirty="0"/>
              <a:t>Regressor</a:t>
            </a:r>
          </a:p>
        </p:txBody>
      </p:sp>
      <p:grpSp>
        <p:nvGrpSpPr>
          <p:cNvPr id="21" name="Group 20">
            <a:extLst>
              <a:ext uri="{FF2B5EF4-FFF2-40B4-BE49-F238E27FC236}">
                <a16:creationId xmlns:a16="http://schemas.microsoft.com/office/drawing/2014/main" id="{C8960A79-97BB-1149-BD88-6E0CAF46BDB5}"/>
              </a:ext>
            </a:extLst>
          </p:cNvPr>
          <p:cNvGrpSpPr/>
          <p:nvPr/>
        </p:nvGrpSpPr>
        <p:grpSpPr>
          <a:xfrm>
            <a:off x="8218665" y="2299573"/>
            <a:ext cx="2607676" cy="2681933"/>
            <a:chOff x="7945809" y="2612556"/>
            <a:chExt cx="2607676" cy="2681933"/>
          </a:xfrm>
        </p:grpSpPr>
        <p:pic>
          <p:nvPicPr>
            <p:cNvPr id="14" name="Picture 13">
              <a:extLst>
                <a:ext uri="{FF2B5EF4-FFF2-40B4-BE49-F238E27FC236}">
                  <a16:creationId xmlns:a16="http://schemas.microsoft.com/office/drawing/2014/main" id="{7EFEC384-0596-DC4E-813B-156D8DC4E7C4}"/>
                </a:ext>
              </a:extLst>
            </p:cNvPr>
            <p:cNvPicPr>
              <a:picLocks noChangeAspect="1"/>
            </p:cNvPicPr>
            <p:nvPr/>
          </p:nvPicPr>
          <p:blipFill>
            <a:blip r:embed="rId4"/>
            <a:stretch>
              <a:fillRect/>
            </a:stretch>
          </p:blipFill>
          <p:spPr>
            <a:xfrm>
              <a:off x="7945809" y="2612556"/>
              <a:ext cx="2607676" cy="2545453"/>
            </a:xfrm>
            <a:prstGeom prst="rect">
              <a:avLst/>
            </a:prstGeom>
          </p:spPr>
        </p:pic>
        <p:sp>
          <p:nvSpPr>
            <p:cNvPr id="16" name="TextBox 15">
              <a:extLst>
                <a:ext uri="{FF2B5EF4-FFF2-40B4-BE49-F238E27FC236}">
                  <a16:creationId xmlns:a16="http://schemas.microsoft.com/office/drawing/2014/main" id="{52CA06C2-0C31-6542-998C-73A771DD56CA}"/>
                </a:ext>
              </a:extLst>
            </p:cNvPr>
            <p:cNvSpPr txBox="1"/>
            <p:nvPr/>
          </p:nvSpPr>
          <p:spPr>
            <a:xfrm>
              <a:off x="8936472" y="4632874"/>
              <a:ext cx="942680" cy="261610"/>
            </a:xfrm>
            <a:prstGeom prst="rect">
              <a:avLst/>
            </a:prstGeom>
            <a:solidFill>
              <a:schemeClr val="bg1">
                <a:lumMod val="7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1050" dirty="0"/>
                <a:t>Averaging</a:t>
              </a:r>
            </a:p>
          </p:txBody>
        </p:sp>
        <p:sp>
          <p:nvSpPr>
            <p:cNvPr id="20" name="Rectangle 19">
              <a:extLst>
                <a:ext uri="{FF2B5EF4-FFF2-40B4-BE49-F238E27FC236}">
                  <a16:creationId xmlns:a16="http://schemas.microsoft.com/office/drawing/2014/main" id="{4B39DED4-1046-434B-9AF5-DFDD238BD8C6}"/>
                </a:ext>
              </a:extLst>
            </p:cNvPr>
            <p:cNvSpPr/>
            <p:nvPr/>
          </p:nvSpPr>
          <p:spPr>
            <a:xfrm>
              <a:off x="8936472" y="4989689"/>
              <a:ext cx="94268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7DCFB2C-8CDB-5D44-8F0E-2485FAD064FA}"/>
                </a:ext>
              </a:extLst>
            </p:cNvPr>
            <p:cNvSpPr txBox="1"/>
            <p:nvPr/>
          </p:nvSpPr>
          <p:spPr>
            <a:xfrm>
              <a:off x="9057935" y="4944002"/>
              <a:ext cx="1200150" cy="246221"/>
            </a:xfrm>
            <a:prstGeom prst="rect">
              <a:avLst/>
            </a:prstGeom>
            <a:noFill/>
          </p:spPr>
          <p:txBody>
            <a:bodyPr wrap="square" rtlCol="0">
              <a:spAutoFit/>
            </a:bodyPr>
            <a:lstStyle/>
            <a:p>
              <a:r>
                <a:rPr lang="en-US" sz="1000" dirty="0"/>
                <a:t>Prediction</a:t>
              </a:r>
              <a:endParaRPr lang="en-US" sz="1100" dirty="0"/>
            </a:p>
          </p:txBody>
        </p:sp>
      </p:grpSp>
      <p:pic>
        <p:nvPicPr>
          <p:cNvPr id="23" name="Graphic 22" descr="Star">
            <a:extLst>
              <a:ext uri="{FF2B5EF4-FFF2-40B4-BE49-F238E27FC236}">
                <a16:creationId xmlns:a16="http://schemas.microsoft.com/office/drawing/2014/main" id="{75151874-A332-A140-8D86-5601132CBB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491396" y="5882072"/>
            <a:ext cx="646434" cy="646434"/>
          </a:xfrm>
          <a:prstGeom prst="rect">
            <a:avLst/>
          </a:prstGeom>
        </p:spPr>
      </p:pic>
      <p:pic>
        <p:nvPicPr>
          <p:cNvPr id="24" name="Graphic 23" descr="Star">
            <a:extLst>
              <a:ext uri="{FF2B5EF4-FFF2-40B4-BE49-F238E27FC236}">
                <a16:creationId xmlns:a16="http://schemas.microsoft.com/office/drawing/2014/main" id="{20DF8AEF-ECB2-DD44-9E2C-4221633BA56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82579" y="5882072"/>
            <a:ext cx="646434" cy="646434"/>
          </a:xfrm>
          <a:prstGeom prst="rect">
            <a:avLst/>
          </a:prstGeom>
        </p:spPr>
      </p:pic>
      <p:pic>
        <p:nvPicPr>
          <p:cNvPr id="25" name="Graphic 24" descr="Star">
            <a:extLst>
              <a:ext uri="{FF2B5EF4-FFF2-40B4-BE49-F238E27FC236}">
                <a16:creationId xmlns:a16="http://schemas.microsoft.com/office/drawing/2014/main" id="{62C7BC04-9D44-B143-8A26-43264C5105A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684719" y="5882072"/>
            <a:ext cx="646434" cy="646434"/>
          </a:xfrm>
          <a:prstGeom prst="rect">
            <a:avLst/>
          </a:prstGeom>
        </p:spPr>
      </p:pic>
      <p:pic>
        <p:nvPicPr>
          <p:cNvPr id="26" name="Graphic 25" descr="Star">
            <a:extLst>
              <a:ext uri="{FF2B5EF4-FFF2-40B4-BE49-F238E27FC236}">
                <a16:creationId xmlns:a16="http://schemas.microsoft.com/office/drawing/2014/main" id="{46E054AB-84FD-644E-A0DE-23B42C9D805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284794" y="5882072"/>
            <a:ext cx="646434" cy="646434"/>
          </a:xfrm>
          <a:prstGeom prst="rect">
            <a:avLst/>
          </a:prstGeom>
        </p:spPr>
      </p:pic>
      <p:pic>
        <p:nvPicPr>
          <p:cNvPr id="27" name="Graphic 26" descr="Star">
            <a:extLst>
              <a:ext uri="{FF2B5EF4-FFF2-40B4-BE49-F238E27FC236}">
                <a16:creationId xmlns:a16="http://schemas.microsoft.com/office/drawing/2014/main" id="{D601B0B5-44C1-E84B-AF83-C6F621F8BEEB}"/>
              </a:ext>
            </a:extLst>
          </p:cNvPr>
          <p:cNvPicPr>
            <a:picLocks noChangeAspect="1"/>
          </p:cNvPicPr>
          <p:nvPr/>
        </p:nvPicPr>
        <p:blipFill rotWithShape="1">
          <a:blip r:embed="rId6">
            <a:extLst>
              <a:ext uri="{96DAC541-7B7A-43D3-8B79-37D633B846F1}">
                <asvg:svgBlip xmlns:asvg="http://schemas.microsoft.com/office/drawing/2016/SVG/main" r:embed="rId7"/>
              </a:ext>
            </a:extLst>
          </a:blip>
          <a:srcRect r="51449"/>
          <a:stretch/>
        </p:blipFill>
        <p:spPr>
          <a:xfrm>
            <a:off x="6877197" y="5882072"/>
            <a:ext cx="313849" cy="646434"/>
          </a:xfrm>
          <a:prstGeom prst="rect">
            <a:avLst/>
          </a:prstGeom>
        </p:spPr>
      </p:pic>
      <p:sp>
        <p:nvSpPr>
          <p:cNvPr id="28" name="TextBox 27">
            <a:extLst>
              <a:ext uri="{FF2B5EF4-FFF2-40B4-BE49-F238E27FC236}">
                <a16:creationId xmlns:a16="http://schemas.microsoft.com/office/drawing/2014/main" id="{DCD43F5B-54A1-694F-A7E8-A4B3A7B13EC8}"/>
              </a:ext>
            </a:extLst>
          </p:cNvPr>
          <p:cNvSpPr txBox="1"/>
          <p:nvPr/>
        </p:nvSpPr>
        <p:spPr>
          <a:xfrm>
            <a:off x="5326773" y="5433583"/>
            <a:ext cx="1322382" cy="369332"/>
          </a:xfrm>
          <a:prstGeom prst="rect">
            <a:avLst/>
          </a:prstGeom>
          <a:noFill/>
        </p:spPr>
        <p:txBody>
          <a:bodyPr wrap="square" rtlCol="0">
            <a:spAutoFit/>
          </a:bodyPr>
          <a:lstStyle/>
          <a:p>
            <a:r>
              <a:rPr lang="en-US" dirty="0"/>
              <a:t>Final Rating</a:t>
            </a:r>
          </a:p>
        </p:txBody>
      </p:sp>
      <p:sp>
        <p:nvSpPr>
          <p:cNvPr id="29" name="TextBox 28">
            <a:extLst>
              <a:ext uri="{FF2B5EF4-FFF2-40B4-BE49-F238E27FC236}">
                <a16:creationId xmlns:a16="http://schemas.microsoft.com/office/drawing/2014/main" id="{CB25E179-4000-4047-BF5A-41B56CEB6424}"/>
              </a:ext>
            </a:extLst>
          </p:cNvPr>
          <p:cNvSpPr txBox="1"/>
          <p:nvPr/>
        </p:nvSpPr>
        <p:spPr>
          <a:xfrm>
            <a:off x="3614463" y="3244334"/>
            <a:ext cx="1200150" cy="584775"/>
          </a:xfrm>
          <a:prstGeom prst="rect">
            <a:avLst/>
          </a:prstGeom>
          <a:noFill/>
        </p:spPr>
        <p:txBody>
          <a:bodyPr wrap="square" rtlCol="0">
            <a:spAutoFit/>
          </a:bodyPr>
          <a:lstStyle/>
          <a:p>
            <a:r>
              <a:rPr lang="en-US" sz="3200" dirty="0"/>
              <a:t>+</a:t>
            </a:r>
          </a:p>
        </p:txBody>
      </p:sp>
      <p:sp>
        <p:nvSpPr>
          <p:cNvPr id="30" name="TextBox 29">
            <a:extLst>
              <a:ext uri="{FF2B5EF4-FFF2-40B4-BE49-F238E27FC236}">
                <a16:creationId xmlns:a16="http://schemas.microsoft.com/office/drawing/2014/main" id="{E958368A-E4C0-AC40-AA3A-9DAC62D7CB84}"/>
              </a:ext>
            </a:extLst>
          </p:cNvPr>
          <p:cNvSpPr txBox="1"/>
          <p:nvPr/>
        </p:nvSpPr>
        <p:spPr>
          <a:xfrm>
            <a:off x="7375930" y="3244334"/>
            <a:ext cx="1200150" cy="584775"/>
          </a:xfrm>
          <a:prstGeom prst="rect">
            <a:avLst/>
          </a:prstGeom>
          <a:noFill/>
        </p:spPr>
        <p:txBody>
          <a:bodyPr wrap="square" rtlCol="0">
            <a:spAutoFit/>
          </a:bodyPr>
          <a:lstStyle/>
          <a:p>
            <a:r>
              <a:rPr lang="en-US" sz="3200" dirty="0"/>
              <a:t>+</a:t>
            </a:r>
          </a:p>
        </p:txBody>
      </p:sp>
    </p:spTree>
    <p:extLst>
      <p:ext uri="{BB962C8B-B14F-4D97-AF65-F5344CB8AC3E}">
        <p14:creationId xmlns:p14="http://schemas.microsoft.com/office/powerpoint/2010/main" val="2711396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EDA53-12F5-8147-A66D-4777B44568F6}"/>
              </a:ext>
            </a:extLst>
          </p:cNvPr>
          <p:cNvSpPr>
            <a:spLocks noGrp="1"/>
          </p:cNvSpPr>
          <p:nvPr>
            <p:ph type="title"/>
          </p:nvPr>
        </p:nvSpPr>
        <p:spPr/>
        <p:txBody>
          <a:bodyPr>
            <a:normAutofit/>
          </a:bodyPr>
          <a:lstStyle/>
          <a:p>
            <a:r>
              <a:rPr lang="en-US" sz="4000" dirty="0"/>
              <a:t>Modeling – LDA Topic Modeling</a:t>
            </a:r>
          </a:p>
        </p:txBody>
      </p:sp>
      <p:sp>
        <p:nvSpPr>
          <p:cNvPr id="4" name="Oval 3">
            <a:extLst>
              <a:ext uri="{FF2B5EF4-FFF2-40B4-BE49-F238E27FC236}">
                <a16:creationId xmlns:a16="http://schemas.microsoft.com/office/drawing/2014/main" id="{E88A61C9-A0E6-9342-8DC2-4D176426E8A5}"/>
              </a:ext>
            </a:extLst>
          </p:cNvPr>
          <p:cNvSpPr/>
          <p:nvPr/>
        </p:nvSpPr>
        <p:spPr>
          <a:xfrm>
            <a:off x="10089659" y="365125"/>
            <a:ext cx="1264141" cy="1264141"/>
          </a:xfrm>
          <a:prstGeom prst="ellipse">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5" name="Rectangle 4" descr="Document">
            <a:extLst>
              <a:ext uri="{FF2B5EF4-FFF2-40B4-BE49-F238E27FC236}">
                <a16:creationId xmlns:a16="http://schemas.microsoft.com/office/drawing/2014/main" id="{C1CDFA0B-7040-5F43-8074-2C94B55F863C}"/>
              </a:ext>
            </a:extLst>
          </p:cNvPr>
          <p:cNvSpPr/>
          <p:nvPr/>
        </p:nvSpPr>
        <p:spPr>
          <a:xfrm>
            <a:off x="10359066" y="634532"/>
            <a:ext cx="725326" cy="725326"/>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pic>
        <p:nvPicPr>
          <p:cNvPr id="10" name="Picture 9">
            <a:extLst>
              <a:ext uri="{FF2B5EF4-FFF2-40B4-BE49-F238E27FC236}">
                <a16:creationId xmlns:a16="http://schemas.microsoft.com/office/drawing/2014/main" id="{E4A8C30A-8605-8942-BC08-EC98B13FA652}"/>
              </a:ext>
            </a:extLst>
          </p:cNvPr>
          <p:cNvPicPr>
            <a:picLocks noChangeAspect="1"/>
          </p:cNvPicPr>
          <p:nvPr/>
        </p:nvPicPr>
        <p:blipFill rotWithShape="1">
          <a:blip r:embed="rId4"/>
          <a:srcRect r="35909" b="63122"/>
          <a:stretch/>
        </p:blipFill>
        <p:spPr>
          <a:xfrm>
            <a:off x="409557" y="4732869"/>
            <a:ext cx="11372885" cy="2125131"/>
          </a:xfrm>
          <a:prstGeom prst="rect">
            <a:avLst/>
          </a:prstGeom>
        </p:spPr>
      </p:pic>
      <p:pic>
        <p:nvPicPr>
          <p:cNvPr id="8" name="Picture 7">
            <a:extLst>
              <a:ext uri="{FF2B5EF4-FFF2-40B4-BE49-F238E27FC236}">
                <a16:creationId xmlns:a16="http://schemas.microsoft.com/office/drawing/2014/main" id="{7B492D01-5279-EB40-98E9-AA40979622B4}"/>
              </a:ext>
            </a:extLst>
          </p:cNvPr>
          <p:cNvPicPr/>
          <p:nvPr/>
        </p:nvPicPr>
        <p:blipFill>
          <a:blip r:embed="rId5"/>
          <a:stretch>
            <a:fillRect/>
          </a:stretch>
        </p:blipFill>
        <p:spPr>
          <a:xfrm>
            <a:off x="2708563" y="1359858"/>
            <a:ext cx="6331527" cy="3569601"/>
          </a:xfrm>
          <a:prstGeom prst="rect">
            <a:avLst/>
          </a:prstGeom>
        </p:spPr>
      </p:pic>
      <p:pic>
        <p:nvPicPr>
          <p:cNvPr id="13" name="Graphic 12" descr="Line arrow: Clockwise curve">
            <a:extLst>
              <a:ext uri="{FF2B5EF4-FFF2-40B4-BE49-F238E27FC236}">
                <a16:creationId xmlns:a16="http://schemas.microsoft.com/office/drawing/2014/main" id="{F15AEC34-A47D-CE42-A297-2F01BBA743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332416">
            <a:off x="8892714" y="3875977"/>
            <a:ext cx="1348111" cy="1348111"/>
          </a:xfrm>
          <a:prstGeom prst="rect">
            <a:avLst/>
          </a:prstGeom>
        </p:spPr>
      </p:pic>
    </p:spTree>
    <p:extLst>
      <p:ext uri="{BB962C8B-B14F-4D97-AF65-F5344CB8AC3E}">
        <p14:creationId xmlns:p14="http://schemas.microsoft.com/office/powerpoint/2010/main" val="4159491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EDA53-12F5-8147-A66D-4777B44568F6}"/>
              </a:ext>
            </a:extLst>
          </p:cNvPr>
          <p:cNvSpPr>
            <a:spLocks noGrp="1"/>
          </p:cNvSpPr>
          <p:nvPr>
            <p:ph type="title"/>
          </p:nvPr>
        </p:nvSpPr>
        <p:spPr/>
        <p:txBody>
          <a:bodyPr>
            <a:normAutofit/>
          </a:bodyPr>
          <a:lstStyle/>
          <a:p>
            <a:r>
              <a:rPr lang="en-US" sz="4000" dirty="0"/>
              <a:t>Modeling – RF Classifier and Regressor</a:t>
            </a:r>
          </a:p>
        </p:txBody>
      </p:sp>
      <p:sp>
        <p:nvSpPr>
          <p:cNvPr id="4" name="Oval 3">
            <a:extLst>
              <a:ext uri="{FF2B5EF4-FFF2-40B4-BE49-F238E27FC236}">
                <a16:creationId xmlns:a16="http://schemas.microsoft.com/office/drawing/2014/main" id="{E88A61C9-A0E6-9342-8DC2-4D176426E8A5}"/>
              </a:ext>
            </a:extLst>
          </p:cNvPr>
          <p:cNvSpPr/>
          <p:nvPr/>
        </p:nvSpPr>
        <p:spPr>
          <a:xfrm>
            <a:off x="10089659" y="365125"/>
            <a:ext cx="1264141" cy="1264141"/>
          </a:xfrm>
          <a:prstGeom prst="ellipse">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5" name="Rectangle 4" descr="Document">
            <a:extLst>
              <a:ext uri="{FF2B5EF4-FFF2-40B4-BE49-F238E27FC236}">
                <a16:creationId xmlns:a16="http://schemas.microsoft.com/office/drawing/2014/main" id="{C1CDFA0B-7040-5F43-8074-2C94B55F863C}"/>
              </a:ext>
            </a:extLst>
          </p:cNvPr>
          <p:cNvSpPr/>
          <p:nvPr/>
        </p:nvSpPr>
        <p:spPr>
          <a:xfrm>
            <a:off x="10359066" y="634532"/>
            <a:ext cx="725326" cy="725326"/>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aphicFrame>
        <p:nvGraphicFramePr>
          <p:cNvPr id="11" name="Table 10">
            <a:extLst>
              <a:ext uri="{FF2B5EF4-FFF2-40B4-BE49-F238E27FC236}">
                <a16:creationId xmlns:a16="http://schemas.microsoft.com/office/drawing/2014/main" id="{E4CB4483-C70E-FC44-AC2A-6F9053D5D342}"/>
              </a:ext>
            </a:extLst>
          </p:cNvPr>
          <p:cNvGraphicFramePr>
            <a:graphicFrameLocks noGrp="1"/>
          </p:cNvGraphicFramePr>
          <p:nvPr>
            <p:extLst>
              <p:ext uri="{D42A27DB-BD31-4B8C-83A1-F6EECF244321}">
                <p14:modId xmlns:p14="http://schemas.microsoft.com/office/powerpoint/2010/main" val="574565345"/>
              </p:ext>
            </p:extLst>
          </p:nvPr>
        </p:nvGraphicFramePr>
        <p:xfrm>
          <a:off x="5752030" y="1754291"/>
          <a:ext cx="3200584" cy="991744"/>
        </p:xfrm>
        <a:graphic>
          <a:graphicData uri="http://schemas.openxmlformats.org/drawingml/2006/table">
            <a:tbl>
              <a:tblPr firstRow="1" firstCol="1" bandRow="1">
                <a:tableStyleId>{5C22544A-7EE6-4342-B048-85BDC9FD1C3A}</a:tableStyleId>
              </a:tblPr>
              <a:tblGrid>
                <a:gridCol w="723738">
                  <a:extLst>
                    <a:ext uri="{9D8B030D-6E8A-4147-A177-3AD203B41FA5}">
                      <a16:colId xmlns:a16="http://schemas.microsoft.com/office/drawing/2014/main" val="3331117700"/>
                    </a:ext>
                  </a:extLst>
                </a:gridCol>
                <a:gridCol w="668663">
                  <a:extLst>
                    <a:ext uri="{9D8B030D-6E8A-4147-A177-3AD203B41FA5}">
                      <a16:colId xmlns:a16="http://schemas.microsoft.com/office/drawing/2014/main" val="1330594739"/>
                    </a:ext>
                  </a:extLst>
                </a:gridCol>
                <a:gridCol w="615915">
                  <a:extLst>
                    <a:ext uri="{9D8B030D-6E8A-4147-A177-3AD203B41FA5}">
                      <a16:colId xmlns:a16="http://schemas.microsoft.com/office/drawing/2014/main" val="2398430806"/>
                    </a:ext>
                  </a:extLst>
                </a:gridCol>
                <a:gridCol w="615915">
                  <a:extLst>
                    <a:ext uri="{9D8B030D-6E8A-4147-A177-3AD203B41FA5}">
                      <a16:colId xmlns:a16="http://schemas.microsoft.com/office/drawing/2014/main" val="2139440053"/>
                    </a:ext>
                  </a:extLst>
                </a:gridCol>
                <a:gridCol w="576353">
                  <a:extLst>
                    <a:ext uri="{9D8B030D-6E8A-4147-A177-3AD203B41FA5}">
                      <a16:colId xmlns:a16="http://schemas.microsoft.com/office/drawing/2014/main" val="1507028586"/>
                    </a:ext>
                  </a:extLst>
                </a:gridCol>
              </a:tblGrid>
              <a:tr h="144614">
                <a:tc rowSpan="2" gridSpan="2">
                  <a:txBody>
                    <a:bodyPr/>
                    <a:lstStyle/>
                    <a:p>
                      <a:pPr marL="0" marR="0" algn="ctr">
                        <a:spcBef>
                          <a:spcPts val="0"/>
                        </a:spcBef>
                        <a:spcAft>
                          <a:spcPts val="0"/>
                        </a:spcAft>
                      </a:pPr>
                      <a:r>
                        <a:rPr lang="en-US" sz="1000" dirty="0">
                          <a:effectLst/>
                        </a:rPr>
                        <a:t>Random Forest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rowSpan="2" hMerge="1">
                  <a:txBody>
                    <a:bodyPr/>
                    <a:lstStyle/>
                    <a:p>
                      <a:endParaRPr lang="en-US"/>
                    </a:p>
                  </a:txBody>
                  <a:tcPr/>
                </a:tc>
                <a:tc gridSpan="2">
                  <a:txBody>
                    <a:bodyPr/>
                    <a:lstStyle/>
                    <a:p>
                      <a:pPr marL="0" marR="0" algn="ctr">
                        <a:spcBef>
                          <a:spcPts val="0"/>
                        </a:spcBef>
                        <a:spcAft>
                          <a:spcPts val="0"/>
                        </a:spcAft>
                      </a:pPr>
                      <a:r>
                        <a:rPr lang="en-US" sz="1000">
                          <a:effectLst/>
                        </a:rPr>
                        <a:t>Actual</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ctr">
                        <a:spcBef>
                          <a:spcPts val="0"/>
                        </a:spcBef>
                        <a:spcAft>
                          <a:spcPts val="0"/>
                        </a:spcAft>
                      </a:pPr>
                      <a:r>
                        <a:rPr lang="en-US" sz="1000">
                          <a:effectLst/>
                        </a:rPr>
                        <a:t> </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53142647"/>
                  </a:ext>
                </a:extLst>
              </a:tr>
              <a:tr h="289227">
                <a:tc gridSpan="2"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r>
                        <a:rPr lang="en-US" sz="1000" dirty="0">
                          <a:effectLst/>
                        </a:rPr>
                        <a:t>dislike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dirty="0">
                          <a:effectLst/>
                        </a:rPr>
                        <a:t>like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 </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78398845"/>
                  </a:ext>
                </a:extLst>
              </a:tr>
              <a:tr h="153877">
                <a:tc rowSpan="2">
                  <a:txBody>
                    <a:bodyPr/>
                    <a:lstStyle/>
                    <a:p>
                      <a:pPr marL="0" marR="0" algn="ctr">
                        <a:spcBef>
                          <a:spcPts val="0"/>
                        </a:spcBef>
                        <a:spcAft>
                          <a:spcPts val="0"/>
                        </a:spcAft>
                      </a:pPr>
                      <a:r>
                        <a:rPr lang="en-US" sz="1000" dirty="0">
                          <a:effectLst/>
                        </a:rPr>
                        <a:t>Predicted</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dirty="0">
                          <a:effectLst/>
                        </a:rPr>
                        <a:t>dislike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b="1" dirty="0">
                          <a:effectLst/>
                          <a:latin typeface="+mj-lt"/>
                          <a:ea typeface="Times New Roman" panose="02020603050405020304" pitchFamily="18" charset="0"/>
                          <a:cs typeface="Times New Roman" panose="02020603050405020304" pitchFamily="18" charset="0"/>
                        </a:rPr>
                        <a:t>299</a:t>
                      </a:r>
                      <a:endParaRPr lang="en-US" sz="1400" b="1" dirty="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b="1" dirty="0">
                          <a:effectLst/>
                          <a:latin typeface="+mj-lt"/>
                          <a:ea typeface="Times New Roman" panose="02020603050405020304" pitchFamily="18" charset="0"/>
                          <a:cs typeface="Times New Roman" panose="02020603050405020304" pitchFamily="18" charset="0"/>
                        </a:rPr>
                        <a:t>870</a:t>
                      </a:r>
                      <a:endParaRPr lang="en-US" sz="1400" b="1" dirty="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b="1">
                          <a:effectLst/>
                          <a:latin typeface="+mj-lt"/>
                          <a:ea typeface="Times New Roman" panose="02020603050405020304" pitchFamily="18" charset="0"/>
                          <a:cs typeface="Times New Roman" panose="02020603050405020304" pitchFamily="18" charset="0"/>
                        </a:rPr>
                        <a:t>1,169</a:t>
                      </a:r>
                      <a:endParaRPr lang="en-US" sz="1400" b="1">
                        <a:effectLst/>
                        <a:latin typeface="+mj-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579785522"/>
                  </a:ext>
                </a:extLst>
              </a:tr>
              <a:tr h="144614">
                <a:tc vMerge="1">
                  <a:txBody>
                    <a:bodyPr/>
                    <a:lstStyle/>
                    <a:p>
                      <a:endParaRPr lang="en-US"/>
                    </a:p>
                  </a:txBody>
                  <a:tcPr/>
                </a:tc>
                <a:tc>
                  <a:txBody>
                    <a:bodyPr/>
                    <a:lstStyle/>
                    <a:p>
                      <a:pPr marL="0" marR="0" algn="ctr">
                        <a:spcBef>
                          <a:spcPts val="0"/>
                        </a:spcBef>
                        <a:spcAft>
                          <a:spcPts val="0"/>
                        </a:spcAft>
                      </a:pPr>
                      <a:r>
                        <a:rPr lang="en-US" sz="1000" dirty="0">
                          <a:effectLst/>
                        </a:rPr>
                        <a:t>like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b="1">
                          <a:effectLst/>
                          <a:latin typeface="+mj-lt"/>
                          <a:ea typeface="Times New Roman" panose="02020603050405020304" pitchFamily="18" charset="0"/>
                          <a:cs typeface="Times New Roman" panose="02020603050405020304" pitchFamily="18" charset="0"/>
                        </a:rPr>
                        <a:t>179</a:t>
                      </a:r>
                      <a:endParaRPr lang="en-US" sz="1400" b="1">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b="1" dirty="0">
                          <a:effectLst/>
                          <a:latin typeface="+mj-lt"/>
                          <a:ea typeface="Times New Roman" panose="02020603050405020304" pitchFamily="18" charset="0"/>
                          <a:cs typeface="Times New Roman" panose="02020603050405020304" pitchFamily="18" charset="0"/>
                        </a:rPr>
                        <a:t>2,364</a:t>
                      </a:r>
                      <a:endParaRPr lang="en-US" sz="1400" b="1" dirty="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b="1">
                          <a:effectLst/>
                          <a:latin typeface="+mj-lt"/>
                          <a:ea typeface="Times New Roman" panose="02020603050405020304" pitchFamily="18" charset="0"/>
                          <a:cs typeface="Times New Roman" panose="02020603050405020304" pitchFamily="18" charset="0"/>
                        </a:rPr>
                        <a:t>2,543</a:t>
                      </a:r>
                      <a:endParaRPr lang="en-US" sz="1400" b="1">
                        <a:effectLst/>
                        <a:latin typeface="+mj-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55834173"/>
                  </a:ext>
                </a:extLst>
              </a:tr>
              <a:tr h="216920">
                <a:tc>
                  <a:txBody>
                    <a:bodyPr/>
                    <a:lstStyle/>
                    <a:p>
                      <a:pPr algn="r"/>
                      <a:endParaRPr lang="en-US" sz="1600">
                        <a:effectLst/>
                        <a:latin typeface="Calibri" panose="020F0502020204030204" pitchFamily="34" charset="0"/>
                        <a:cs typeface="Times New Roman" panose="02020603050405020304" pitchFamily="18" charset="0"/>
                      </a:endParaRPr>
                    </a:p>
                  </a:txBody>
                  <a:tcPr marL="68580" marR="68580" marT="0" marB="0" anchor="ctr"/>
                </a:tc>
                <a:tc>
                  <a:txBody>
                    <a:bodyPr/>
                    <a:lstStyle/>
                    <a:p>
                      <a:pPr algn="r"/>
                      <a:endParaRPr lang="en-US" sz="1600">
                        <a:effectLst/>
                        <a:latin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b="1">
                          <a:effectLst/>
                          <a:latin typeface="+mj-lt"/>
                          <a:ea typeface="Times New Roman" panose="02020603050405020304" pitchFamily="18" charset="0"/>
                          <a:cs typeface="Times New Roman" panose="02020603050405020304" pitchFamily="18" charset="0"/>
                        </a:rPr>
                        <a:t>478</a:t>
                      </a:r>
                      <a:endParaRPr lang="en-US" sz="1400" b="1">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b="1" dirty="0">
                          <a:effectLst/>
                          <a:latin typeface="+mj-lt"/>
                          <a:ea typeface="Times New Roman" panose="02020603050405020304" pitchFamily="18" charset="0"/>
                          <a:cs typeface="Times New Roman" panose="02020603050405020304" pitchFamily="18" charset="0"/>
                        </a:rPr>
                        <a:t>3,234</a:t>
                      </a:r>
                      <a:endParaRPr lang="en-US" sz="1400" b="1" dirty="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endParaRPr lang="en-US" sz="1400" b="1" dirty="0">
                        <a:effectLst/>
                        <a:latin typeface="+mj-lt"/>
                        <a:cs typeface="Times New Roman" panose="02020603050405020304" pitchFamily="18" charset="0"/>
                      </a:endParaRPr>
                    </a:p>
                  </a:txBody>
                  <a:tcPr marL="68580" marR="68580" marT="0" marB="0" anchor="ctr"/>
                </a:tc>
                <a:extLst>
                  <a:ext uri="{0D108BD9-81ED-4DB2-BD59-A6C34878D82A}">
                    <a16:rowId xmlns:a16="http://schemas.microsoft.com/office/drawing/2014/main" val="2979158415"/>
                  </a:ext>
                </a:extLst>
              </a:tr>
            </a:tbl>
          </a:graphicData>
        </a:graphic>
      </p:graphicFrame>
      <p:graphicFrame>
        <p:nvGraphicFramePr>
          <p:cNvPr id="12" name="Table 11">
            <a:extLst>
              <a:ext uri="{FF2B5EF4-FFF2-40B4-BE49-F238E27FC236}">
                <a16:creationId xmlns:a16="http://schemas.microsoft.com/office/drawing/2014/main" id="{C354D698-65EE-AD47-A1FC-BEAAF035A012}"/>
              </a:ext>
            </a:extLst>
          </p:cNvPr>
          <p:cNvGraphicFramePr>
            <a:graphicFrameLocks noGrp="1"/>
          </p:cNvGraphicFramePr>
          <p:nvPr>
            <p:extLst>
              <p:ext uri="{D42A27DB-BD31-4B8C-83A1-F6EECF244321}">
                <p14:modId xmlns:p14="http://schemas.microsoft.com/office/powerpoint/2010/main" val="2278104790"/>
              </p:ext>
            </p:extLst>
          </p:nvPr>
        </p:nvGraphicFramePr>
        <p:xfrm>
          <a:off x="5752029" y="3262176"/>
          <a:ext cx="3200584" cy="1004315"/>
        </p:xfrm>
        <a:graphic>
          <a:graphicData uri="http://schemas.openxmlformats.org/drawingml/2006/table">
            <a:tbl>
              <a:tblPr firstRow="1" firstCol="1" bandRow="1">
                <a:tableStyleId>{5C22544A-7EE6-4342-B048-85BDC9FD1C3A}</a:tableStyleId>
              </a:tblPr>
              <a:tblGrid>
                <a:gridCol w="723738">
                  <a:extLst>
                    <a:ext uri="{9D8B030D-6E8A-4147-A177-3AD203B41FA5}">
                      <a16:colId xmlns:a16="http://schemas.microsoft.com/office/drawing/2014/main" val="2558594834"/>
                    </a:ext>
                  </a:extLst>
                </a:gridCol>
                <a:gridCol w="668663">
                  <a:extLst>
                    <a:ext uri="{9D8B030D-6E8A-4147-A177-3AD203B41FA5}">
                      <a16:colId xmlns:a16="http://schemas.microsoft.com/office/drawing/2014/main" val="2830226225"/>
                    </a:ext>
                  </a:extLst>
                </a:gridCol>
                <a:gridCol w="615915">
                  <a:extLst>
                    <a:ext uri="{9D8B030D-6E8A-4147-A177-3AD203B41FA5}">
                      <a16:colId xmlns:a16="http://schemas.microsoft.com/office/drawing/2014/main" val="1686997311"/>
                    </a:ext>
                  </a:extLst>
                </a:gridCol>
                <a:gridCol w="615915">
                  <a:extLst>
                    <a:ext uri="{9D8B030D-6E8A-4147-A177-3AD203B41FA5}">
                      <a16:colId xmlns:a16="http://schemas.microsoft.com/office/drawing/2014/main" val="3165851944"/>
                    </a:ext>
                  </a:extLst>
                </a:gridCol>
                <a:gridCol w="576353">
                  <a:extLst>
                    <a:ext uri="{9D8B030D-6E8A-4147-A177-3AD203B41FA5}">
                      <a16:colId xmlns:a16="http://schemas.microsoft.com/office/drawing/2014/main" val="919286150"/>
                    </a:ext>
                  </a:extLst>
                </a:gridCol>
              </a:tblGrid>
              <a:tr h="144614">
                <a:tc rowSpan="2" gridSpan="2">
                  <a:txBody>
                    <a:bodyPr/>
                    <a:lstStyle/>
                    <a:p>
                      <a:pPr marL="0" marR="0" algn="ctr">
                        <a:spcBef>
                          <a:spcPts val="0"/>
                        </a:spcBef>
                        <a:spcAft>
                          <a:spcPts val="0"/>
                        </a:spcAft>
                      </a:pPr>
                      <a:r>
                        <a:rPr lang="en-US" sz="1000" dirty="0">
                          <a:effectLst/>
                        </a:rPr>
                        <a:t>Random Forest Tuned</a:t>
                      </a:r>
                    </a:p>
                    <a:p>
                      <a:pPr marL="0" marR="0" algn="ctr">
                        <a:spcBef>
                          <a:spcPts val="0"/>
                        </a:spcBef>
                        <a:spcAft>
                          <a:spcPts val="0"/>
                        </a:spcAft>
                      </a:pPr>
                      <a:r>
                        <a:rPr lang="en-US" sz="1000" b="1" dirty="0">
                          <a:effectLst/>
                          <a:latin typeface="+mn-lt"/>
                          <a:ea typeface="Times New Roman" panose="02020603050405020304" pitchFamily="18" charset="0"/>
                          <a:cs typeface="Times New Roman" panose="02020603050405020304" pitchFamily="18" charset="0"/>
                        </a:rPr>
                        <a:t>Weight 1:2.7</a:t>
                      </a:r>
                      <a:endParaRPr lang="en-US" sz="1600" b="1" dirty="0">
                        <a:effectLst/>
                        <a:latin typeface="+mn-lt"/>
                        <a:ea typeface="Times New Roman" panose="02020603050405020304" pitchFamily="18" charset="0"/>
                        <a:cs typeface="Times New Roman" panose="02020603050405020304" pitchFamily="18" charset="0"/>
                      </a:endParaRPr>
                    </a:p>
                  </a:txBody>
                  <a:tcPr marL="68580" marR="68580" marT="0" marB="0" anchor="ctr"/>
                </a:tc>
                <a:tc rowSpan="2" hMerge="1">
                  <a:txBody>
                    <a:bodyPr/>
                    <a:lstStyle/>
                    <a:p>
                      <a:endParaRPr lang="en-US"/>
                    </a:p>
                  </a:txBody>
                  <a:tcPr/>
                </a:tc>
                <a:tc gridSpan="2">
                  <a:txBody>
                    <a:bodyPr/>
                    <a:lstStyle/>
                    <a:p>
                      <a:pPr marL="0" marR="0" algn="ctr">
                        <a:spcBef>
                          <a:spcPts val="0"/>
                        </a:spcBef>
                        <a:spcAft>
                          <a:spcPts val="0"/>
                        </a:spcAft>
                      </a:pPr>
                      <a:r>
                        <a:rPr lang="en-US" sz="1000">
                          <a:effectLst/>
                        </a:rPr>
                        <a:t>Actual</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ctr">
                        <a:spcBef>
                          <a:spcPts val="0"/>
                        </a:spcBef>
                        <a:spcAft>
                          <a:spcPts val="0"/>
                        </a:spcAft>
                      </a:pPr>
                      <a:r>
                        <a:rPr lang="en-US" sz="1000">
                          <a:effectLst/>
                        </a:rPr>
                        <a:t> </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18151285"/>
                  </a:ext>
                </a:extLst>
              </a:tr>
              <a:tr h="289227">
                <a:tc gridSpan="2"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r>
                        <a:rPr lang="en-US" sz="1000" dirty="0">
                          <a:effectLst/>
                        </a:rPr>
                        <a:t>dislike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dirty="0">
                          <a:effectLst/>
                        </a:rPr>
                        <a:t>like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 </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63577712"/>
                  </a:ext>
                </a:extLst>
              </a:tr>
              <a:tr h="166448">
                <a:tc rowSpan="2">
                  <a:txBody>
                    <a:bodyPr/>
                    <a:lstStyle/>
                    <a:p>
                      <a:pPr marL="0" marR="0" algn="ctr">
                        <a:spcBef>
                          <a:spcPts val="0"/>
                        </a:spcBef>
                        <a:spcAft>
                          <a:spcPts val="0"/>
                        </a:spcAft>
                      </a:pPr>
                      <a:r>
                        <a:rPr lang="en-US" sz="1000" dirty="0">
                          <a:effectLst/>
                        </a:rPr>
                        <a:t>Predicted</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dirty="0">
                          <a:effectLst/>
                        </a:rPr>
                        <a:t>dislike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b="1">
                          <a:effectLst/>
                          <a:latin typeface="+mj-lt"/>
                          <a:ea typeface="Times New Roman" panose="02020603050405020304" pitchFamily="18" charset="0"/>
                          <a:cs typeface="Times New Roman" panose="02020603050405020304" pitchFamily="18" charset="0"/>
                        </a:rPr>
                        <a:t>855</a:t>
                      </a:r>
                      <a:endParaRPr lang="en-US" sz="1400" b="1">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b="1">
                          <a:effectLst/>
                          <a:latin typeface="+mj-lt"/>
                          <a:ea typeface="Times New Roman" panose="02020603050405020304" pitchFamily="18" charset="0"/>
                          <a:cs typeface="Times New Roman" panose="02020603050405020304" pitchFamily="18" charset="0"/>
                        </a:rPr>
                        <a:t>1,169</a:t>
                      </a:r>
                      <a:endParaRPr lang="en-US" sz="1400" b="1">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b="1">
                          <a:effectLst/>
                          <a:latin typeface="+mj-lt"/>
                          <a:ea typeface="Times New Roman" panose="02020603050405020304" pitchFamily="18" charset="0"/>
                          <a:cs typeface="Times New Roman" panose="02020603050405020304" pitchFamily="18" charset="0"/>
                        </a:rPr>
                        <a:t>1,169</a:t>
                      </a:r>
                      <a:endParaRPr lang="en-US" sz="1400" b="1">
                        <a:effectLst/>
                        <a:latin typeface="+mj-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9730822"/>
                  </a:ext>
                </a:extLst>
              </a:tr>
              <a:tr h="144614">
                <a:tc vMerge="1">
                  <a:txBody>
                    <a:bodyPr/>
                    <a:lstStyle/>
                    <a:p>
                      <a:endParaRPr lang="en-US"/>
                    </a:p>
                  </a:txBody>
                  <a:tcPr/>
                </a:tc>
                <a:tc>
                  <a:txBody>
                    <a:bodyPr/>
                    <a:lstStyle/>
                    <a:p>
                      <a:pPr marL="0" marR="0" algn="ctr">
                        <a:spcBef>
                          <a:spcPts val="0"/>
                        </a:spcBef>
                        <a:spcAft>
                          <a:spcPts val="0"/>
                        </a:spcAft>
                      </a:pPr>
                      <a:r>
                        <a:rPr lang="en-US" sz="1000" dirty="0">
                          <a:effectLst/>
                        </a:rPr>
                        <a:t>like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b="1">
                          <a:effectLst/>
                          <a:latin typeface="+mj-lt"/>
                          <a:ea typeface="Times New Roman" panose="02020603050405020304" pitchFamily="18" charset="0"/>
                          <a:cs typeface="Times New Roman" panose="02020603050405020304" pitchFamily="18" charset="0"/>
                        </a:rPr>
                        <a:t>847</a:t>
                      </a:r>
                      <a:endParaRPr lang="en-US" sz="1400" b="1">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b="1">
                          <a:effectLst/>
                          <a:latin typeface="+mj-lt"/>
                          <a:ea typeface="Times New Roman" panose="02020603050405020304" pitchFamily="18" charset="0"/>
                          <a:cs typeface="Times New Roman" panose="02020603050405020304" pitchFamily="18" charset="0"/>
                        </a:rPr>
                        <a:t>2,543</a:t>
                      </a:r>
                      <a:endParaRPr lang="en-US" sz="1400" b="1">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b="1">
                          <a:effectLst/>
                          <a:latin typeface="+mj-lt"/>
                          <a:ea typeface="Times New Roman" panose="02020603050405020304" pitchFamily="18" charset="0"/>
                          <a:cs typeface="Times New Roman" panose="02020603050405020304" pitchFamily="18" charset="0"/>
                        </a:rPr>
                        <a:t>2,543</a:t>
                      </a:r>
                      <a:endParaRPr lang="en-US" sz="1400" b="1">
                        <a:effectLst/>
                        <a:latin typeface="+mj-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40086146"/>
                  </a:ext>
                </a:extLst>
              </a:tr>
              <a:tr h="216920">
                <a:tc>
                  <a:txBody>
                    <a:bodyPr/>
                    <a:lstStyle/>
                    <a:p>
                      <a:pPr algn="r"/>
                      <a:endParaRPr lang="en-US" sz="1600">
                        <a:effectLst/>
                        <a:latin typeface="Calibri" panose="020F0502020204030204" pitchFamily="34" charset="0"/>
                        <a:cs typeface="Times New Roman" panose="02020603050405020304" pitchFamily="18" charset="0"/>
                      </a:endParaRPr>
                    </a:p>
                  </a:txBody>
                  <a:tcPr marL="68580" marR="68580" marT="0" marB="0" anchor="ctr"/>
                </a:tc>
                <a:tc>
                  <a:txBody>
                    <a:bodyPr/>
                    <a:lstStyle/>
                    <a:p>
                      <a:pPr algn="r"/>
                      <a:endParaRPr lang="en-US" sz="1600">
                        <a:effectLst/>
                        <a:latin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b="1">
                          <a:effectLst/>
                          <a:latin typeface="+mj-lt"/>
                          <a:ea typeface="Times New Roman" panose="02020603050405020304" pitchFamily="18" charset="0"/>
                          <a:cs typeface="Times New Roman" panose="02020603050405020304" pitchFamily="18" charset="0"/>
                        </a:rPr>
                        <a:t>1,702</a:t>
                      </a:r>
                      <a:endParaRPr lang="en-US" sz="1400" b="1">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b="1">
                          <a:effectLst/>
                          <a:latin typeface="+mj-lt"/>
                          <a:ea typeface="Times New Roman" panose="02020603050405020304" pitchFamily="18" charset="0"/>
                          <a:cs typeface="Times New Roman" panose="02020603050405020304" pitchFamily="18" charset="0"/>
                        </a:rPr>
                        <a:t>2,010</a:t>
                      </a:r>
                      <a:endParaRPr lang="en-US" sz="1400" b="1">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endParaRPr lang="en-US" sz="1400" b="1" dirty="0">
                        <a:effectLst/>
                        <a:latin typeface="+mj-lt"/>
                        <a:cs typeface="Times New Roman" panose="02020603050405020304" pitchFamily="18" charset="0"/>
                      </a:endParaRPr>
                    </a:p>
                  </a:txBody>
                  <a:tcPr marL="68580" marR="68580" marT="0" marB="0" anchor="ctr"/>
                </a:tc>
                <a:extLst>
                  <a:ext uri="{0D108BD9-81ED-4DB2-BD59-A6C34878D82A}">
                    <a16:rowId xmlns:a16="http://schemas.microsoft.com/office/drawing/2014/main" val="3215579656"/>
                  </a:ext>
                </a:extLst>
              </a:tr>
            </a:tbl>
          </a:graphicData>
        </a:graphic>
      </p:graphicFrame>
      <p:pic>
        <p:nvPicPr>
          <p:cNvPr id="3" name="Picture 2">
            <a:extLst>
              <a:ext uri="{FF2B5EF4-FFF2-40B4-BE49-F238E27FC236}">
                <a16:creationId xmlns:a16="http://schemas.microsoft.com/office/drawing/2014/main" id="{80790BEF-ACC6-7546-8EDF-640FC5AC5528}"/>
              </a:ext>
            </a:extLst>
          </p:cNvPr>
          <p:cNvPicPr>
            <a:picLocks noChangeAspect="1"/>
          </p:cNvPicPr>
          <p:nvPr/>
        </p:nvPicPr>
        <p:blipFill>
          <a:blip r:embed="rId4"/>
          <a:stretch>
            <a:fillRect/>
          </a:stretch>
        </p:blipFill>
        <p:spPr>
          <a:xfrm>
            <a:off x="838200" y="1629266"/>
            <a:ext cx="4352697" cy="4208806"/>
          </a:xfrm>
          <a:prstGeom prst="rect">
            <a:avLst/>
          </a:prstGeom>
        </p:spPr>
      </p:pic>
      <p:sp>
        <p:nvSpPr>
          <p:cNvPr id="6" name="TextBox 5">
            <a:extLst>
              <a:ext uri="{FF2B5EF4-FFF2-40B4-BE49-F238E27FC236}">
                <a16:creationId xmlns:a16="http://schemas.microsoft.com/office/drawing/2014/main" id="{61F877B9-52A1-EB4D-A759-153F1828C9EE}"/>
              </a:ext>
            </a:extLst>
          </p:cNvPr>
          <p:cNvSpPr txBox="1"/>
          <p:nvPr/>
        </p:nvSpPr>
        <p:spPr>
          <a:xfrm>
            <a:off x="4077729" y="5228734"/>
            <a:ext cx="1495168" cy="276999"/>
          </a:xfrm>
          <a:prstGeom prst="rect">
            <a:avLst/>
          </a:prstGeom>
          <a:noFill/>
        </p:spPr>
        <p:txBody>
          <a:bodyPr wrap="square" rtlCol="0">
            <a:spAutoFit/>
          </a:bodyPr>
          <a:lstStyle/>
          <a:p>
            <a:r>
              <a:rPr lang="en-US" sz="1200" dirty="0"/>
              <a:t>AUC: 0.7486</a:t>
            </a:r>
          </a:p>
        </p:txBody>
      </p:sp>
      <p:graphicFrame>
        <p:nvGraphicFramePr>
          <p:cNvPr id="10" name="Table 9">
            <a:extLst>
              <a:ext uri="{FF2B5EF4-FFF2-40B4-BE49-F238E27FC236}">
                <a16:creationId xmlns:a16="http://schemas.microsoft.com/office/drawing/2014/main" id="{F51F7771-30CB-C140-8E46-7F8DFFCA8D2D}"/>
              </a:ext>
            </a:extLst>
          </p:cNvPr>
          <p:cNvGraphicFramePr>
            <a:graphicFrameLocks noGrp="1"/>
          </p:cNvGraphicFramePr>
          <p:nvPr>
            <p:extLst>
              <p:ext uri="{D42A27DB-BD31-4B8C-83A1-F6EECF244321}">
                <p14:modId xmlns:p14="http://schemas.microsoft.com/office/powerpoint/2010/main" val="1021505225"/>
              </p:ext>
            </p:extLst>
          </p:nvPr>
        </p:nvGraphicFramePr>
        <p:xfrm>
          <a:off x="5752029" y="4651094"/>
          <a:ext cx="2008316" cy="752689"/>
        </p:xfrm>
        <a:graphic>
          <a:graphicData uri="http://schemas.openxmlformats.org/drawingml/2006/table">
            <a:tbl>
              <a:tblPr firstRow="1" firstCol="1" bandRow="1">
                <a:tableStyleId>{5C22544A-7EE6-4342-B048-85BDC9FD1C3A}</a:tableStyleId>
              </a:tblPr>
              <a:tblGrid>
                <a:gridCol w="723738">
                  <a:extLst>
                    <a:ext uri="{9D8B030D-6E8A-4147-A177-3AD203B41FA5}">
                      <a16:colId xmlns:a16="http://schemas.microsoft.com/office/drawing/2014/main" val="2558594834"/>
                    </a:ext>
                  </a:extLst>
                </a:gridCol>
                <a:gridCol w="668663">
                  <a:extLst>
                    <a:ext uri="{9D8B030D-6E8A-4147-A177-3AD203B41FA5}">
                      <a16:colId xmlns:a16="http://schemas.microsoft.com/office/drawing/2014/main" val="2830226225"/>
                    </a:ext>
                  </a:extLst>
                </a:gridCol>
                <a:gridCol w="615915">
                  <a:extLst>
                    <a:ext uri="{9D8B030D-6E8A-4147-A177-3AD203B41FA5}">
                      <a16:colId xmlns:a16="http://schemas.microsoft.com/office/drawing/2014/main" val="1686997311"/>
                    </a:ext>
                  </a:extLst>
                </a:gridCol>
              </a:tblGrid>
              <a:tr h="433841">
                <a:tc gridSpan="2">
                  <a:txBody>
                    <a:bodyPr/>
                    <a:lstStyle/>
                    <a:p>
                      <a:pPr marL="0" marR="0" algn="ctr">
                        <a:spcBef>
                          <a:spcPts val="0"/>
                        </a:spcBef>
                        <a:spcAft>
                          <a:spcPts val="0"/>
                        </a:spcAft>
                      </a:pPr>
                      <a:r>
                        <a:rPr lang="en-US" sz="1000" dirty="0">
                          <a:effectLst/>
                        </a:rPr>
                        <a:t>Random Forest </a:t>
                      </a:r>
                      <a:r>
                        <a:rPr lang="en-US" sz="1000" b="1" dirty="0">
                          <a:effectLst/>
                          <a:latin typeface="+mn-lt"/>
                          <a:ea typeface="Times New Roman" panose="02020603050405020304" pitchFamily="18" charset="0"/>
                          <a:cs typeface="Times New Roman" panose="02020603050405020304" pitchFamily="18" charset="0"/>
                        </a:rPr>
                        <a:t>Regressor</a:t>
                      </a:r>
                      <a:endParaRPr lang="en-US" sz="1600" b="1" dirty="0">
                        <a:effectLst/>
                        <a:latin typeface="+mn-lt"/>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ctr">
                        <a:spcBef>
                          <a:spcPts val="0"/>
                        </a:spcBef>
                        <a:spcAft>
                          <a:spcPts val="0"/>
                        </a:spcAft>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018151285"/>
                  </a:ext>
                </a:extLst>
              </a:tr>
              <a:tr h="166448">
                <a:tc rowSpan="2">
                  <a:txBody>
                    <a:bodyPr/>
                    <a:lstStyle/>
                    <a:p>
                      <a:pPr marL="0" marR="0" algn="ctr">
                        <a:spcBef>
                          <a:spcPts val="0"/>
                        </a:spcBef>
                        <a:spcAft>
                          <a:spcPts val="0"/>
                        </a:spcAft>
                      </a:pPr>
                      <a:r>
                        <a:rPr lang="en-US" sz="1000" dirty="0">
                          <a:effectLst/>
                        </a:rPr>
                        <a:t>RMSE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dirty="0">
                          <a:effectLst/>
                        </a:rPr>
                        <a:t>Initial</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b="1" dirty="0">
                          <a:effectLst/>
                          <a:latin typeface="+mj-lt"/>
                          <a:ea typeface="Times New Roman" panose="02020603050405020304" pitchFamily="18" charset="0"/>
                          <a:cs typeface="Times New Roman" panose="02020603050405020304" pitchFamily="18" charset="0"/>
                        </a:rPr>
                        <a:t>0.94</a:t>
                      </a:r>
                      <a:endParaRPr lang="en-US" sz="1400" b="1" dirty="0">
                        <a:effectLst/>
                        <a:latin typeface="+mj-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9730822"/>
                  </a:ext>
                </a:extLst>
              </a:tr>
              <a:tr h="144614">
                <a:tc vMerge="1">
                  <a:txBody>
                    <a:bodyPr/>
                    <a:lstStyle/>
                    <a:p>
                      <a:endParaRPr lang="en-US"/>
                    </a:p>
                  </a:txBody>
                  <a:tcPr/>
                </a:tc>
                <a:tc>
                  <a:txBody>
                    <a:bodyPr/>
                    <a:lstStyle/>
                    <a:p>
                      <a:pPr marL="0" marR="0" algn="ctr">
                        <a:spcBef>
                          <a:spcPts val="0"/>
                        </a:spcBef>
                        <a:spcAft>
                          <a:spcPts val="0"/>
                        </a:spcAft>
                      </a:pPr>
                      <a:r>
                        <a:rPr lang="en-US" sz="1000" dirty="0">
                          <a:effectLst/>
                        </a:rPr>
                        <a:t>Tuned</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b="1" dirty="0">
                          <a:effectLst/>
                          <a:latin typeface="+mj-lt"/>
                          <a:ea typeface="Times New Roman" panose="02020603050405020304" pitchFamily="18" charset="0"/>
                          <a:cs typeface="Times New Roman" panose="02020603050405020304" pitchFamily="18" charset="0"/>
                        </a:rPr>
                        <a:t>0.89</a:t>
                      </a:r>
                      <a:endParaRPr lang="en-US" sz="1400" b="1" dirty="0">
                        <a:effectLst/>
                        <a:latin typeface="+mj-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40086146"/>
                  </a:ext>
                </a:extLst>
              </a:tr>
            </a:tbl>
          </a:graphicData>
        </a:graphic>
      </p:graphicFrame>
    </p:spTree>
    <p:extLst>
      <p:ext uri="{BB962C8B-B14F-4D97-AF65-F5344CB8AC3E}">
        <p14:creationId xmlns:p14="http://schemas.microsoft.com/office/powerpoint/2010/main" val="1871790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EDA53-12F5-8147-A66D-4777B44568F6}"/>
              </a:ext>
            </a:extLst>
          </p:cNvPr>
          <p:cNvSpPr>
            <a:spLocks noGrp="1"/>
          </p:cNvSpPr>
          <p:nvPr>
            <p:ph type="title"/>
          </p:nvPr>
        </p:nvSpPr>
        <p:spPr/>
        <p:txBody>
          <a:bodyPr>
            <a:normAutofit/>
          </a:bodyPr>
          <a:lstStyle/>
          <a:p>
            <a:r>
              <a:rPr lang="en-US" sz="4000" dirty="0"/>
              <a:t>Modeling – </a:t>
            </a:r>
            <a:r>
              <a:rPr lang="en-US" sz="3600" dirty="0"/>
              <a:t>Improving</a:t>
            </a:r>
            <a:r>
              <a:rPr lang="en-US" sz="4000" dirty="0"/>
              <a:t> Random Forest</a:t>
            </a:r>
          </a:p>
        </p:txBody>
      </p:sp>
      <p:sp>
        <p:nvSpPr>
          <p:cNvPr id="4" name="Oval 3">
            <a:extLst>
              <a:ext uri="{FF2B5EF4-FFF2-40B4-BE49-F238E27FC236}">
                <a16:creationId xmlns:a16="http://schemas.microsoft.com/office/drawing/2014/main" id="{F470DA5A-4BBA-474E-870A-C05EB7FEAE37}"/>
              </a:ext>
            </a:extLst>
          </p:cNvPr>
          <p:cNvSpPr/>
          <p:nvPr/>
        </p:nvSpPr>
        <p:spPr>
          <a:xfrm>
            <a:off x="10089659" y="365125"/>
            <a:ext cx="1264141" cy="1264141"/>
          </a:xfrm>
          <a:prstGeom prst="ellipse">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5" name="Rectangle 4" descr="Document">
            <a:extLst>
              <a:ext uri="{FF2B5EF4-FFF2-40B4-BE49-F238E27FC236}">
                <a16:creationId xmlns:a16="http://schemas.microsoft.com/office/drawing/2014/main" id="{D1FD12ED-1CF4-BC44-9693-911600FC9C5A}"/>
              </a:ext>
            </a:extLst>
          </p:cNvPr>
          <p:cNvSpPr/>
          <p:nvPr/>
        </p:nvSpPr>
        <p:spPr>
          <a:xfrm>
            <a:off x="10359066" y="634532"/>
            <a:ext cx="725326" cy="725326"/>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6" name="Rectangle 2">
            <a:extLst>
              <a:ext uri="{FF2B5EF4-FFF2-40B4-BE49-F238E27FC236}">
                <a16:creationId xmlns:a16="http://schemas.microsoft.com/office/drawing/2014/main" id="{D444552B-58AF-7941-A372-27C6AAD97C67}"/>
              </a:ext>
            </a:extLst>
          </p:cNvPr>
          <p:cNvSpPr>
            <a:spLocks noChangeArrowheads="1"/>
          </p:cNvSpPr>
          <p:nvPr/>
        </p:nvSpPr>
        <p:spPr bwMode="auto">
          <a:xfrm>
            <a:off x="0" y="-218805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3">
            <a:extLst>
              <a:ext uri="{FF2B5EF4-FFF2-40B4-BE49-F238E27FC236}">
                <a16:creationId xmlns:a16="http://schemas.microsoft.com/office/drawing/2014/main" id="{6264EBC9-21C1-2246-8754-D0B562D33705}"/>
              </a:ext>
            </a:extLst>
          </p:cNvPr>
          <p:cNvSpPr>
            <a:spLocks noChangeArrowheads="1"/>
          </p:cNvSpPr>
          <p:nvPr/>
        </p:nvSpPr>
        <p:spPr bwMode="auto">
          <a:xfrm>
            <a:off x="0" y="-17308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Chart 6">
            <a:extLst>
              <a:ext uri="{FF2B5EF4-FFF2-40B4-BE49-F238E27FC236}">
                <a16:creationId xmlns:a16="http://schemas.microsoft.com/office/drawing/2014/main" id="{4B9B7743-08B9-7A43-B366-4DC4800E1BF6}"/>
              </a:ext>
            </a:extLst>
          </p:cNvPr>
          <p:cNvGraphicFramePr/>
          <p:nvPr>
            <p:extLst>
              <p:ext uri="{D42A27DB-BD31-4B8C-83A1-F6EECF244321}">
                <p14:modId xmlns:p14="http://schemas.microsoft.com/office/powerpoint/2010/main" val="3981300249"/>
              </p:ext>
            </p:extLst>
          </p:nvPr>
        </p:nvGraphicFramePr>
        <p:xfrm>
          <a:off x="1650134" y="1629265"/>
          <a:ext cx="7852212" cy="4289621"/>
        </p:xfrm>
        <a:graphic>
          <a:graphicData uri="http://schemas.openxmlformats.org/drawingml/2006/chart">
            <c:chart xmlns:c="http://schemas.openxmlformats.org/drawingml/2006/chart" xmlns:r="http://schemas.openxmlformats.org/officeDocument/2006/relationships" r:id="rId4"/>
          </a:graphicData>
        </a:graphic>
      </p:graphicFrame>
      <p:sp>
        <p:nvSpPr>
          <p:cNvPr id="9" name="Rectangular Callout 8">
            <a:extLst>
              <a:ext uri="{FF2B5EF4-FFF2-40B4-BE49-F238E27FC236}">
                <a16:creationId xmlns:a16="http://schemas.microsoft.com/office/drawing/2014/main" id="{46F1243E-5656-0448-B98A-E071F673967E}"/>
              </a:ext>
            </a:extLst>
          </p:cNvPr>
          <p:cNvSpPr/>
          <p:nvPr/>
        </p:nvSpPr>
        <p:spPr>
          <a:xfrm>
            <a:off x="2892338" y="4634785"/>
            <a:ext cx="767715" cy="375920"/>
          </a:xfrm>
          <a:prstGeom prst="wedgeRectCallout">
            <a:avLst>
              <a:gd name="adj1" fmla="val 10622"/>
              <a:gd name="adj2" fmla="val -96150"/>
            </a:avLst>
          </a:pr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wrap="square">
            <a:noAutofit/>
          </a:bodyPr>
          <a:lstStyle/>
          <a:p>
            <a:pPr marL="0" marR="0">
              <a:spcBef>
                <a:spcPts val="0"/>
              </a:spcBef>
              <a:spcAft>
                <a:spcPts val="0"/>
              </a:spcAft>
            </a:pPr>
            <a:r>
              <a:rPr lang="en-US" sz="90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Initial Model</a:t>
            </a:r>
            <a:endParaRPr lang="en-US" sz="1200">
              <a:effectLst/>
              <a:latin typeface="Times New Roman" panose="02020603050405020304" pitchFamily="18" charset="0"/>
              <a:ea typeface="Times New Roman" panose="02020603050405020304" pitchFamily="18" charset="0"/>
            </a:endParaRPr>
          </a:p>
        </p:txBody>
      </p:sp>
      <p:sp>
        <p:nvSpPr>
          <p:cNvPr id="10" name="Rectangular Callout 9">
            <a:extLst>
              <a:ext uri="{FF2B5EF4-FFF2-40B4-BE49-F238E27FC236}">
                <a16:creationId xmlns:a16="http://schemas.microsoft.com/office/drawing/2014/main" id="{2FED8B36-BCA8-4145-B23E-B5E5387DD4A9}"/>
              </a:ext>
            </a:extLst>
          </p:cNvPr>
          <p:cNvSpPr/>
          <p:nvPr/>
        </p:nvSpPr>
        <p:spPr>
          <a:xfrm>
            <a:off x="4179483" y="4632854"/>
            <a:ext cx="767715" cy="375920"/>
          </a:xfrm>
          <a:prstGeom prst="wedgeRectCallout">
            <a:avLst>
              <a:gd name="adj1" fmla="val 58580"/>
              <a:gd name="adj2" fmla="val -404246"/>
            </a:avLst>
          </a:pr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wrap="square">
            <a:noAutofit/>
          </a:bodyPr>
          <a:lstStyle/>
          <a:p>
            <a:pPr marL="0" marR="0">
              <a:spcBef>
                <a:spcPts val="0"/>
              </a:spcBef>
              <a:spcAft>
                <a:spcPts val="0"/>
              </a:spcAft>
            </a:pPr>
            <a:r>
              <a:rPr lang="en-US" sz="90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Imbalanced Weighting</a:t>
            </a:r>
            <a:endParaRPr lang="en-US" sz="1200">
              <a:effectLst/>
              <a:latin typeface="Times New Roman" panose="02020603050405020304" pitchFamily="18" charset="0"/>
              <a:ea typeface="Times New Roman" panose="02020603050405020304" pitchFamily="18" charset="0"/>
            </a:endParaRPr>
          </a:p>
        </p:txBody>
      </p:sp>
      <p:sp>
        <p:nvSpPr>
          <p:cNvPr id="11" name="Rectangular Callout 10">
            <a:extLst>
              <a:ext uri="{FF2B5EF4-FFF2-40B4-BE49-F238E27FC236}">
                <a16:creationId xmlns:a16="http://schemas.microsoft.com/office/drawing/2014/main" id="{23716948-457B-3045-BAA4-0CF480629D92}"/>
              </a:ext>
            </a:extLst>
          </p:cNvPr>
          <p:cNvSpPr/>
          <p:nvPr/>
        </p:nvSpPr>
        <p:spPr>
          <a:xfrm>
            <a:off x="5712142" y="4628435"/>
            <a:ext cx="767715" cy="375920"/>
          </a:xfrm>
          <a:prstGeom prst="wedgeRectCallout">
            <a:avLst>
              <a:gd name="adj1" fmla="val 85247"/>
              <a:gd name="adj2" fmla="val -362399"/>
            </a:avLst>
          </a:pr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wrap="square">
            <a:noAutofit/>
          </a:bodyPr>
          <a:lstStyle/>
          <a:p>
            <a:pPr marL="0" marR="0">
              <a:spcBef>
                <a:spcPts val="0"/>
              </a:spcBef>
              <a:spcAft>
                <a:spcPts val="0"/>
              </a:spcAft>
            </a:pPr>
            <a:r>
              <a:rPr lang="en-US" sz="90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Tuned</a:t>
            </a:r>
            <a:endParaRPr lang="en-US" sz="1200">
              <a:effectLst/>
              <a:latin typeface="Times New Roman" panose="02020603050405020304" pitchFamily="18" charset="0"/>
              <a:ea typeface="Times New Roman" panose="02020603050405020304" pitchFamily="18" charset="0"/>
            </a:endParaRPr>
          </a:p>
        </p:txBody>
      </p:sp>
      <p:sp>
        <p:nvSpPr>
          <p:cNvPr id="12" name="Rectangular Callout 11">
            <a:extLst>
              <a:ext uri="{FF2B5EF4-FFF2-40B4-BE49-F238E27FC236}">
                <a16:creationId xmlns:a16="http://schemas.microsoft.com/office/drawing/2014/main" id="{A88D42CA-96A3-8A48-B02A-62ABC7F3275F}"/>
              </a:ext>
            </a:extLst>
          </p:cNvPr>
          <p:cNvSpPr/>
          <p:nvPr/>
        </p:nvSpPr>
        <p:spPr>
          <a:xfrm>
            <a:off x="7338203" y="4628435"/>
            <a:ext cx="767715" cy="375920"/>
          </a:xfrm>
          <a:prstGeom prst="wedgeRectCallout">
            <a:avLst>
              <a:gd name="adj1" fmla="val 96618"/>
              <a:gd name="adj2" fmla="val -406414"/>
            </a:avLst>
          </a:pr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wrap="square">
            <a:noAutofit/>
          </a:bodyPr>
          <a:lstStyle/>
          <a:p>
            <a:pPr marL="0" marR="0">
              <a:spcBef>
                <a:spcPts val="0"/>
              </a:spcBef>
              <a:spcAft>
                <a:spcPts val="0"/>
              </a:spcAft>
            </a:pPr>
            <a:r>
              <a:rPr lang="en-US" sz="9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Final Weighting</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99190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EDA53-12F5-8147-A66D-4777B44568F6}"/>
              </a:ext>
            </a:extLst>
          </p:cNvPr>
          <p:cNvSpPr>
            <a:spLocks noGrp="1"/>
          </p:cNvSpPr>
          <p:nvPr>
            <p:ph type="title"/>
          </p:nvPr>
        </p:nvSpPr>
        <p:spPr/>
        <p:txBody>
          <a:bodyPr>
            <a:normAutofit/>
          </a:bodyPr>
          <a:lstStyle/>
          <a:p>
            <a:r>
              <a:rPr lang="en-US" sz="4000" dirty="0"/>
              <a:t>Results – Combined Predictor</a:t>
            </a:r>
          </a:p>
        </p:txBody>
      </p:sp>
      <p:sp>
        <p:nvSpPr>
          <p:cNvPr id="4" name="Oval 3">
            <a:extLst>
              <a:ext uri="{FF2B5EF4-FFF2-40B4-BE49-F238E27FC236}">
                <a16:creationId xmlns:a16="http://schemas.microsoft.com/office/drawing/2014/main" id="{0464B7E3-0184-9A4B-9FA2-7BC2F8096728}"/>
              </a:ext>
            </a:extLst>
          </p:cNvPr>
          <p:cNvSpPr/>
          <p:nvPr/>
        </p:nvSpPr>
        <p:spPr>
          <a:xfrm>
            <a:off x="10089659" y="365125"/>
            <a:ext cx="1264141" cy="1264141"/>
          </a:xfrm>
          <a:prstGeom prst="ellipse">
            <a:avLst/>
          </a:prstGeom>
        </p:spPr>
        <p:style>
          <a:lnRef idx="0">
            <a:schemeClr val="lt1">
              <a:alpha val="0"/>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p:style>
      </p:sp>
      <p:sp>
        <p:nvSpPr>
          <p:cNvPr id="5" name="Rectangle 4" descr="Bar chart">
            <a:extLst>
              <a:ext uri="{FF2B5EF4-FFF2-40B4-BE49-F238E27FC236}">
                <a16:creationId xmlns:a16="http://schemas.microsoft.com/office/drawing/2014/main" id="{0F5DBEA8-2563-4D44-A30D-4B7D67D9C57F}"/>
              </a:ext>
            </a:extLst>
          </p:cNvPr>
          <p:cNvSpPr/>
          <p:nvPr/>
        </p:nvSpPr>
        <p:spPr>
          <a:xfrm>
            <a:off x="10359066" y="634532"/>
            <a:ext cx="725326" cy="725326"/>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aphicFrame>
        <p:nvGraphicFramePr>
          <p:cNvPr id="6" name="Table 5">
            <a:extLst>
              <a:ext uri="{FF2B5EF4-FFF2-40B4-BE49-F238E27FC236}">
                <a16:creationId xmlns:a16="http://schemas.microsoft.com/office/drawing/2014/main" id="{74395056-FF59-4541-9EFE-CD5F47277E07}"/>
              </a:ext>
            </a:extLst>
          </p:cNvPr>
          <p:cNvGraphicFramePr>
            <a:graphicFrameLocks noGrp="1"/>
          </p:cNvGraphicFramePr>
          <p:nvPr>
            <p:extLst>
              <p:ext uri="{D42A27DB-BD31-4B8C-83A1-F6EECF244321}">
                <p14:modId xmlns:p14="http://schemas.microsoft.com/office/powerpoint/2010/main" val="2247769221"/>
              </p:ext>
            </p:extLst>
          </p:nvPr>
        </p:nvGraphicFramePr>
        <p:xfrm>
          <a:off x="1846119" y="2016287"/>
          <a:ext cx="3349254" cy="3249528"/>
        </p:xfrm>
        <a:graphic>
          <a:graphicData uri="http://schemas.openxmlformats.org/drawingml/2006/table">
            <a:tbl>
              <a:tblPr firstRow="1" firstCol="1" bandRow="1">
                <a:tableStyleId>{5C22544A-7EE6-4342-B048-85BDC9FD1C3A}</a:tableStyleId>
              </a:tblPr>
              <a:tblGrid>
                <a:gridCol w="1323109">
                  <a:extLst>
                    <a:ext uri="{9D8B030D-6E8A-4147-A177-3AD203B41FA5}">
                      <a16:colId xmlns:a16="http://schemas.microsoft.com/office/drawing/2014/main" val="2315793998"/>
                    </a:ext>
                  </a:extLst>
                </a:gridCol>
                <a:gridCol w="909727">
                  <a:extLst>
                    <a:ext uri="{9D8B030D-6E8A-4147-A177-3AD203B41FA5}">
                      <a16:colId xmlns:a16="http://schemas.microsoft.com/office/drawing/2014/main" val="3749691622"/>
                    </a:ext>
                  </a:extLst>
                </a:gridCol>
                <a:gridCol w="1116418">
                  <a:extLst>
                    <a:ext uri="{9D8B030D-6E8A-4147-A177-3AD203B41FA5}">
                      <a16:colId xmlns:a16="http://schemas.microsoft.com/office/drawing/2014/main" val="3399603505"/>
                    </a:ext>
                  </a:extLst>
                </a:gridCol>
              </a:tblGrid>
              <a:tr h="869084">
                <a:tc gridSpan="2">
                  <a:txBody>
                    <a:bodyPr/>
                    <a:lstStyle/>
                    <a:p>
                      <a:pPr marL="0" marR="0" algn="ctr">
                        <a:spcBef>
                          <a:spcPts val="0"/>
                        </a:spcBef>
                        <a:spcAft>
                          <a:spcPts val="0"/>
                        </a:spcAft>
                      </a:pPr>
                      <a:r>
                        <a:rPr lang="en-US" sz="1600" dirty="0">
                          <a:effectLst/>
                        </a:rPr>
                        <a:t>RMSE Improvement</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ctr">
                        <a:spcBef>
                          <a:spcPts val="0"/>
                        </a:spcBef>
                        <a:spcAft>
                          <a:spcPts val="0"/>
                        </a:spcAft>
                      </a:pPr>
                      <a:r>
                        <a:rPr lang="en-US" sz="2400" dirty="0">
                          <a:effectLst/>
                          <a:latin typeface="+mn-lt"/>
                          <a:ea typeface="Times New Roman" panose="02020603050405020304" pitchFamily="18" charset="0"/>
                          <a:cs typeface="Times New Roman" panose="02020603050405020304" pitchFamily="18" charset="0"/>
                        </a:rPr>
                        <a:t>RMSE</a:t>
                      </a:r>
                    </a:p>
                  </a:txBody>
                  <a:tcPr marL="68580" marR="68580" marT="0" marB="0" anchor="ctr"/>
                </a:tc>
                <a:extLst>
                  <a:ext uri="{0D108BD9-81ED-4DB2-BD59-A6C34878D82A}">
                    <a16:rowId xmlns:a16="http://schemas.microsoft.com/office/drawing/2014/main" val="2471165201"/>
                  </a:ext>
                </a:extLst>
              </a:tr>
              <a:tr h="248310">
                <a:tc rowSpan="2">
                  <a:txBody>
                    <a:bodyPr/>
                    <a:lstStyle/>
                    <a:p>
                      <a:pPr marL="0" marR="0" algn="ctr">
                        <a:spcBef>
                          <a:spcPts val="0"/>
                        </a:spcBef>
                        <a:spcAft>
                          <a:spcPts val="0"/>
                        </a:spcAft>
                      </a:pPr>
                      <a:r>
                        <a:rPr lang="en-US" sz="1600" dirty="0">
                          <a:effectLst/>
                        </a:rPr>
                        <a:t>RF Reg.</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dirty="0">
                          <a:effectLst/>
                        </a:rPr>
                        <a:t>Initial</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b="0" dirty="0">
                          <a:effectLst/>
                          <a:latin typeface="+mj-lt"/>
                        </a:rPr>
                        <a:t>0.94</a:t>
                      </a:r>
                      <a:endParaRPr lang="en-US" sz="1600" b="0" dirty="0">
                        <a:effectLst/>
                        <a:latin typeface="+mj-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937270569"/>
                  </a:ext>
                </a:extLst>
              </a:tr>
              <a:tr h="378446">
                <a:tc vMerge="1">
                  <a:txBody>
                    <a:bodyPr/>
                    <a:lstStyle/>
                    <a:p>
                      <a:endParaRPr lang="en-US"/>
                    </a:p>
                  </a:txBody>
                  <a:tcPr/>
                </a:tc>
                <a:tc>
                  <a:txBody>
                    <a:bodyPr/>
                    <a:lstStyle/>
                    <a:p>
                      <a:pPr marL="0" marR="0" algn="ctr">
                        <a:spcBef>
                          <a:spcPts val="0"/>
                        </a:spcBef>
                        <a:spcAft>
                          <a:spcPts val="0"/>
                        </a:spcAft>
                      </a:pPr>
                      <a:r>
                        <a:rPr lang="en-US" sz="1600" dirty="0">
                          <a:effectLst/>
                        </a:rPr>
                        <a:t>Tuned</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dirty="0">
                          <a:effectLst/>
                          <a:latin typeface="+mj-lt"/>
                        </a:rPr>
                        <a:t>0.89</a:t>
                      </a:r>
                      <a:endParaRPr lang="en-US" sz="1600" dirty="0">
                        <a:effectLst/>
                        <a:latin typeface="+mj-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82222975"/>
                  </a:ext>
                </a:extLst>
              </a:tr>
              <a:tr h="576945">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effectLst/>
                        </a:rPr>
                        <a:t>SVD</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sz="2800" dirty="0">
                        <a:effectLst/>
                        <a:latin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dirty="0">
                          <a:effectLst/>
                          <a:latin typeface="+mj-lt"/>
                          <a:ea typeface="Times New Roman" panose="02020603050405020304" pitchFamily="18" charset="0"/>
                          <a:cs typeface="Times New Roman" panose="02020603050405020304" pitchFamily="18" charset="0"/>
                        </a:rPr>
                        <a:t>1.01</a:t>
                      </a:r>
                    </a:p>
                  </a:txBody>
                  <a:tcPr marL="68580" marR="68580" marT="0" marB="0" anchor="ctr"/>
                </a:tc>
                <a:extLst>
                  <a:ext uri="{0D108BD9-81ED-4DB2-BD59-A6C34878D82A}">
                    <a16:rowId xmlns:a16="http://schemas.microsoft.com/office/drawing/2014/main" val="2979676246"/>
                  </a:ext>
                </a:extLst>
              </a:tr>
              <a:tr h="566055">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effectLst/>
                        </a:rPr>
                        <a:t>SVD + RF CLF</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sz="2800" dirty="0">
                        <a:effectLst/>
                        <a:latin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dirty="0">
                          <a:effectLst/>
                          <a:latin typeface="+mj-lt"/>
                          <a:ea typeface="Times New Roman" panose="02020603050405020304" pitchFamily="18" charset="0"/>
                          <a:cs typeface="Times New Roman" panose="02020603050405020304" pitchFamily="18" charset="0"/>
                        </a:rPr>
                        <a:t>0.91</a:t>
                      </a:r>
                    </a:p>
                  </a:txBody>
                  <a:tcPr marL="68580" marR="68580" marT="0" marB="0" anchor="ctr"/>
                </a:tc>
                <a:extLst>
                  <a:ext uri="{0D108BD9-81ED-4DB2-BD59-A6C34878D82A}">
                    <a16:rowId xmlns:a16="http://schemas.microsoft.com/office/drawing/2014/main" val="3424692265"/>
                  </a:ext>
                </a:extLst>
              </a:tr>
              <a:tr h="610688">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effectLst/>
                        </a:rPr>
                        <a:t>SVD + RF CLF + RF Reg.</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sz="2800" dirty="0">
                        <a:effectLst/>
                        <a:latin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dirty="0">
                          <a:effectLst/>
                          <a:latin typeface="+mn-lt"/>
                          <a:ea typeface="Times New Roman" panose="02020603050405020304" pitchFamily="18" charset="0"/>
                          <a:cs typeface="Times New Roman" panose="02020603050405020304" pitchFamily="18" charset="0"/>
                        </a:rPr>
                        <a:t>0.74</a:t>
                      </a:r>
                    </a:p>
                  </a:txBody>
                  <a:tcPr marL="68580" marR="68580" marT="0" marB="0" anchor="ctr"/>
                </a:tc>
                <a:extLst>
                  <a:ext uri="{0D108BD9-81ED-4DB2-BD59-A6C34878D82A}">
                    <a16:rowId xmlns:a16="http://schemas.microsoft.com/office/drawing/2014/main" val="3971860102"/>
                  </a:ext>
                </a:extLst>
              </a:tr>
            </a:tbl>
          </a:graphicData>
        </a:graphic>
      </p:graphicFrame>
    </p:spTree>
    <p:extLst>
      <p:ext uri="{BB962C8B-B14F-4D97-AF65-F5344CB8AC3E}">
        <p14:creationId xmlns:p14="http://schemas.microsoft.com/office/powerpoint/2010/main" val="4114489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EDA53-12F5-8147-A66D-4777B44568F6}"/>
              </a:ext>
            </a:extLst>
          </p:cNvPr>
          <p:cNvSpPr>
            <a:spLocks noGrp="1"/>
          </p:cNvSpPr>
          <p:nvPr>
            <p:ph type="title"/>
          </p:nvPr>
        </p:nvSpPr>
        <p:spPr/>
        <p:txBody>
          <a:bodyPr/>
          <a:lstStyle/>
          <a:p>
            <a:r>
              <a:rPr lang="en-US" dirty="0"/>
              <a:t>Results – Next Steps</a:t>
            </a:r>
          </a:p>
        </p:txBody>
      </p:sp>
      <p:sp>
        <p:nvSpPr>
          <p:cNvPr id="3" name="Content Placeholder 2">
            <a:extLst>
              <a:ext uri="{FF2B5EF4-FFF2-40B4-BE49-F238E27FC236}">
                <a16:creationId xmlns:a16="http://schemas.microsoft.com/office/drawing/2014/main" id="{513B5ADE-BF01-684A-92F9-5B445A87DA3D}"/>
              </a:ext>
            </a:extLst>
          </p:cNvPr>
          <p:cNvSpPr>
            <a:spLocks noGrp="1"/>
          </p:cNvSpPr>
          <p:nvPr>
            <p:ph idx="1"/>
          </p:nvPr>
        </p:nvSpPr>
        <p:spPr/>
        <p:txBody>
          <a:bodyPr>
            <a:normAutofit/>
          </a:bodyPr>
          <a:lstStyle/>
          <a:p>
            <a:r>
              <a:rPr lang="en-US" dirty="0"/>
              <a:t>Add Features – LDA Topic Model on entire dataset</a:t>
            </a:r>
          </a:p>
          <a:p>
            <a:r>
              <a:rPr lang="en-US" dirty="0"/>
              <a:t>Add Classifier / Regression models (</a:t>
            </a:r>
            <a:r>
              <a:rPr lang="en-US" dirty="0" err="1"/>
              <a:t>XGBoost</a:t>
            </a:r>
            <a:r>
              <a:rPr lang="en-US" dirty="0"/>
              <a:t>, </a:t>
            </a:r>
            <a:r>
              <a:rPr lang="en-US" dirty="0" err="1"/>
              <a:t>LightGBM</a:t>
            </a:r>
            <a:r>
              <a:rPr lang="en-US" dirty="0"/>
              <a:t>, AdaBoost, etc.)</a:t>
            </a:r>
          </a:p>
          <a:p>
            <a:r>
              <a:rPr lang="en-US" dirty="0"/>
              <a:t>Tune model ensemble through </a:t>
            </a:r>
            <a:r>
              <a:rPr lang="en-US" dirty="0" err="1"/>
              <a:t>GridSearch</a:t>
            </a:r>
            <a:endParaRPr lang="en-US" dirty="0"/>
          </a:p>
          <a:p>
            <a:r>
              <a:rPr lang="en-US" dirty="0"/>
              <a:t>Extract latent features from SVD model</a:t>
            </a:r>
          </a:p>
          <a:p>
            <a:r>
              <a:rPr lang="en-US" dirty="0"/>
              <a:t>Create user profile vectors to compare to restaurant profile vectors</a:t>
            </a:r>
          </a:p>
          <a:p>
            <a:pPr marL="0" indent="0">
              <a:buNone/>
            </a:pPr>
            <a:endParaRPr lang="en-US" dirty="0"/>
          </a:p>
          <a:p>
            <a:pPr marL="0" indent="0">
              <a:buNone/>
            </a:pPr>
            <a:endParaRPr lang="en-US" dirty="0"/>
          </a:p>
        </p:txBody>
      </p:sp>
      <p:sp>
        <p:nvSpPr>
          <p:cNvPr id="4" name="Oval 3">
            <a:extLst>
              <a:ext uri="{FF2B5EF4-FFF2-40B4-BE49-F238E27FC236}">
                <a16:creationId xmlns:a16="http://schemas.microsoft.com/office/drawing/2014/main" id="{0464B7E3-0184-9A4B-9FA2-7BC2F8096728}"/>
              </a:ext>
            </a:extLst>
          </p:cNvPr>
          <p:cNvSpPr/>
          <p:nvPr/>
        </p:nvSpPr>
        <p:spPr>
          <a:xfrm>
            <a:off x="10089659" y="365125"/>
            <a:ext cx="1264141" cy="1264141"/>
          </a:xfrm>
          <a:prstGeom prst="ellipse">
            <a:avLst/>
          </a:prstGeom>
        </p:spPr>
        <p:style>
          <a:lnRef idx="0">
            <a:schemeClr val="lt1">
              <a:alpha val="0"/>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p:style>
      </p:sp>
      <p:sp>
        <p:nvSpPr>
          <p:cNvPr id="5" name="Rectangle 4" descr="Bar chart">
            <a:extLst>
              <a:ext uri="{FF2B5EF4-FFF2-40B4-BE49-F238E27FC236}">
                <a16:creationId xmlns:a16="http://schemas.microsoft.com/office/drawing/2014/main" id="{0F5DBEA8-2563-4D44-A30D-4B7D67D9C57F}"/>
              </a:ext>
            </a:extLst>
          </p:cNvPr>
          <p:cNvSpPr/>
          <p:nvPr/>
        </p:nvSpPr>
        <p:spPr>
          <a:xfrm>
            <a:off x="10359066" y="634532"/>
            <a:ext cx="725326" cy="725326"/>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18329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EDA53-12F5-8147-A66D-4777B44568F6}"/>
              </a:ext>
            </a:extLst>
          </p:cNvPr>
          <p:cNvSpPr>
            <a:spLocks noGrp="1"/>
          </p:cNvSpPr>
          <p:nvPr>
            <p:ph type="title"/>
          </p:nvPr>
        </p:nvSpPr>
        <p:spPr>
          <a:xfrm>
            <a:off x="838200" y="365125"/>
            <a:ext cx="10515600" cy="1325563"/>
          </a:xfrm>
        </p:spPr>
        <p:txBody>
          <a:bodyPr>
            <a:normAutofit/>
          </a:bodyPr>
          <a:lstStyle/>
          <a:p>
            <a:r>
              <a:rPr lang="en-US" dirty="0"/>
              <a:t>Scope</a:t>
            </a:r>
          </a:p>
        </p:txBody>
      </p:sp>
      <p:graphicFrame>
        <p:nvGraphicFramePr>
          <p:cNvPr id="5" name="Content Placeholder 2">
            <a:extLst>
              <a:ext uri="{FF2B5EF4-FFF2-40B4-BE49-F238E27FC236}">
                <a16:creationId xmlns:a16="http://schemas.microsoft.com/office/drawing/2014/main" id="{C9CD7D16-B56D-4885-8A17-3700E1FE7BAB}"/>
              </a:ext>
            </a:extLst>
          </p:cNvPr>
          <p:cNvGraphicFramePr>
            <a:graphicFrameLocks noGrp="1"/>
          </p:cNvGraphicFramePr>
          <p:nvPr>
            <p:ph idx="1"/>
            <p:extLst>
              <p:ext uri="{D42A27DB-BD31-4B8C-83A1-F6EECF244321}">
                <p14:modId xmlns:p14="http://schemas.microsoft.com/office/powerpoint/2010/main" val="41715473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2236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EDA53-12F5-8147-A66D-4777B44568F6}"/>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513B5ADE-BF01-684A-92F9-5B445A87DA3D}"/>
              </a:ext>
            </a:extLst>
          </p:cNvPr>
          <p:cNvSpPr>
            <a:spLocks noGrp="1"/>
          </p:cNvSpPr>
          <p:nvPr>
            <p:ph idx="1"/>
          </p:nvPr>
        </p:nvSpPr>
        <p:spPr/>
        <p:txBody>
          <a:bodyPr/>
          <a:lstStyle/>
          <a:p>
            <a:r>
              <a:rPr lang="en-US" dirty="0"/>
              <a:t>What are users in Yelp reviews saying?</a:t>
            </a:r>
          </a:p>
          <a:p>
            <a:r>
              <a:rPr lang="en-US" dirty="0"/>
              <a:t>Why should I trust Yelp reviewers, I’m different!? </a:t>
            </a:r>
          </a:p>
          <a:p>
            <a:r>
              <a:rPr lang="en-US" dirty="0"/>
              <a:t>There are thousands of reviews for many restaurants</a:t>
            </a:r>
          </a:p>
          <a:p>
            <a:pPr marL="0" indent="0">
              <a:buNone/>
            </a:pPr>
            <a:endParaRPr lang="en-US" dirty="0"/>
          </a:p>
        </p:txBody>
      </p:sp>
      <p:sp>
        <p:nvSpPr>
          <p:cNvPr id="5" name="Oval 4">
            <a:extLst>
              <a:ext uri="{FF2B5EF4-FFF2-40B4-BE49-F238E27FC236}">
                <a16:creationId xmlns:a16="http://schemas.microsoft.com/office/drawing/2014/main" id="{EDA001DE-0FC0-AF4D-BC4D-CBEC5B4670C9}"/>
              </a:ext>
            </a:extLst>
          </p:cNvPr>
          <p:cNvSpPr/>
          <p:nvPr/>
        </p:nvSpPr>
        <p:spPr>
          <a:xfrm>
            <a:off x="10089659" y="365125"/>
            <a:ext cx="1264141" cy="1264141"/>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6" name="Rectangle 5" descr="Help">
            <a:extLst>
              <a:ext uri="{FF2B5EF4-FFF2-40B4-BE49-F238E27FC236}">
                <a16:creationId xmlns:a16="http://schemas.microsoft.com/office/drawing/2014/main" id="{ABD867D9-EE28-8F49-9440-A101B8135D50}"/>
              </a:ext>
            </a:extLst>
          </p:cNvPr>
          <p:cNvSpPr/>
          <p:nvPr/>
        </p:nvSpPr>
        <p:spPr>
          <a:xfrm>
            <a:off x="10359066" y="634532"/>
            <a:ext cx="725326" cy="725326"/>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2805346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EDA53-12F5-8147-A66D-4777B44568F6}"/>
              </a:ext>
            </a:extLst>
          </p:cNvPr>
          <p:cNvSpPr>
            <a:spLocks noGrp="1"/>
          </p:cNvSpPr>
          <p:nvPr>
            <p:ph type="title"/>
          </p:nvPr>
        </p:nvSpPr>
        <p:spPr>
          <a:xfrm>
            <a:off x="838200" y="365125"/>
            <a:ext cx="10515600" cy="1325563"/>
          </a:xfrm>
        </p:spPr>
        <p:txBody>
          <a:bodyPr>
            <a:normAutofit/>
          </a:bodyPr>
          <a:lstStyle/>
          <a:p>
            <a:r>
              <a:rPr lang="en-US" sz="4000" dirty="0"/>
              <a:t>Explore the Data – Reviews Over Time</a:t>
            </a:r>
          </a:p>
        </p:txBody>
      </p:sp>
      <p:sp>
        <p:nvSpPr>
          <p:cNvPr id="3" name="Content Placeholder 2">
            <a:extLst>
              <a:ext uri="{FF2B5EF4-FFF2-40B4-BE49-F238E27FC236}">
                <a16:creationId xmlns:a16="http://schemas.microsoft.com/office/drawing/2014/main" id="{513B5ADE-BF01-684A-92F9-5B445A87DA3D}"/>
              </a:ext>
            </a:extLst>
          </p:cNvPr>
          <p:cNvSpPr>
            <a:spLocks noGrp="1"/>
          </p:cNvSpPr>
          <p:nvPr>
            <p:ph idx="1"/>
          </p:nvPr>
        </p:nvSpPr>
        <p:spPr>
          <a:xfrm>
            <a:off x="838200" y="1825625"/>
            <a:ext cx="10515600" cy="4351338"/>
          </a:xfrm>
        </p:spPr>
        <p:txBody>
          <a:bodyPr/>
          <a:lstStyle/>
          <a:p>
            <a:r>
              <a:rPr lang="en-US" dirty="0"/>
              <a:t>Average star rating and number of reviews over the years</a:t>
            </a:r>
          </a:p>
          <a:p>
            <a:pPr marL="0" indent="0">
              <a:buNone/>
            </a:pPr>
            <a:endParaRPr lang="en-US" dirty="0"/>
          </a:p>
        </p:txBody>
      </p:sp>
      <p:sp>
        <p:nvSpPr>
          <p:cNvPr id="7" name="Oval 6">
            <a:extLst>
              <a:ext uri="{FF2B5EF4-FFF2-40B4-BE49-F238E27FC236}">
                <a16:creationId xmlns:a16="http://schemas.microsoft.com/office/drawing/2014/main" id="{F40BBA18-26B8-0043-885D-C00BCDFAAEFD}"/>
              </a:ext>
            </a:extLst>
          </p:cNvPr>
          <p:cNvSpPr/>
          <p:nvPr/>
        </p:nvSpPr>
        <p:spPr>
          <a:xfrm>
            <a:off x="10089659" y="365125"/>
            <a:ext cx="1264141" cy="1264141"/>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8" name="Rectangle 7" descr="Bug under Magnifying Glass">
            <a:extLst>
              <a:ext uri="{FF2B5EF4-FFF2-40B4-BE49-F238E27FC236}">
                <a16:creationId xmlns:a16="http://schemas.microsoft.com/office/drawing/2014/main" id="{18960670-081F-CD4F-9F26-C7A678477689}"/>
              </a:ext>
            </a:extLst>
          </p:cNvPr>
          <p:cNvSpPr/>
          <p:nvPr/>
        </p:nvSpPr>
        <p:spPr>
          <a:xfrm>
            <a:off x="10359066" y="634532"/>
            <a:ext cx="725326" cy="725326"/>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pic>
        <p:nvPicPr>
          <p:cNvPr id="9" name="Picture 8" descr="/var/folders/hc/4hr6flmd0lv_rh0q539251ch0000gn/T/com.microsoft.Word/Content.MSO/E239BE7.tmp">
            <a:extLst>
              <a:ext uri="{FF2B5EF4-FFF2-40B4-BE49-F238E27FC236}">
                <a16:creationId xmlns:a16="http://schemas.microsoft.com/office/drawing/2014/main" id="{331D54D8-E68A-7B4B-9E11-58A85778BEB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38200" y="2278835"/>
            <a:ext cx="6675783" cy="4033065"/>
          </a:xfrm>
          <a:prstGeom prst="rect">
            <a:avLst/>
          </a:prstGeom>
          <a:noFill/>
          <a:ln>
            <a:noFill/>
          </a:ln>
        </p:spPr>
      </p:pic>
    </p:spTree>
    <p:extLst>
      <p:ext uri="{BB962C8B-B14F-4D97-AF65-F5344CB8AC3E}">
        <p14:creationId xmlns:p14="http://schemas.microsoft.com/office/powerpoint/2010/main" val="3368775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EDA53-12F5-8147-A66D-4777B44568F6}"/>
              </a:ext>
            </a:extLst>
          </p:cNvPr>
          <p:cNvSpPr>
            <a:spLocks noGrp="1"/>
          </p:cNvSpPr>
          <p:nvPr>
            <p:ph type="title"/>
          </p:nvPr>
        </p:nvSpPr>
        <p:spPr/>
        <p:txBody>
          <a:bodyPr>
            <a:normAutofit/>
          </a:bodyPr>
          <a:lstStyle/>
          <a:p>
            <a:r>
              <a:rPr lang="en-US" sz="4000" dirty="0"/>
              <a:t>Explore the Data – Distribution of Ratings</a:t>
            </a:r>
          </a:p>
        </p:txBody>
      </p:sp>
      <p:sp>
        <p:nvSpPr>
          <p:cNvPr id="6" name="Oval 5">
            <a:extLst>
              <a:ext uri="{FF2B5EF4-FFF2-40B4-BE49-F238E27FC236}">
                <a16:creationId xmlns:a16="http://schemas.microsoft.com/office/drawing/2014/main" id="{8E7B3E09-5B6C-344A-9343-940F5BBAC3A2}"/>
              </a:ext>
            </a:extLst>
          </p:cNvPr>
          <p:cNvSpPr/>
          <p:nvPr/>
        </p:nvSpPr>
        <p:spPr>
          <a:xfrm>
            <a:off x="10089659" y="365125"/>
            <a:ext cx="1264141" cy="1264141"/>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7" name="Rectangle 6" descr="Bug under Magnifying Glass">
            <a:extLst>
              <a:ext uri="{FF2B5EF4-FFF2-40B4-BE49-F238E27FC236}">
                <a16:creationId xmlns:a16="http://schemas.microsoft.com/office/drawing/2014/main" id="{933C58F0-A8C6-C240-9489-697B4E5D08B3}"/>
              </a:ext>
            </a:extLst>
          </p:cNvPr>
          <p:cNvSpPr/>
          <p:nvPr/>
        </p:nvSpPr>
        <p:spPr>
          <a:xfrm>
            <a:off x="10359066" y="634532"/>
            <a:ext cx="725326" cy="725326"/>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pic>
        <p:nvPicPr>
          <p:cNvPr id="8" name="Picture 7" descr="/var/folders/hc/4hr6flmd0lv_rh0q539251ch0000gn/T/com.microsoft.Word/Content.MSO/217BF4BC.tmp">
            <a:extLst>
              <a:ext uri="{FF2B5EF4-FFF2-40B4-BE49-F238E27FC236}">
                <a16:creationId xmlns:a16="http://schemas.microsoft.com/office/drawing/2014/main" id="{150B214A-C7E5-B548-B5C9-C0CC7F42CD6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38200" y="1629265"/>
            <a:ext cx="8650357" cy="4863609"/>
          </a:xfrm>
          <a:prstGeom prst="rect">
            <a:avLst/>
          </a:prstGeom>
          <a:noFill/>
          <a:ln>
            <a:noFill/>
          </a:ln>
        </p:spPr>
      </p:pic>
    </p:spTree>
    <p:extLst>
      <p:ext uri="{BB962C8B-B14F-4D97-AF65-F5344CB8AC3E}">
        <p14:creationId xmlns:p14="http://schemas.microsoft.com/office/powerpoint/2010/main" val="2905607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EDA53-12F5-8147-A66D-4777B44568F6}"/>
              </a:ext>
            </a:extLst>
          </p:cNvPr>
          <p:cNvSpPr>
            <a:spLocks noGrp="1"/>
          </p:cNvSpPr>
          <p:nvPr>
            <p:ph type="title"/>
          </p:nvPr>
        </p:nvSpPr>
        <p:spPr/>
        <p:txBody>
          <a:bodyPr>
            <a:normAutofit/>
          </a:bodyPr>
          <a:lstStyle/>
          <a:p>
            <a:r>
              <a:rPr lang="en-US" sz="4000" dirty="0"/>
              <a:t>Explore the Data – Common Categories</a:t>
            </a:r>
          </a:p>
        </p:txBody>
      </p:sp>
      <p:sp>
        <p:nvSpPr>
          <p:cNvPr id="20" name="Oval 19">
            <a:extLst>
              <a:ext uri="{FF2B5EF4-FFF2-40B4-BE49-F238E27FC236}">
                <a16:creationId xmlns:a16="http://schemas.microsoft.com/office/drawing/2014/main" id="{155BCDA3-72D0-AA45-898E-DF94574F5E50}"/>
              </a:ext>
            </a:extLst>
          </p:cNvPr>
          <p:cNvSpPr/>
          <p:nvPr/>
        </p:nvSpPr>
        <p:spPr>
          <a:xfrm>
            <a:off x="10089659" y="365125"/>
            <a:ext cx="1264141" cy="1264141"/>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21" name="Rectangle 20" descr="Bug under Magnifying Glass">
            <a:extLst>
              <a:ext uri="{FF2B5EF4-FFF2-40B4-BE49-F238E27FC236}">
                <a16:creationId xmlns:a16="http://schemas.microsoft.com/office/drawing/2014/main" id="{80F7722E-A4DF-BD45-9B17-611E279E6913}"/>
              </a:ext>
            </a:extLst>
          </p:cNvPr>
          <p:cNvSpPr/>
          <p:nvPr/>
        </p:nvSpPr>
        <p:spPr>
          <a:xfrm>
            <a:off x="10359066" y="634532"/>
            <a:ext cx="725326" cy="725326"/>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pic>
        <p:nvPicPr>
          <p:cNvPr id="10" name="Picture 9" descr="/var/folders/hc/4hr6flmd0lv_rh0q539251ch0000gn/T/com.microsoft.Word/Content.MSO/9323B9DB.tmp">
            <a:extLst>
              <a:ext uri="{FF2B5EF4-FFF2-40B4-BE49-F238E27FC236}">
                <a16:creationId xmlns:a16="http://schemas.microsoft.com/office/drawing/2014/main" id="{8BA17F83-D531-C841-AF92-E089E0FE854D}"/>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838200" y="1629266"/>
            <a:ext cx="8161669" cy="4643377"/>
          </a:xfrm>
          <a:prstGeom prst="rect">
            <a:avLst/>
          </a:prstGeom>
          <a:noFill/>
          <a:ln>
            <a:noFill/>
          </a:ln>
        </p:spPr>
      </p:pic>
    </p:spTree>
    <p:extLst>
      <p:ext uri="{BB962C8B-B14F-4D97-AF65-F5344CB8AC3E}">
        <p14:creationId xmlns:p14="http://schemas.microsoft.com/office/powerpoint/2010/main" val="4101140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EDA53-12F5-8147-A66D-4777B44568F6}"/>
              </a:ext>
            </a:extLst>
          </p:cNvPr>
          <p:cNvSpPr>
            <a:spLocks noGrp="1"/>
          </p:cNvSpPr>
          <p:nvPr>
            <p:ph type="title"/>
          </p:nvPr>
        </p:nvSpPr>
        <p:spPr>
          <a:xfrm>
            <a:off x="838200" y="365125"/>
            <a:ext cx="10515600" cy="1325563"/>
          </a:xfrm>
        </p:spPr>
        <p:txBody>
          <a:bodyPr>
            <a:normAutofit/>
          </a:bodyPr>
          <a:lstStyle/>
          <a:p>
            <a:r>
              <a:rPr lang="en-US" sz="4000" dirty="0"/>
              <a:t>Explore the Data – Number of Reviews</a:t>
            </a:r>
          </a:p>
        </p:txBody>
      </p:sp>
      <p:sp>
        <p:nvSpPr>
          <p:cNvPr id="8" name="Oval 7">
            <a:extLst>
              <a:ext uri="{FF2B5EF4-FFF2-40B4-BE49-F238E27FC236}">
                <a16:creationId xmlns:a16="http://schemas.microsoft.com/office/drawing/2014/main" id="{BEAD3509-52E7-2142-BD39-9A4A25D422C1}"/>
              </a:ext>
            </a:extLst>
          </p:cNvPr>
          <p:cNvSpPr/>
          <p:nvPr/>
        </p:nvSpPr>
        <p:spPr>
          <a:xfrm>
            <a:off x="10089659" y="365125"/>
            <a:ext cx="1264141" cy="1264141"/>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9" name="Rectangle 8" descr="Bug under Magnifying Glass">
            <a:extLst>
              <a:ext uri="{FF2B5EF4-FFF2-40B4-BE49-F238E27FC236}">
                <a16:creationId xmlns:a16="http://schemas.microsoft.com/office/drawing/2014/main" id="{A7D79BBB-E493-B347-939F-B69912208370}"/>
              </a:ext>
            </a:extLst>
          </p:cNvPr>
          <p:cNvSpPr/>
          <p:nvPr/>
        </p:nvSpPr>
        <p:spPr>
          <a:xfrm>
            <a:off x="10359066" y="634532"/>
            <a:ext cx="725326" cy="725326"/>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pic>
        <p:nvPicPr>
          <p:cNvPr id="12" name="Picture 11" descr="/var/folders/hc/4hr6flmd0lv_rh0q539251ch0000gn/T/com.microsoft.Word/Content.MSO/6D20F4C2.tmp">
            <a:extLst>
              <a:ext uri="{FF2B5EF4-FFF2-40B4-BE49-F238E27FC236}">
                <a16:creationId xmlns:a16="http://schemas.microsoft.com/office/drawing/2014/main" id="{E18711EE-3970-3740-AE91-1D17B168D5F0}"/>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838200" y="1629265"/>
            <a:ext cx="6927574" cy="4413725"/>
          </a:xfrm>
          <a:prstGeom prst="rect">
            <a:avLst/>
          </a:prstGeom>
          <a:noFill/>
          <a:ln>
            <a:noFill/>
          </a:ln>
        </p:spPr>
      </p:pic>
      <p:pic>
        <p:nvPicPr>
          <p:cNvPr id="7" name="Picture 6">
            <a:extLst>
              <a:ext uri="{FF2B5EF4-FFF2-40B4-BE49-F238E27FC236}">
                <a16:creationId xmlns:a16="http://schemas.microsoft.com/office/drawing/2014/main" id="{98CC240F-8EB3-6047-8C78-619E0CB30A4D}"/>
              </a:ext>
            </a:extLst>
          </p:cNvPr>
          <p:cNvPicPr>
            <a:picLocks noChangeAspect="1"/>
          </p:cNvPicPr>
          <p:nvPr/>
        </p:nvPicPr>
        <p:blipFill>
          <a:blip r:embed="rId6"/>
          <a:stretch>
            <a:fillRect/>
          </a:stretch>
        </p:blipFill>
        <p:spPr>
          <a:xfrm>
            <a:off x="8403266" y="3989733"/>
            <a:ext cx="1955800" cy="1714500"/>
          </a:xfrm>
          <a:prstGeom prst="rect">
            <a:avLst/>
          </a:prstGeom>
        </p:spPr>
      </p:pic>
    </p:spTree>
    <p:extLst>
      <p:ext uri="{BB962C8B-B14F-4D97-AF65-F5344CB8AC3E}">
        <p14:creationId xmlns:p14="http://schemas.microsoft.com/office/powerpoint/2010/main" val="1847672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EDA53-12F5-8147-A66D-4777B44568F6}"/>
              </a:ext>
            </a:extLst>
          </p:cNvPr>
          <p:cNvSpPr>
            <a:spLocks noGrp="1"/>
          </p:cNvSpPr>
          <p:nvPr>
            <p:ph type="title"/>
          </p:nvPr>
        </p:nvSpPr>
        <p:spPr/>
        <p:txBody>
          <a:bodyPr>
            <a:normAutofit/>
          </a:bodyPr>
          <a:lstStyle/>
          <a:p>
            <a:r>
              <a:rPr lang="en-US" sz="4000" dirty="0"/>
              <a:t>Explore the Data – Check-in Distribution</a:t>
            </a:r>
          </a:p>
        </p:txBody>
      </p:sp>
      <p:sp>
        <p:nvSpPr>
          <p:cNvPr id="9" name="Oval 8">
            <a:extLst>
              <a:ext uri="{FF2B5EF4-FFF2-40B4-BE49-F238E27FC236}">
                <a16:creationId xmlns:a16="http://schemas.microsoft.com/office/drawing/2014/main" id="{ECD367B6-4112-4243-883F-3A185372404A}"/>
              </a:ext>
            </a:extLst>
          </p:cNvPr>
          <p:cNvSpPr/>
          <p:nvPr/>
        </p:nvSpPr>
        <p:spPr>
          <a:xfrm>
            <a:off x="10089659" y="365125"/>
            <a:ext cx="1264141" cy="1264141"/>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10" name="Rectangle 9" descr="Bug under Magnifying Glass">
            <a:extLst>
              <a:ext uri="{FF2B5EF4-FFF2-40B4-BE49-F238E27FC236}">
                <a16:creationId xmlns:a16="http://schemas.microsoft.com/office/drawing/2014/main" id="{5DF43DF3-B731-7046-A660-55E4E14D6C7D}"/>
              </a:ext>
            </a:extLst>
          </p:cNvPr>
          <p:cNvSpPr/>
          <p:nvPr/>
        </p:nvSpPr>
        <p:spPr>
          <a:xfrm>
            <a:off x="10359066" y="634532"/>
            <a:ext cx="725326" cy="725326"/>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pic>
        <p:nvPicPr>
          <p:cNvPr id="6" name="Picture 5" descr="/var/folders/hc/4hr6flmd0lv_rh0q539251ch0000gn/T/com.microsoft.Word/Content.MSO/DB40B220.tmp">
            <a:extLst>
              <a:ext uri="{FF2B5EF4-FFF2-40B4-BE49-F238E27FC236}">
                <a16:creationId xmlns:a16="http://schemas.microsoft.com/office/drawing/2014/main" id="{3FA6987D-C908-D44B-88FE-E87E581C44E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38200" y="1960245"/>
            <a:ext cx="4942205" cy="2937510"/>
          </a:xfrm>
          <a:prstGeom prst="rect">
            <a:avLst/>
          </a:prstGeom>
          <a:noFill/>
          <a:ln>
            <a:noFill/>
          </a:ln>
        </p:spPr>
      </p:pic>
      <p:pic>
        <p:nvPicPr>
          <p:cNvPr id="7" name="Picture 6" descr="/var/folders/hc/4hr6flmd0lv_rh0q539251ch0000gn/T/com.microsoft.Word/Content.MSO/4E61CBA1.tmp">
            <a:extLst>
              <a:ext uri="{FF2B5EF4-FFF2-40B4-BE49-F238E27FC236}">
                <a16:creationId xmlns:a16="http://schemas.microsoft.com/office/drawing/2014/main" id="{B0D5ADE3-0E98-CF43-9EE4-A3F981C38DCD}"/>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096000" y="2018347"/>
            <a:ext cx="4792345" cy="2821305"/>
          </a:xfrm>
          <a:prstGeom prst="rect">
            <a:avLst/>
          </a:prstGeom>
          <a:noFill/>
          <a:ln>
            <a:noFill/>
          </a:ln>
        </p:spPr>
      </p:pic>
      <p:sp>
        <p:nvSpPr>
          <p:cNvPr id="3" name="TextBox 2">
            <a:extLst>
              <a:ext uri="{FF2B5EF4-FFF2-40B4-BE49-F238E27FC236}">
                <a16:creationId xmlns:a16="http://schemas.microsoft.com/office/drawing/2014/main" id="{15D526FB-7EA9-524C-8700-EBC01EE98C44}"/>
              </a:ext>
            </a:extLst>
          </p:cNvPr>
          <p:cNvSpPr txBox="1"/>
          <p:nvPr/>
        </p:nvSpPr>
        <p:spPr>
          <a:xfrm>
            <a:off x="1537252" y="5486400"/>
            <a:ext cx="8821814" cy="369332"/>
          </a:xfrm>
          <a:prstGeom prst="rect">
            <a:avLst/>
          </a:prstGeom>
          <a:noFill/>
        </p:spPr>
        <p:txBody>
          <a:bodyPr wrap="square" rtlCol="0">
            <a:spAutoFit/>
          </a:bodyPr>
          <a:lstStyle/>
          <a:p>
            <a:r>
              <a:rPr lang="en-US" dirty="0"/>
              <a:t>Gordon Ramsay </a:t>
            </a:r>
            <a:r>
              <a:rPr lang="en-US" dirty="0" err="1"/>
              <a:t>BurGR</a:t>
            </a:r>
            <a:r>
              <a:rPr lang="en-US" dirty="0"/>
              <a:t>                                        vs                     Other Vegas Strip Restaurants</a:t>
            </a:r>
          </a:p>
        </p:txBody>
      </p:sp>
    </p:spTree>
    <p:extLst>
      <p:ext uri="{BB962C8B-B14F-4D97-AF65-F5344CB8AC3E}">
        <p14:creationId xmlns:p14="http://schemas.microsoft.com/office/powerpoint/2010/main" val="1257128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EDA53-12F5-8147-A66D-4777B44568F6}"/>
              </a:ext>
            </a:extLst>
          </p:cNvPr>
          <p:cNvSpPr>
            <a:spLocks noGrp="1"/>
          </p:cNvSpPr>
          <p:nvPr>
            <p:ph type="title"/>
          </p:nvPr>
        </p:nvSpPr>
        <p:spPr/>
        <p:txBody>
          <a:bodyPr>
            <a:normAutofit/>
          </a:bodyPr>
          <a:lstStyle/>
          <a:p>
            <a:r>
              <a:rPr lang="en-US" sz="4000" dirty="0"/>
              <a:t>Explore the Data – Ratings Over Time</a:t>
            </a:r>
          </a:p>
        </p:txBody>
      </p:sp>
      <p:sp>
        <p:nvSpPr>
          <p:cNvPr id="9" name="Oval 8">
            <a:extLst>
              <a:ext uri="{FF2B5EF4-FFF2-40B4-BE49-F238E27FC236}">
                <a16:creationId xmlns:a16="http://schemas.microsoft.com/office/drawing/2014/main" id="{ECD367B6-4112-4243-883F-3A185372404A}"/>
              </a:ext>
            </a:extLst>
          </p:cNvPr>
          <p:cNvSpPr/>
          <p:nvPr/>
        </p:nvSpPr>
        <p:spPr>
          <a:xfrm>
            <a:off x="10089659" y="365125"/>
            <a:ext cx="1264141" cy="1264141"/>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10" name="Rectangle 9" descr="Bug under Magnifying Glass">
            <a:extLst>
              <a:ext uri="{FF2B5EF4-FFF2-40B4-BE49-F238E27FC236}">
                <a16:creationId xmlns:a16="http://schemas.microsoft.com/office/drawing/2014/main" id="{5DF43DF3-B731-7046-A660-55E4E14D6C7D}"/>
              </a:ext>
            </a:extLst>
          </p:cNvPr>
          <p:cNvSpPr/>
          <p:nvPr/>
        </p:nvSpPr>
        <p:spPr>
          <a:xfrm>
            <a:off x="10359066" y="634532"/>
            <a:ext cx="725326" cy="725326"/>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pic>
        <p:nvPicPr>
          <p:cNvPr id="7" name="Picture 6" descr="/var/folders/hc/4hr6flmd0lv_rh0q539251ch0000gn/T/com.microsoft.Word/Content.MSO/986365A.tmp">
            <a:extLst>
              <a:ext uri="{FF2B5EF4-FFF2-40B4-BE49-F238E27FC236}">
                <a16:creationId xmlns:a16="http://schemas.microsoft.com/office/drawing/2014/main" id="{3EF2723E-9E86-BB43-80C7-1FF60B9DE05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38200" y="1629266"/>
            <a:ext cx="6158948" cy="4148682"/>
          </a:xfrm>
          <a:prstGeom prst="rect">
            <a:avLst/>
          </a:prstGeom>
          <a:noFill/>
          <a:ln>
            <a:noFill/>
          </a:ln>
        </p:spPr>
      </p:pic>
      <p:pic>
        <p:nvPicPr>
          <p:cNvPr id="8" name="Picture 7" descr="/var/folders/hc/4hr6flmd0lv_rh0q539251ch0000gn/T/com.microsoft.Word/Content.MSO/44429E93.tmp">
            <a:extLst>
              <a:ext uri="{FF2B5EF4-FFF2-40B4-BE49-F238E27FC236}">
                <a16:creationId xmlns:a16="http://schemas.microsoft.com/office/drawing/2014/main" id="{7F64AB06-79AE-184C-9914-F53CA63A5836}"/>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7166044" y="1690688"/>
            <a:ext cx="2754718" cy="2749702"/>
          </a:xfrm>
          <a:prstGeom prst="rect">
            <a:avLst/>
          </a:prstGeom>
          <a:noFill/>
          <a:ln>
            <a:noFill/>
          </a:ln>
        </p:spPr>
      </p:pic>
    </p:spTree>
    <p:extLst>
      <p:ext uri="{BB962C8B-B14F-4D97-AF65-F5344CB8AC3E}">
        <p14:creationId xmlns:p14="http://schemas.microsoft.com/office/powerpoint/2010/main" val="2084753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580</Words>
  <Application>Microsoft Macintosh PowerPoint</Application>
  <PresentationFormat>Widescreen</PresentationFormat>
  <Paragraphs>116</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Courier New</vt:lpstr>
      <vt:lpstr>Times New Roman</vt:lpstr>
      <vt:lpstr>Office Theme</vt:lpstr>
      <vt:lpstr>True Review             A Personalized Restaurant Recommender</vt:lpstr>
      <vt:lpstr>Scope</vt:lpstr>
      <vt:lpstr>Problem</vt:lpstr>
      <vt:lpstr>Explore the Data – Reviews Over Time</vt:lpstr>
      <vt:lpstr>Explore the Data – Distribution of Ratings</vt:lpstr>
      <vt:lpstr>Explore the Data – Common Categories</vt:lpstr>
      <vt:lpstr>Explore the Data – Number of Reviews</vt:lpstr>
      <vt:lpstr>Explore the Data – Check-in Distribution</vt:lpstr>
      <vt:lpstr>Explore the Data – Ratings Over Time</vt:lpstr>
      <vt:lpstr>Explore the Data – NLP</vt:lpstr>
      <vt:lpstr>Explore the Data – LDA</vt:lpstr>
      <vt:lpstr>Modeling – Objective</vt:lpstr>
      <vt:lpstr>Modeling – LDA Topic Modeling</vt:lpstr>
      <vt:lpstr>Modeling – RF Classifier and Regressor</vt:lpstr>
      <vt:lpstr>Modeling – Improving Random Forest</vt:lpstr>
      <vt:lpstr>Results – Combined Predictor</vt:lpstr>
      <vt:lpstr>Results –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Airline Performance</dc:title>
  <dc:creator>Microsoft Office User</dc:creator>
  <cp:lastModifiedBy>Microsoft Office User</cp:lastModifiedBy>
  <cp:revision>59</cp:revision>
  <cp:lastPrinted>2019-06-18T16:41:19Z</cp:lastPrinted>
  <dcterms:created xsi:type="dcterms:W3CDTF">2019-05-15T20:18:58Z</dcterms:created>
  <dcterms:modified xsi:type="dcterms:W3CDTF">2019-06-18T16:41:22Z</dcterms:modified>
</cp:coreProperties>
</file>