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324" r:id="rId3"/>
    <p:sldId id="309" r:id="rId4"/>
    <p:sldId id="257" r:id="rId5"/>
    <p:sldId id="277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260" r:id="rId14"/>
    <p:sldId id="444" r:id="rId15"/>
    <p:sldId id="445" r:id="rId16"/>
    <p:sldId id="446" r:id="rId17"/>
    <p:sldId id="447" r:id="rId18"/>
    <p:sldId id="448" r:id="rId19"/>
    <p:sldId id="449" r:id="rId20"/>
    <p:sldId id="465" r:id="rId21"/>
    <p:sldId id="466" r:id="rId22"/>
    <p:sldId id="467" r:id="rId23"/>
    <p:sldId id="469" r:id="rId24"/>
    <p:sldId id="450" r:id="rId25"/>
    <p:sldId id="468" r:id="rId26"/>
    <p:sldId id="497" r:id="rId27"/>
    <p:sldId id="470" r:id="rId28"/>
    <p:sldId id="471" r:id="rId29"/>
    <p:sldId id="472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73" r:id="rId45"/>
    <p:sldId id="474" r:id="rId46"/>
    <p:sldId id="475" r:id="rId47"/>
    <p:sldId id="476" r:id="rId48"/>
    <p:sldId id="477" r:id="rId49"/>
    <p:sldId id="479" r:id="rId50"/>
    <p:sldId id="480" r:id="rId51"/>
    <p:sldId id="481" r:id="rId52"/>
    <p:sldId id="482" r:id="rId53"/>
    <p:sldId id="483" r:id="rId54"/>
    <p:sldId id="478" r:id="rId55"/>
    <p:sldId id="484" r:id="rId56"/>
    <p:sldId id="485" r:id="rId57"/>
    <p:sldId id="487" r:id="rId58"/>
    <p:sldId id="488" r:id="rId59"/>
    <p:sldId id="489" r:id="rId60"/>
    <p:sldId id="490" r:id="rId61"/>
    <p:sldId id="491" r:id="rId62"/>
    <p:sldId id="492" r:id="rId63"/>
    <p:sldId id="493" r:id="rId64"/>
    <p:sldId id="494" r:id="rId65"/>
    <p:sldId id="495" r:id="rId66"/>
    <p:sldId id="496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A30AD-9C62-DE4C-669F-07F66995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0B4A80-B054-C330-7FD0-85AB4013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D8297-D0C7-2A90-B3C2-6C54CA9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E518A-61F5-E579-B313-F55F343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3B2FD-2C5C-1597-0B8E-39B06F7C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A8AA-4F12-A0E0-BCA3-BA271BB4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44F276-8F3F-F687-5996-84FDCBC9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D09FE-F20F-0D61-A820-4D3966A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8BC7-17E7-7584-79ED-6260BDA0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00776-0F54-F436-DEDE-E3344D92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64222-3F23-A4F3-5217-9D07B08A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7F040-C417-8FF7-9303-C65302C8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16D7E-AC7A-8603-50A7-883C2D7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92934-967C-C27A-394E-C7F10590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DF801-4B75-4B95-BE1E-CC53BA92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0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A9052-3330-5F40-AC97-8C5F187309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500" y="444500"/>
            <a:ext cx="11303000" cy="596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2824F-CB36-CD48-B67B-34E5EA0E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0448"/>
            <a:ext cx="9144000" cy="19097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400" b="0" i="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79915-5FEC-304E-BFCF-EE19E844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7361"/>
            <a:ext cx="9144000" cy="15206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426DC13-27CB-1F42-B8C1-E9AAFDFA621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706651" y="763974"/>
            <a:ext cx="4778697" cy="277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Session Title 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38A26ABF-1E1B-E94B-94F2-7326E647FF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Subhea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8A93BA-2147-614E-BAD8-1B5B41D0C8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lnSpc>
                <a:spcPct val="100000"/>
              </a:lnSpc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F33FE6-9AA7-C642-90F2-9CE0B8E3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6698389" cy="101474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F23773-E9EA-AF40-BCBA-6701B4E7B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2470"/>
            <a:ext cx="6698389" cy="101474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D5360EE-A818-4944-9BF2-5012E03C5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lines - Header, Subhea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F46D4636-E5B2-E44D-8139-889EC34C07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55D3523-78B8-A14F-A7D6-525D9C704B1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537023" y="6241443"/>
            <a:ext cx="4412787" cy="22221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Reference here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71DA03-94CA-B04C-B06C-62E6190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B357B1-3AEF-0041-B202-617AC07F4F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940108"/>
            <a:ext cx="11654118" cy="3963542"/>
          </a:xfrm>
          <a:prstGeom prst="rect">
            <a:avLst/>
          </a:prstGeom>
        </p:spPr>
        <p:txBody>
          <a:bodyPr anchor="t"/>
          <a:lstStyle>
            <a:lvl1pPr marL="177800" indent="-17780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541338" indent="-185738">
              <a:lnSpc>
                <a:spcPct val="100000"/>
              </a:lnSpc>
              <a:defRPr sz="12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2pPr>
            <a:lvl3pPr marL="985838" indent="-177800">
              <a:lnSpc>
                <a:spcPct val="100000"/>
              </a:lnSpc>
              <a:tabLst>
                <a:tab pos="1527175" algn="l"/>
              </a:tabLst>
              <a:defRPr sz="10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3pPr>
            <a:lvl4pPr marL="1252538" indent="-177800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4pPr>
            <a:lvl5pPr marL="1527175" indent="-187325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9CDC2-5FF3-B148-A251-B88DAEA3D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101474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4C496-00E8-CF47-B140-BE8756DC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2470"/>
            <a:ext cx="11654118" cy="4134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66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lines - Header, Subhea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F46D4636-E5B2-E44D-8139-889EC34C07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55D3523-78B8-A14F-A7D6-525D9C704B1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537023" y="6241443"/>
            <a:ext cx="4412787" cy="22221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Reference here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71DA03-94CA-B04C-B06C-62E6190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339E33-AE41-F942-B6EA-27B1AA933B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2171700"/>
            <a:ext cx="11654118" cy="3731950"/>
          </a:xfrm>
          <a:prstGeom prst="rect">
            <a:avLst/>
          </a:prstGeom>
        </p:spPr>
        <p:txBody>
          <a:bodyPr/>
          <a:lstStyle>
            <a:lvl1pPr marL="177800" indent="-17780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541338" indent="-185738">
              <a:lnSpc>
                <a:spcPct val="100000"/>
              </a:lnSpc>
              <a:defRPr sz="12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2pPr>
            <a:lvl3pPr marL="985838" indent="-177800">
              <a:lnSpc>
                <a:spcPct val="100000"/>
              </a:lnSpc>
              <a:tabLst>
                <a:tab pos="1527175" algn="l"/>
              </a:tabLst>
              <a:defRPr sz="10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3pPr>
            <a:lvl4pPr marL="1252538" indent="-177800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4pPr>
            <a:lvl5pPr marL="1527175" indent="-187325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832533-466E-E245-BF29-18DA4E6FC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1236196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8F512D2-79D5-9645-B9E4-B70484577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647066"/>
            <a:ext cx="11654118" cy="4134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D4FCC-850E-E4B4-9F54-5717F0A7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8AA87-338C-6650-5845-D3F08FB2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5EB9B-E3A3-2D84-197D-3B91B42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41C24-E3DC-E1AC-8F58-22C4EA25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78815-FA6B-5BA7-7DBB-EAF2E0EC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AC39-CCD6-96A8-F51C-1C7B7401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703-957B-B9F5-C4C2-9FE9E40F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A009-2CC2-983C-8F93-0105ED7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078-1555-60E5-9048-AD983DB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C3C04-6012-7062-795A-0EB6077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1E4C-DF08-42A4-0949-574A96E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86A5E-74E9-4C5B-DDD6-1CD0DBCB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5DB77-0E53-61F7-7550-6CE0F657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B374A-4A1E-AC4F-1C38-4AA6AE0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CDD6-D7E4-21CF-6632-D9D4488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DA21A-2E5E-0D78-CA70-71211BC2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14F3-1116-88D2-5532-1096CF08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B0B5C-7B5B-F5F6-6D67-6730E686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2276B-1ABF-6544-D2B4-69BA9213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F77D8C-ABCC-36F8-0DBC-A2E211E8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0713F-C30E-68B3-ADE2-961D31BD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CE774A-1333-BC78-87FD-1D2A4EB1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DACCB6-19EE-29C8-5FE6-C4B4A0D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B59E8-A264-0A03-4001-2CB5B3B5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ADDEC-3F48-56C1-D05D-553AB112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4BCEC7-815D-70D8-CA79-66C6C4DE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35A90-4806-8776-DEF3-1B0DA12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84C75-C307-BD68-5240-5AB2D2FE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0D3BCA-3988-50BF-D3F1-281DB4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28906-2BF5-67A3-B5E9-61C54DC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12B1D-E344-8337-24E4-9141A1C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F35D-60AB-3A4E-111D-AFD08FFD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D63B-A701-4112-2C0C-55A58A47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B111F-A863-07EE-A6A7-45884617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9FAF3-D0AB-E971-94B6-1F3DA8EF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A03E1-DC0F-2B88-A427-29CD6D5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80E5F-6985-8E73-FBE4-267CCA13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1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7D9C-8728-36EC-0D38-E8D84F1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9E8D6A-A8EC-8DD6-3F79-B8F29C615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8C86F-048E-05A7-AE21-B580EE69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7D7AF-486F-0574-D7A4-C76625F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176174-A347-D9C4-9001-BE49B3C2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831AE-29B3-2A35-BB3D-FA65BE7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7EC9-70BB-44E3-F6CE-7E57EA5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A9FDED-2D14-15B7-929C-8F7F7A13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E29D2-7CCC-52A8-F390-AC5AD2D0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E8442-BF89-B3F9-8AA0-822E8325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C539C-6459-971D-6379-94D68C1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9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.strangebit.io/distro/example_database2.sql" TargetMode="External"/><Relationship Id="rId2" Type="http://schemas.openxmlformats.org/officeDocument/2006/relationships/hyperlink" Target="https://sql.strangebit.io/distro/example_database.sql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6922-4F03-A445-BCAE-ADD67A880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Основы </a:t>
            </a:r>
            <a:r>
              <a:rPr lang="en-US" sz="5000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3DFFD-00BA-BF4B-A013-66FA708F0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1963E-8F54-1D41-A7E2-856E9B01CB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39C457-76FE-C449-9552-4CBE0B23A7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765" y="172422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Ознакомьтесь со структурой базы данных </a:t>
            </a:r>
            <a:r>
              <a:rPr lang="en-US" sz="4400" dirty="0">
                <a:solidFill>
                  <a:srgbClr val="FF0000"/>
                </a:solidFill>
              </a:rPr>
              <a:t>shop</a:t>
            </a:r>
            <a:r>
              <a:rPr lang="ru-RU" sz="4400" dirty="0"/>
              <a:t> –изучите типы и наименования колонок, изучите связи между таблицами</a:t>
            </a:r>
          </a:p>
        </p:txBody>
      </p:sp>
    </p:spTree>
    <p:extLst>
      <p:ext uri="{BB962C8B-B14F-4D97-AF65-F5344CB8AC3E}">
        <p14:creationId xmlns:p14="http://schemas.microsoft.com/office/powerpoint/2010/main" val="6385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765" y="172422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создать структуру базы данных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r>
              <a:rPr lang="ru-RU" sz="4400" dirty="0"/>
              <a:t>, используя скрипт загруженный по адресу </a:t>
            </a:r>
            <a:r>
              <a:rPr lang="en-US" sz="4400" dirty="0"/>
              <a:t>https://sql.strangebit.io/example_database2.sql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2350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259290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Изучить структуру базы данных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969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Manipulation Language</a:t>
            </a:r>
          </a:p>
          <a:p>
            <a:pPr lvl="1"/>
            <a:r>
              <a:rPr lang="en-US" sz="1800" dirty="0"/>
              <a:t>SELECT</a:t>
            </a:r>
            <a:endParaRPr lang="ru-RU" sz="1800" dirty="0"/>
          </a:p>
          <a:p>
            <a:pPr lvl="1"/>
            <a:r>
              <a:rPr lang="en-US" sz="1800" dirty="0"/>
              <a:t>INSERT</a:t>
            </a:r>
          </a:p>
          <a:p>
            <a:pPr lvl="1"/>
            <a:r>
              <a:rPr lang="en-US" sz="1800" dirty="0"/>
              <a:t>UPDATE</a:t>
            </a:r>
          </a:p>
          <a:p>
            <a:pPr lvl="1"/>
            <a:r>
              <a:rPr lang="en-US" sz="1800" dirty="0"/>
              <a:t>DELETE</a:t>
            </a:r>
          </a:p>
          <a:p>
            <a:r>
              <a:rPr lang="en-US" sz="2000" dirty="0"/>
              <a:t>Data Definition Language</a:t>
            </a:r>
          </a:p>
          <a:p>
            <a:pPr lvl="1"/>
            <a:r>
              <a:rPr lang="en-US" sz="1800" dirty="0"/>
              <a:t>CREATE</a:t>
            </a:r>
          </a:p>
          <a:p>
            <a:pPr lvl="1"/>
            <a:r>
              <a:rPr lang="en-US" sz="1800" dirty="0"/>
              <a:t>ALTER</a:t>
            </a:r>
          </a:p>
          <a:p>
            <a:pPr lvl="1"/>
            <a:r>
              <a:rPr lang="en-US" sz="1800" dirty="0"/>
              <a:t>DROP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Основные типы запросов </a:t>
            </a:r>
            <a:r>
              <a:rPr lang="en-US" sz="4400" dirty="0"/>
              <a:t>SQL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87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dirty="0"/>
              <a:t>DELETE</a:t>
            </a:r>
          </a:p>
          <a:p>
            <a:r>
              <a:rPr lang="en-US" sz="2000" dirty="0"/>
              <a:t>DELETE FROM </a:t>
            </a:r>
            <a:r>
              <a:rPr lang="ru-RU" sz="2000" dirty="0"/>
              <a:t>таблица </a:t>
            </a:r>
            <a:r>
              <a:rPr lang="en-US" sz="2000" dirty="0"/>
              <a:t>WHERE </a:t>
            </a:r>
            <a:r>
              <a:rPr lang="ru-RU" sz="2000" dirty="0"/>
              <a:t>условие</a:t>
            </a:r>
            <a:endParaRPr lang="en-US" sz="2000" dirty="0"/>
          </a:p>
          <a:p>
            <a:pPr lvl="1"/>
            <a:r>
              <a:rPr lang="ru-RU" sz="1800" dirty="0"/>
              <a:t>Условие может содержать простое или составное логическое выражение (об этом чуть позже)</a:t>
            </a:r>
            <a:endParaRPr lang="en-US" sz="1800" dirty="0"/>
          </a:p>
          <a:p>
            <a:r>
              <a:rPr lang="ru-RU" sz="2000" dirty="0"/>
              <a:t>Пример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DELETE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Удаление данных из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82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dirty="0"/>
              <a:t>UPDATE</a:t>
            </a:r>
          </a:p>
          <a:p>
            <a:r>
              <a:rPr lang="en-US" sz="2000" dirty="0"/>
              <a:t>UPDATE </a:t>
            </a:r>
            <a:r>
              <a:rPr lang="ru-RU" sz="2000" dirty="0"/>
              <a:t>таблица </a:t>
            </a:r>
            <a:r>
              <a:rPr lang="en-US" sz="2000" dirty="0"/>
              <a:t>SET </a:t>
            </a:r>
            <a:r>
              <a:rPr lang="ru-RU" sz="2000" dirty="0"/>
              <a:t>колонка = значение </a:t>
            </a:r>
            <a:r>
              <a:rPr lang="en-US" sz="2000" dirty="0"/>
              <a:t>WHERE </a:t>
            </a:r>
            <a:r>
              <a:rPr lang="ru-RU" sz="2000" dirty="0"/>
              <a:t>условие</a:t>
            </a:r>
            <a:endParaRPr lang="en-US" sz="2000" dirty="0"/>
          </a:p>
          <a:p>
            <a:r>
              <a:rPr lang="ru-RU" sz="2000" dirty="0"/>
              <a:t>Пример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1.5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Обновление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17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dirty="0"/>
              <a:t>INSERT</a:t>
            </a:r>
          </a:p>
          <a:p>
            <a:r>
              <a:rPr lang="en-US" sz="2000" dirty="0"/>
              <a:t>INSERT INTO </a:t>
            </a:r>
            <a:r>
              <a:rPr lang="ru-RU" sz="2000" dirty="0"/>
              <a:t>таблица(колонка 1, …, колонка </a:t>
            </a:r>
            <a:r>
              <a:rPr lang="en-US" sz="2000" dirty="0"/>
              <a:t>N) VALUES(</a:t>
            </a:r>
            <a:r>
              <a:rPr lang="ru-RU" sz="2000" dirty="0"/>
              <a:t>значение 1, …, значение </a:t>
            </a:r>
            <a:r>
              <a:rPr lang="en-US" sz="2000" dirty="0"/>
              <a:t>N)</a:t>
            </a:r>
            <a:endParaRPr lang="ru-RU" sz="2000" dirty="0"/>
          </a:p>
          <a:p>
            <a:r>
              <a:rPr lang="ru-RU" sz="2000" dirty="0"/>
              <a:t>Пример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Апельсины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2.6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);</a:t>
            </a:r>
            <a:endParaRPr lang="ru-RU" sz="18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Вставка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44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</a:t>
            </a:r>
            <a:r>
              <a:rPr lang="ru-RU" sz="2000" dirty="0"/>
              <a:t> колонка 1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/>
              <a:t>… , </a:t>
            </a:r>
            <a:r>
              <a:rPr lang="ru-RU" sz="2000" dirty="0"/>
              <a:t>колонка </a:t>
            </a:r>
            <a:r>
              <a:rPr lang="en-US" sz="2000" dirty="0"/>
              <a:t>N</a:t>
            </a:r>
            <a:r>
              <a:rPr lang="ru-RU" sz="2000" dirty="0"/>
              <a:t> </a:t>
            </a:r>
            <a:r>
              <a:rPr lang="en-US" sz="2000" dirty="0"/>
              <a:t>FROM [</a:t>
            </a:r>
            <a:r>
              <a:rPr lang="ru-RU" sz="2000" dirty="0"/>
              <a:t>таблица</a:t>
            </a:r>
            <a:r>
              <a:rPr lang="en-US" sz="2000" dirty="0"/>
              <a:t>|</a:t>
            </a:r>
            <a:r>
              <a:rPr lang="ru-RU" sz="2000" dirty="0"/>
              <a:t>представление</a:t>
            </a:r>
            <a:r>
              <a:rPr lang="en-US" sz="2000" dirty="0"/>
              <a:t>]</a:t>
            </a:r>
          </a:p>
          <a:p>
            <a:r>
              <a:rPr lang="en-US" sz="2000" dirty="0"/>
              <a:t>WHERE</a:t>
            </a:r>
          </a:p>
          <a:p>
            <a:r>
              <a:rPr lang="en-US" sz="2000" dirty="0"/>
              <a:t>GROUP BY</a:t>
            </a:r>
          </a:p>
          <a:p>
            <a:r>
              <a:rPr lang="en-US" sz="2000" dirty="0"/>
              <a:t>ORDER BY</a:t>
            </a:r>
          </a:p>
          <a:p>
            <a:r>
              <a:rPr lang="en-US" sz="2000" dirty="0"/>
              <a:t>HAVING</a:t>
            </a:r>
            <a:endParaRPr lang="ru-RU" sz="2000" dirty="0"/>
          </a:p>
          <a:p>
            <a:r>
              <a:rPr lang="en-US" sz="2000" dirty="0"/>
              <a:t>JOIN</a:t>
            </a:r>
            <a:endParaRPr lang="ru-RU" sz="2000" dirty="0"/>
          </a:p>
          <a:p>
            <a:r>
              <a:rPr lang="en-US" sz="2000" dirty="0"/>
              <a:t>UNION</a:t>
            </a:r>
            <a:endParaRPr lang="ru-RU" sz="2000" dirty="0"/>
          </a:p>
          <a:p>
            <a:r>
              <a:rPr lang="en-US" sz="2000" dirty="0"/>
              <a:t>INTERSECT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56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259290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Выбрать из таблицы </a:t>
            </a:r>
            <a:r>
              <a:rPr lang="en-US" sz="4400" dirty="0"/>
              <a:t>Customers </a:t>
            </a:r>
            <a:r>
              <a:rPr lang="ru-RU" sz="4400" dirty="0"/>
              <a:t>фамилии и имена клиентов, объединить две колонки в одну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функцию </a:t>
            </a:r>
            <a:r>
              <a:rPr lang="en-US" dirty="0"/>
              <a:t>CONCAT</a:t>
            </a:r>
            <a:r>
              <a:rPr lang="ru-RU" dirty="0"/>
              <a:t> -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1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dirty="0"/>
              <a:t>WHERE</a:t>
            </a:r>
          </a:p>
          <a:p>
            <a:r>
              <a:rPr lang="en-US" sz="2000" dirty="0"/>
              <a:t>SELECT Column1, …, </a:t>
            </a:r>
            <a:r>
              <a:rPr lang="en-US" sz="2000" dirty="0" err="1"/>
              <a:t>ColumnN</a:t>
            </a:r>
            <a:r>
              <a:rPr lang="en-US" sz="2000" dirty="0"/>
              <a:t> FROM </a:t>
            </a:r>
            <a:r>
              <a:rPr lang="ru-RU" sz="2000" dirty="0"/>
              <a:t>таблица</a:t>
            </a:r>
            <a:r>
              <a:rPr lang="en-US" sz="2000" dirty="0"/>
              <a:t>|</a:t>
            </a:r>
            <a:r>
              <a:rPr lang="ru-RU" sz="2000" dirty="0"/>
              <a:t>представление</a:t>
            </a:r>
            <a:r>
              <a:rPr lang="en-US" sz="2000" dirty="0"/>
              <a:t> WHERE</a:t>
            </a:r>
            <a:r>
              <a:rPr lang="ru-RU" sz="2000" dirty="0"/>
              <a:t> условие</a:t>
            </a:r>
          </a:p>
          <a:p>
            <a:r>
              <a:rPr lang="ru-RU" sz="2000" dirty="0"/>
              <a:t>Условие может содержать простое или составное логическое выражение</a:t>
            </a:r>
          </a:p>
          <a:p>
            <a:r>
              <a:rPr lang="ru-RU" sz="2000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sz="2000" dirty="0"/>
              <a:t>&gt;, &lt;, =, &lt;=, &gt;=, &lt;&gt;</a:t>
            </a:r>
          </a:p>
          <a:p>
            <a:pPr lvl="1"/>
            <a:r>
              <a:rPr lang="en-US" sz="2000" dirty="0"/>
              <a:t>AND, OR, NOT</a:t>
            </a:r>
            <a:endParaRPr lang="ru-RU" sz="2000" dirty="0"/>
          </a:p>
          <a:p>
            <a:pPr lvl="1"/>
            <a:r>
              <a:rPr lang="en-US" sz="2000" dirty="0"/>
              <a:t>IN, BETWEEN, ANY, ALL</a:t>
            </a:r>
            <a:endParaRPr lang="ru-RU" sz="2000" dirty="0"/>
          </a:p>
          <a:p>
            <a:r>
              <a:rPr lang="ru-RU" sz="2000" dirty="0"/>
              <a:t>Пример</a:t>
            </a:r>
            <a:r>
              <a:rPr lang="en-US" sz="2000" dirty="0"/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'19-09-2022'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'28-09-2022'</a:t>
            </a:r>
            <a:endParaRPr lang="ru-RU" sz="18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Фильтрация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77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sz="3200" dirty="0"/>
              <a:t>Материал содержит общие сведения о часто используемых запросах </a:t>
            </a:r>
            <a:r>
              <a:rPr lang="en-US" sz="3200" dirty="0"/>
              <a:t>SQL</a:t>
            </a:r>
            <a:endParaRPr lang="ru-RU" sz="3200" dirty="0"/>
          </a:p>
          <a:p>
            <a:r>
              <a:rPr lang="ru-RU" sz="3200" dirty="0"/>
              <a:t>Краткое описание </a:t>
            </a:r>
            <a:r>
              <a:rPr lang="en-US" sz="3200" dirty="0"/>
              <a:t>SQL </a:t>
            </a:r>
            <a:r>
              <a:rPr lang="ru-RU" sz="3200" dirty="0"/>
              <a:t>запросов чередуется с упражнениями</a:t>
            </a:r>
          </a:p>
          <a:p>
            <a:r>
              <a:rPr lang="ru-RU" sz="3200" dirty="0"/>
              <a:t>На каждое упражнение отводиться от </a:t>
            </a:r>
            <a:r>
              <a:rPr lang="en-US" sz="3200" dirty="0"/>
              <a:t>5</a:t>
            </a:r>
            <a:r>
              <a:rPr lang="ru-RU" sz="3200" dirty="0"/>
              <a:t> до </a:t>
            </a:r>
            <a:r>
              <a:rPr lang="en-US" sz="3200" dirty="0"/>
              <a:t>15</a:t>
            </a:r>
            <a:r>
              <a:rPr lang="ru-RU" sz="3200" dirty="0"/>
              <a:t> минут</a:t>
            </a:r>
          </a:p>
          <a:p>
            <a:r>
              <a:rPr lang="ru-RU" sz="3200" dirty="0"/>
              <a:t>Всего 27 упражнений различной степени сложности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214251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AND, OR, NOT</a:t>
            </a:r>
            <a:endParaRPr lang="ru-RU" sz="2000" dirty="0"/>
          </a:p>
          <a:p>
            <a:r>
              <a:rPr lang="ru-RU" sz="2000" dirty="0"/>
              <a:t>Требует наличие базовых знаний в области дискретной математики (булева алгебра)</a:t>
            </a:r>
            <a:endParaRPr lang="en-US" sz="2000" dirty="0"/>
          </a:p>
          <a:p>
            <a:r>
              <a:rPr lang="ru-RU" sz="2000" dirty="0"/>
              <a:t>Позволяют составлять сложные логические выражения</a:t>
            </a:r>
            <a:endParaRPr lang="en-US" sz="2000" dirty="0"/>
          </a:p>
          <a:p>
            <a:r>
              <a:rPr lang="ru-RU" sz="2000" dirty="0"/>
              <a:t>Пример</a:t>
            </a:r>
            <a:br>
              <a:rPr lang="en-US" sz="3600" dirty="0"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FName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Email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op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c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Петров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'2022'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Иванов'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'2023'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br>
              <a:rPr lang="en-US" sz="1800" dirty="0">
                <a:latin typeface="Dazzed" pitchFamily="2" charset="0"/>
                <a:cs typeface="Dazzed" pitchFamily="2" charset="0"/>
              </a:rPr>
            </a:br>
            <a:endParaRPr lang="ru-RU" sz="18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0296C7C-DBD5-6FB6-7905-9384A9E98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79366"/>
              </p:ext>
            </p:extLst>
          </p:nvPr>
        </p:nvGraphicFramePr>
        <p:xfrm>
          <a:off x="6444996" y="1205257"/>
          <a:ext cx="5600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00880" imgH="1257480" progId="PBrush">
                  <p:embed/>
                </p:oleObj>
              </mc:Choice>
              <mc:Fallback>
                <p:oleObj name="Bitmap Image" r:id="rId2" imgW="5600880" imgH="1257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4996" y="1205257"/>
                        <a:ext cx="56007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7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Приоритеты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6D7D0B68-AE6F-F809-A180-743363E7F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111225"/>
              </p:ext>
            </p:extLst>
          </p:nvPr>
        </p:nvGraphicFramePr>
        <p:xfrm>
          <a:off x="627888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55263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605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6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Круглые скобки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0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Отрицание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7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4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Логическая равнозначность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2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517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900" dirty="0"/>
              <a:t>&gt;, &lt;, =, &gt;=, &lt;=, &lt;&gt;</a:t>
            </a:r>
          </a:p>
          <a:p>
            <a:r>
              <a:rPr lang="ru-RU" sz="2900" dirty="0"/>
              <a:t>Используются в логических выражениях</a:t>
            </a:r>
            <a:endParaRPr lang="en-US" sz="2900" dirty="0"/>
          </a:p>
          <a:p>
            <a:r>
              <a:rPr lang="ru-RU" sz="2900" dirty="0"/>
              <a:t>Пример</a:t>
            </a:r>
            <a:endParaRPr lang="en-US" sz="2900" dirty="0"/>
          </a:p>
          <a:p>
            <a:pPr marL="0" indent="0">
              <a:buNone/>
            </a:pPr>
            <a:br>
              <a:rPr lang="en-US" sz="2200" dirty="0"/>
            </a:b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pc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pc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endParaRPr lang="en-US" sz="2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pc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2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Бытовая химия'</a:t>
            </a:r>
            <a:r>
              <a:rPr lang="ru-RU" sz="2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,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'Продукты питания’</a:t>
            </a:r>
            <a:r>
              <a:rPr lang="ru-RU" sz="2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endParaRPr lang="en-US" sz="2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&gt;=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0.1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br>
              <a:rPr lang="en-US" sz="2600" dirty="0">
                <a:latin typeface="Dazzed" pitchFamily="2" charset="0"/>
                <a:cs typeface="Dazzed" pitchFamily="2" charset="0"/>
              </a:rPr>
            </a:br>
            <a:endParaRPr lang="ru-RU" sz="26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86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Выбрать из таблицы </a:t>
            </a:r>
            <a:r>
              <a:rPr lang="en-US" sz="4400" dirty="0"/>
              <a:t>Orders </a:t>
            </a:r>
            <a:r>
              <a:rPr lang="ru-RU" sz="4400" dirty="0"/>
              <a:t>заказы, для которых год заказа находится в диапазоне с 2019 по 2023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В условии запроса используйте</a:t>
            </a:r>
            <a:r>
              <a:rPr lang="en-US" dirty="0"/>
              <a:t> </a:t>
            </a:r>
            <a:r>
              <a:rPr lang="ru-RU" dirty="0"/>
              <a:t>функцию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764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259290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Из таблицы </a:t>
            </a:r>
            <a:r>
              <a:rPr lang="en-US" sz="4400" dirty="0"/>
              <a:t>Products </a:t>
            </a:r>
            <a:r>
              <a:rPr lang="ru-RU" sz="4400" dirty="0"/>
              <a:t>выбрать все товары, цена на которые больше </a:t>
            </a:r>
            <a:r>
              <a:rPr lang="ru-RU" sz="4400" dirty="0">
                <a:solidFill>
                  <a:srgbClr val="FF0000"/>
                </a:solidFill>
              </a:rPr>
              <a:t>5</a:t>
            </a:r>
            <a:r>
              <a:rPr lang="ru-RU" sz="4400" dirty="0"/>
              <a:t> условных единиц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04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900" dirty="0"/>
              <a:t>+, -, </a:t>
            </a:r>
            <a:r>
              <a:rPr lang="en-US" sz="2900" dirty="0"/>
              <a:t>/</a:t>
            </a:r>
            <a:r>
              <a:rPr lang="ru-RU" sz="2900" dirty="0"/>
              <a:t>, *</a:t>
            </a:r>
          </a:p>
          <a:p>
            <a:r>
              <a:rPr lang="ru-RU" sz="2900" dirty="0"/>
              <a:t>Используются в арифметических выражениях</a:t>
            </a:r>
          </a:p>
          <a:p>
            <a:pPr marL="0" indent="0">
              <a:buNone/>
            </a:pPr>
            <a:r>
              <a:rPr lang="ru-RU" sz="2900" dirty="0"/>
              <a:t>Пример</a:t>
            </a:r>
            <a:br>
              <a:rPr lang="en-US" sz="2900" dirty="0"/>
            </a:br>
            <a:br>
              <a:rPr lang="en-US" sz="2900" dirty="0"/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@median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32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16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br>
              <a:rPr lang="en-US" sz="2900" dirty="0">
                <a:latin typeface="Dazzed" pitchFamily="2" charset="0"/>
                <a:cs typeface="Dazzed" pitchFamily="2" charset="0"/>
              </a:rPr>
            </a:br>
            <a:br>
              <a:rPr lang="en-US" sz="2200" dirty="0"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@median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50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PERCENT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BottomHalf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+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50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PERCENT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TopHalf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MEDIAN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@median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32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));</a:t>
            </a:r>
            <a:br>
              <a:rPr lang="en-US" sz="3600" dirty="0">
                <a:latin typeface="Dazzed" pitchFamily="2" charset="0"/>
                <a:cs typeface="Dazzed" pitchFamily="2" charset="0"/>
              </a:rPr>
            </a:br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Арифметические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843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00C3D50-1072-F21A-5468-D0992FCED50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EE94E-A033-5F9B-F46D-3A609716D8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0.85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Цена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без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 НДС'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b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</a:br>
            <a:b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STDEV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STDEV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7D0819F-98CD-ADFE-9B98-22F9318EA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Еще несколько примеров по использованию арифметических операторов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7CE7D08-4EB2-EC2E-FB54-DEE904FFE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35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&amp;, |, ^</a:t>
            </a:r>
            <a:endParaRPr lang="ru-RU" sz="2900" dirty="0"/>
          </a:p>
          <a:p>
            <a:r>
              <a:rPr lang="ru-RU" sz="29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&amp;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0x1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0x0</a:t>
            </a:r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Битовые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CDE951E-7425-F464-01E9-B853045F0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86627"/>
              </p:ext>
            </p:extLst>
          </p:nvPr>
        </p:nvGraphicFramePr>
        <p:xfrm>
          <a:off x="3303842" y="4415631"/>
          <a:ext cx="404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48200" imgH="542880" progId="PBrush">
                  <p:embed/>
                </p:oleObj>
              </mc:Choice>
              <mc:Fallback>
                <p:oleObj name="Bitmap Image" r:id="rId2" imgW="4048200" imgH="54288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277F52C9-D44C-2899-E901-F0D126860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3842" y="4415631"/>
                        <a:ext cx="404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970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200" dirty="0"/>
              <a:t>Строковые данные можно сравнивать с</a:t>
            </a:r>
            <a:r>
              <a:rPr lang="en-US" sz="2200" dirty="0"/>
              <a:t> </a:t>
            </a:r>
            <a:r>
              <a:rPr lang="ru-RU" sz="2200" dirty="0"/>
              <a:t>образцом</a:t>
            </a:r>
          </a:p>
          <a:p>
            <a:r>
              <a:rPr lang="ru-RU" sz="2200" dirty="0"/>
              <a:t>Ключевое слово </a:t>
            </a:r>
            <a:r>
              <a:rPr lang="en-US" sz="2200" dirty="0"/>
              <a:t>LIKE</a:t>
            </a:r>
          </a:p>
          <a:p>
            <a:r>
              <a:rPr lang="ru-RU" sz="2200" dirty="0"/>
              <a:t>Пример</a:t>
            </a:r>
            <a:br>
              <a:rPr lang="en-US" sz="2900" dirty="0"/>
            </a:br>
            <a:endParaRPr lang="en-US" sz="2900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SELECT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WHERE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Email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  '%gmail.com’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AND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LIKE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N'[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Пп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]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етров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endParaRPr lang="ru-RU" sz="22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Сравнение строковых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1B321C9C-12B0-D6D0-5DEA-E6A592145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82062"/>
              </p:ext>
            </p:extLst>
          </p:nvPr>
        </p:nvGraphicFramePr>
        <p:xfrm>
          <a:off x="4142232" y="2781312"/>
          <a:ext cx="769010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368">
                  <a:extLst>
                    <a:ext uri="{9D8B030D-6E8A-4147-A177-3AD203B41FA5}">
                      <a16:colId xmlns:a16="http://schemas.microsoft.com/office/drawing/2014/main" val="2454805258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3161757320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228728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Подстановочный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5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или несколько символов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bl%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bl, black, blue, и blob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h_t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hot, hat,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указанный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2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не в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h[^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3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из области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c[a-b]t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0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94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</a:t>
            </a:r>
            <a:r>
              <a:rPr lang="ru-RU" sz="4400" dirty="0"/>
              <a:t> Выбрать всех клиентов, у которых почтовый ящик размещен в домене </a:t>
            </a:r>
            <a:r>
              <a:rPr lang="en-US" sz="4400" dirty="0">
                <a:solidFill>
                  <a:srgbClr val="FF0000"/>
                </a:solidFill>
              </a:rPr>
              <a:t>com</a:t>
            </a:r>
            <a:endParaRPr lang="ru-RU" sz="4400" dirty="0"/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20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CE20AB1-B903-E1D4-FBF9-A2C3C9B67F0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FCC3E6-2F96-1169-E393-3C4177A7CF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https://sql.strangebit.io/distro/example_database.sql</a:t>
            </a:r>
            <a:r>
              <a:rPr lang="en-US" sz="2800" dirty="0"/>
              <a:t> - </a:t>
            </a:r>
            <a:r>
              <a:rPr lang="en-US" sz="2800" dirty="0">
                <a:solidFill>
                  <a:srgbClr val="FF0000"/>
                </a:solidFill>
              </a:rPr>
              <a:t>shop</a:t>
            </a:r>
          </a:p>
          <a:p>
            <a:r>
              <a:rPr lang="en-US" sz="2800" dirty="0">
                <a:hlinkClick r:id="rId3"/>
              </a:rPr>
              <a:t>https://sql.strangebit.io/distro/example_database2.sql</a:t>
            </a:r>
            <a:r>
              <a:rPr lang="en-US" sz="2800" dirty="0"/>
              <a:t> - </a:t>
            </a:r>
            <a:r>
              <a:rPr lang="en-US" sz="2800" dirty="0">
                <a:solidFill>
                  <a:srgbClr val="FF0000"/>
                </a:solidFill>
              </a:rPr>
              <a:t>geology</a:t>
            </a: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14685-CD00-26DC-94D2-AC3E200DE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Загрузка тестовых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67025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dirty="0"/>
              <a:t>GROUP BY</a:t>
            </a:r>
          </a:p>
          <a:p>
            <a:r>
              <a:rPr lang="ru-RU" sz="2000" dirty="0"/>
              <a:t>Используется вместе с агрегирующими функциями</a:t>
            </a:r>
          </a:p>
          <a:p>
            <a:pPr lvl="1"/>
            <a:r>
              <a:rPr lang="en-US" sz="2000" dirty="0"/>
              <a:t>AVG, STDEV, SUM, COUNT, </a:t>
            </a:r>
            <a:r>
              <a:rPr lang="ru-RU" sz="2000" dirty="0"/>
              <a:t>и так далее</a:t>
            </a:r>
          </a:p>
          <a:p>
            <a:r>
              <a:rPr lang="ru-RU" sz="2000" dirty="0"/>
              <a:t>Пример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Группировка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49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259290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Выбрать среднюю стоимость товара, а также стандартное отклонение для стоимости товара из таблицы </a:t>
            </a:r>
            <a:r>
              <a:rPr lang="en-US" sz="4400" dirty="0"/>
              <a:t>Products</a:t>
            </a:r>
            <a:endParaRPr lang="ru-RU" sz="4400" dirty="0"/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522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dirty="0"/>
              <a:t>HAVING</a:t>
            </a:r>
          </a:p>
          <a:p>
            <a:r>
              <a:rPr lang="ru-RU" sz="2000" dirty="0"/>
              <a:t>Используется совместно с </a:t>
            </a:r>
            <a:r>
              <a:rPr lang="en-US" sz="2000" dirty="0"/>
              <a:t>GROUP BY</a:t>
            </a:r>
          </a:p>
          <a:p>
            <a:r>
              <a:rPr lang="ru-RU" sz="2000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sz="2000" dirty="0"/>
              <a:t>&gt;, &lt;, =, &lt;=, &gt;=, &lt;&gt;</a:t>
            </a:r>
          </a:p>
          <a:p>
            <a:pPr lvl="1"/>
            <a:r>
              <a:rPr lang="en-US" sz="2000" dirty="0"/>
              <a:t>AND, OR, NOT</a:t>
            </a:r>
            <a:endParaRPr lang="ru-RU" sz="2000" dirty="0"/>
          </a:p>
          <a:p>
            <a:pPr lvl="1"/>
            <a:r>
              <a:rPr lang="en-US" sz="2000" dirty="0"/>
              <a:t>IN, BETWEEN, ANY, ALL</a:t>
            </a:r>
            <a:endParaRPr lang="ru-RU" sz="2000" dirty="0"/>
          </a:p>
          <a:p>
            <a:r>
              <a:rPr lang="ru-RU" sz="2000" dirty="0"/>
              <a:t>Пример</a:t>
            </a:r>
            <a:r>
              <a:rPr lang="en-US" sz="2000" dirty="0">
                <a:latin typeface="Dazzed" pitchFamily="2" charset="0"/>
                <a:cs typeface="Dazzed" pitchFamily="2" charset="0"/>
              </a:rPr>
              <a:t> </a:t>
            </a:r>
            <a:br>
              <a:rPr lang="en-US" sz="2000" dirty="0">
                <a:latin typeface="Dazzed" pitchFamily="2" charset="0"/>
                <a:cs typeface="Dazzed" pitchFamily="2" charset="0"/>
              </a:rPr>
            </a:br>
            <a:br>
              <a:rPr lang="en-US" sz="2000" dirty="0">
                <a:latin typeface="Dazzed" pitchFamily="2" charset="0"/>
                <a:cs typeface="Dazzed" pitchFamily="2" charset="0"/>
              </a:rPr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NumberOfOrders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HAVING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100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Фильтрация сгруппированных записей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313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Сгруппировать продукты в таблице </a:t>
            </a:r>
            <a:r>
              <a:rPr lang="en-US" sz="4400" dirty="0"/>
              <a:t>Products </a:t>
            </a:r>
            <a:r>
              <a:rPr lang="ru-RU" sz="4400" dirty="0"/>
              <a:t>по колонке </a:t>
            </a:r>
            <a:r>
              <a:rPr lang="en-US" sz="4400" dirty="0" err="1"/>
              <a:t>ProductCategoryId</a:t>
            </a:r>
            <a:r>
              <a:rPr lang="en-US" sz="4400" dirty="0"/>
              <a:t> </a:t>
            </a:r>
            <a:r>
              <a:rPr lang="ru-RU" sz="4400" dirty="0"/>
              <a:t>и просуммировать цены на товары в каждой категории, а также найти среднюю стоимость товара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73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dirty="0"/>
              <a:t>ORDER BY</a:t>
            </a:r>
          </a:p>
          <a:p>
            <a:r>
              <a:rPr lang="ru-RU" sz="2000" dirty="0"/>
              <a:t>Сортировка по</a:t>
            </a:r>
            <a:r>
              <a:rPr lang="en-US" sz="2000" dirty="0"/>
              <a:t> </a:t>
            </a:r>
            <a:r>
              <a:rPr lang="ru-RU" sz="2000" dirty="0"/>
              <a:t>возрастанию </a:t>
            </a:r>
            <a:r>
              <a:rPr lang="en-US" sz="2000" dirty="0"/>
              <a:t>ORDER BY column ASC</a:t>
            </a:r>
          </a:p>
          <a:p>
            <a:r>
              <a:rPr lang="ru-RU" sz="2000" dirty="0"/>
              <a:t>Сортировка по</a:t>
            </a:r>
            <a:r>
              <a:rPr lang="en-US" sz="2000" dirty="0"/>
              <a:t> </a:t>
            </a:r>
            <a:r>
              <a:rPr lang="ru-RU" sz="2000" dirty="0"/>
              <a:t>убыванию </a:t>
            </a:r>
            <a:r>
              <a:rPr lang="en-US" sz="2000" dirty="0"/>
              <a:t>ORDER BY column</a:t>
            </a:r>
            <a:r>
              <a:rPr lang="ru-RU" sz="2000" dirty="0"/>
              <a:t> </a:t>
            </a:r>
            <a:r>
              <a:rPr lang="en-US" sz="2000" dirty="0"/>
              <a:t>DESC</a:t>
            </a:r>
          </a:p>
          <a:p>
            <a:r>
              <a:rPr lang="ru-RU" sz="2000" dirty="0"/>
              <a:t>Можно сортировать сразу по нескольким колонкам</a:t>
            </a:r>
            <a:endParaRPr lang="en-US" sz="2000" dirty="0"/>
          </a:p>
          <a:p>
            <a:r>
              <a:rPr lang="ru-RU" sz="2000" dirty="0"/>
              <a:t>Пример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ROUND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 BY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ROUND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 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ASC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br>
              <a:rPr lang="ru-RU" sz="4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Сортировка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454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</a:t>
            </a:r>
            <a:r>
              <a:rPr lang="ru-RU" sz="4400" dirty="0"/>
              <a:t> Выбрать</a:t>
            </a:r>
            <a:r>
              <a:rPr lang="en-US" sz="4400" dirty="0"/>
              <a:t> </a:t>
            </a:r>
            <a:r>
              <a:rPr lang="ru-RU" sz="4400" dirty="0"/>
              <a:t>все товары из таблицы </a:t>
            </a:r>
            <a:r>
              <a:rPr lang="en-US" sz="4400" dirty="0"/>
              <a:t>Products </a:t>
            </a:r>
            <a:r>
              <a:rPr lang="ru-RU" sz="4400" dirty="0"/>
              <a:t>и отсортировать результат по цене товара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07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dirty="0"/>
              <a:t>[RIGHT OUTER|LEFT OUTER|FULL OUTER|INNER|CROSS] JOIN</a:t>
            </a:r>
          </a:p>
          <a:p>
            <a:r>
              <a:rPr lang="en-US" sz="2000" dirty="0"/>
              <a:t>3</a:t>
            </a:r>
            <a:r>
              <a:rPr lang="ru-RU" sz="2000" dirty="0"/>
              <a:t> наиболее часто встречающиеся объединения таблиц</a:t>
            </a:r>
          </a:p>
          <a:p>
            <a:pPr lvl="1"/>
            <a:r>
              <a:rPr lang="en-US" sz="2000" dirty="0"/>
              <a:t>INNER JOIN</a:t>
            </a:r>
          </a:p>
          <a:p>
            <a:pPr lvl="1"/>
            <a:r>
              <a:rPr lang="en-US" sz="2000" dirty="0"/>
              <a:t>LEFT OUTER JOIN</a:t>
            </a:r>
          </a:p>
          <a:p>
            <a:pPr lvl="1"/>
            <a:r>
              <a:rPr lang="en-US" sz="2000" dirty="0"/>
              <a:t>RIGHT OUTER JOIN</a:t>
            </a:r>
          </a:p>
          <a:p>
            <a:r>
              <a:rPr lang="ru-RU" sz="2000" dirty="0"/>
              <a:t>Пример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CONCAT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 '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FullName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en-US" sz="4000" dirty="0"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br>
              <a:rPr lang="ru-RU" sz="4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Объединение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94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Объединяет две таблицы по указанным колонкам. Возвращает только те записи, которые имеют одинаковые значения в левой и правой таблицах</a:t>
            </a:r>
          </a:p>
          <a:p>
            <a:r>
              <a:rPr lang="ru-RU" sz="2400" dirty="0"/>
              <a:t>Диаграмма Венна выглядит так</a:t>
            </a:r>
          </a:p>
          <a:p>
            <a:r>
              <a:rPr lang="ru-RU" sz="2400" dirty="0"/>
              <a:t>Пример</a:t>
            </a:r>
            <a:br>
              <a:rPr lang="en-US" sz="2000" dirty="0"/>
            </a:br>
            <a:br>
              <a:rPr lang="en-US" sz="2000" dirty="0"/>
            </a:b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	      INNER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sz="2600" dirty="0"/>
          </a:p>
          <a:p>
            <a:pPr marL="0" indent="0">
              <a:buNone/>
            </a:pPr>
            <a:br>
              <a:rPr lang="ru-RU" sz="4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INNER JOIN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D2E48-F1ED-BD31-8896-875F1CBC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24" y="2398333"/>
            <a:ext cx="1905000" cy="1381125"/>
          </a:xfrm>
          <a:prstGeom prst="rect">
            <a:avLst/>
          </a:prstGeom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36C59CB-AFC9-3566-951D-6CA6A5060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49095"/>
              </p:ext>
            </p:extLst>
          </p:nvPr>
        </p:nvGraphicFramePr>
        <p:xfrm>
          <a:off x="4510087" y="4901525"/>
          <a:ext cx="3171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71960" imgH="1057320" progId="PBrush">
                  <p:embed/>
                </p:oleObj>
              </mc:Choice>
              <mc:Fallback>
                <p:oleObj name="Bitmap Image" r:id="rId3" imgW="3171960" imgH="1057320" progId="PBrush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54399228-CD04-54D4-EB6A-E23F69C977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0087" y="4901525"/>
                        <a:ext cx="31718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22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/>
              <a:t>Объединяет две таблицы по указанным колонкам, выбирает все записи из правой таблицы и подставляет </a:t>
            </a:r>
            <a:r>
              <a:rPr lang="en-US" sz="2000" dirty="0"/>
              <a:t>NULL </a:t>
            </a:r>
            <a:r>
              <a:rPr lang="ru-RU" sz="2000" dirty="0"/>
              <a:t>значения для левой таблицы, для которой отсутствуют записи, соответствующие правой таблице</a:t>
            </a:r>
            <a:endParaRPr lang="en-US" sz="2000" dirty="0"/>
          </a:p>
          <a:p>
            <a:r>
              <a:rPr lang="ru-RU" sz="2000" dirty="0"/>
              <a:t>Иными словами, с помощью </a:t>
            </a:r>
            <a:r>
              <a:rPr lang="en-US" sz="2000" dirty="0"/>
              <a:t>RIGHT JOIN </a:t>
            </a:r>
            <a:r>
              <a:rPr lang="ru-RU" sz="2000" dirty="0"/>
              <a:t>выбираются все записи правой таблицы, даже если они не соответствуют записям в левой таблице</a:t>
            </a:r>
          </a:p>
          <a:p>
            <a:r>
              <a:rPr lang="ru-RU" sz="2000" dirty="0"/>
              <a:t>Диаграмма Венна выглядит так</a:t>
            </a:r>
            <a:r>
              <a:rPr lang="en-US" sz="2000" dirty="0"/>
              <a:t>:</a:t>
            </a:r>
          </a:p>
          <a:p>
            <a:r>
              <a:rPr lang="ru-RU" sz="2000" dirty="0"/>
              <a:t>Пример</a:t>
            </a:r>
            <a:br>
              <a:rPr lang="ru-RU" sz="2000" dirty="0"/>
            </a:br>
            <a:br>
              <a:rPr lang="ru-RU" sz="20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op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RIGHT OUTER JOIN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279630-C546-AC9E-B2C5-F67959E68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23" y="3407085"/>
            <a:ext cx="1905000" cy="1381125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2866DF5-A32B-2FC8-7AC5-4062AF476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46228"/>
              </p:ext>
            </p:extLst>
          </p:nvPr>
        </p:nvGraphicFramePr>
        <p:xfrm>
          <a:off x="5632023" y="5143500"/>
          <a:ext cx="4838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38760" imgH="1714680" progId="PBrush">
                  <p:embed/>
                </p:oleObj>
              </mc:Choice>
              <mc:Fallback>
                <p:oleObj name="Bitmap Image" r:id="rId3" imgW="4838760" imgH="1714680" progId="PBrush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A2F9FA6D-E7F1-8AD8-A323-0DBC99C636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2023" y="5143500"/>
                        <a:ext cx="48387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973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Объединяет две таблицы по указанным колонкам, выбирает все записи из левой таблицы и подставляет </a:t>
            </a:r>
            <a:r>
              <a:rPr lang="en-US" sz="2000" dirty="0"/>
              <a:t>NULL </a:t>
            </a:r>
            <a:r>
              <a:rPr lang="ru-RU" sz="2000" dirty="0"/>
              <a:t>значения для правой таблицы, для которой отсутствуют записи, соответствующие левой таблице</a:t>
            </a:r>
          </a:p>
          <a:p>
            <a:r>
              <a:rPr lang="ru-RU" sz="2000" dirty="0"/>
              <a:t>Иными словами, с помощью </a:t>
            </a:r>
            <a:r>
              <a:rPr lang="en-US" sz="2000" dirty="0"/>
              <a:t>LEFT JOIN </a:t>
            </a:r>
            <a:r>
              <a:rPr lang="ru-RU" sz="2000" dirty="0"/>
              <a:t>выбираются все записи левой таблицы, даже если они не соответствуют записям в правой таблице</a:t>
            </a:r>
          </a:p>
          <a:p>
            <a:r>
              <a:rPr lang="ru-RU" sz="2000" dirty="0"/>
              <a:t>Диаграмма Венна выглядит так</a:t>
            </a:r>
            <a:r>
              <a:rPr lang="en-US" sz="2000" dirty="0"/>
              <a:t>: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LEFT OUTER JOIN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9889BC-0C58-5C6D-C391-3B8EC870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52" y="4261707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0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3114110"/>
            <a:ext cx="9240819" cy="1014740"/>
          </a:xfrm>
        </p:spPr>
        <p:txBody>
          <a:bodyPr>
            <a:noAutofit/>
          </a:bodyPr>
          <a:lstStyle/>
          <a:p>
            <a:r>
              <a:rPr lang="en-US" sz="3600" dirty="0"/>
              <a:t>SQL Server Management Studio (SSMS)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6491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Объединяет две таблицы по указанным колонкам, записи в которых имеют одинаковые значения и подставляет </a:t>
            </a:r>
            <a:r>
              <a:rPr lang="en-US" sz="2000" dirty="0"/>
              <a:t>NULL </a:t>
            </a:r>
            <a:r>
              <a:rPr lang="ru-RU" sz="2000" dirty="0"/>
              <a:t>в значения для правой</a:t>
            </a:r>
            <a:r>
              <a:rPr lang="en-US" sz="2000" dirty="0"/>
              <a:t> </a:t>
            </a:r>
            <a:r>
              <a:rPr lang="ru-RU" sz="2000" dirty="0"/>
              <a:t>и левой таблицы, для которой нет совпадающих записей в левой и правой таблице соответственно</a:t>
            </a:r>
          </a:p>
          <a:p>
            <a:r>
              <a:rPr lang="ru-RU" sz="2000" dirty="0"/>
              <a:t>Диаграмма Венна выглядит так</a:t>
            </a:r>
            <a:r>
              <a:rPr lang="en-US" sz="2000" dirty="0"/>
              <a:t>: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FULL OUTER JOIN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CD388-B02D-540C-730B-2949CDCD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52" y="3182715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5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Объединить таблицы</a:t>
            </a:r>
            <a:r>
              <a:rPr lang="en-US" sz="4400" dirty="0"/>
              <a:t> Orders </a:t>
            </a:r>
            <a:r>
              <a:rPr lang="ru-RU" sz="4400" dirty="0"/>
              <a:t>и </a:t>
            </a:r>
            <a:r>
              <a:rPr lang="en-US" sz="4400" dirty="0"/>
              <a:t>Customers </a:t>
            </a:r>
            <a:r>
              <a:rPr lang="ru-RU" sz="4400" dirty="0"/>
              <a:t>используя </a:t>
            </a:r>
            <a:r>
              <a:rPr lang="en-US" sz="4400" dirty="0"/>
              <a:t>INNER JOIN </a:t>
            </a:r>
            <a:r>
              <a:rPr lang="ru-RU" sz="4400" dirty="0"/>
              <a:t>и общую колонку </a:t>
            </a:r>
            <a:r>
              <a:rPr lang="en-US" sz="4400" dirty="0" err="1"/>
              <a:t>CustomerId</a:t>
            </a:r>
            <a:endParaRPr lang="ru-RU" sz="4400" dirty="0"/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356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3600" dirty="0"/>
              <a:t>Позволяет находить пересечения в множествах</a:t>
            </a:r>
            <a:endParaRPr lang="en-US" sz="3600" dirty="0"/>
          </a:p>
          <a:p>
            <a:r>
              <a:rPr lang="ru-RU" sz="3600" dirty="0"/>
              <a:t>Ключевое слово </a:t>
            </a:r>
            <a:r>
              <a:rPr lang="en-US" sz="3600" dirty="0"/>
              <a:t>INTERSECT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N'Иван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Иванов’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INTERSECT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N'Петр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Петров'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Пересечения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80E2DBD-81E9-DADF-DEC1-41C113C94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693704"/>
              </p:ext>
            </p:extLst>
          </p:nvPr>
        </p:nvGraphicFramePr>
        <p:xfrm>
          <a:off x="8342948" y="2953221"/>
          <a:ext cx="3095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95640" imgH="590400" progId="PBrush">
                  <p:embed/>
                </p:oleObj>
              </mc:Choice>
              <mc:Fallback>
                <p:oleObj name="Bitmap Image" r:id="rId2" imgW="3095640" imgH="590400" progId="PBrush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C28D82F-A44B-91D3-9E5C-030A5F01B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42948" y="2953221"/>
                        <a:ext cx="30956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15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sz="6200" dirty="0">
                <a:cs typeface="Dazzed" pitchFamily="2" charset="0"/>
              </a:rPr>
              <a:t>Позволяет находить объединения в множествах</a:t>
            </a:r>
          </a:p>
          <a:p>
            <a:r>
              <a:rPr lang="ru-RU" sz="6200" dirty="0">
                <a:cs typeface="Dazzed" pitchFamily="2" charset="0"/>
              </a:rPr>
              <a:t>Ключевое слово </a:t>
            </a:r>
            <a:r>
              <a:rPr lang="en-US" sz="6200" dirty="0">
                <a:latin typeface="Dazzed" pitchFamily="2" charset="0"/>
                <a:cs typeface="Dazzed" pitchFamily="2" charset="0"/>
              </a:rPr>
              <a:t>UNION</a:t>
            </a:r>
            <a:br>
              <a:rPr lang="en-US" sz="3600" dirty="0">
                <a:latin typeface="Dazzed" pitchFamily="2" charset="0"/>
                <a:cs typeface="Dazzed" pitchFamily="2" charset="0"/>
              </a:rPr>
            </a:br>
            <a:br>
              <a:rPr lang="en-US" sz="3600" dirty="0">
                <a:latin typeface="Dazzed" pitchFamily="2" charset="0"/>
                <a:cs typeface="Dazzed" pitchFamily="2" charset="0"/>
              </a:rPr>
            </a:b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endParaRPr lang="en-US" sz="3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(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o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c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N'Иван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3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Иванов’</a:t>
            </a:r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</a:t>
            </a:r>
            <a:endParaRPr lang="ru-RU" sz="36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UNION</a:t>
            </a:r>
            <a:endParaRPr lang="en-US" sz="3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(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o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c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N'Петр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3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Петров’</a:t>
            </a:r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</a:t>
            </a:r>
            <a:endParaRPr lang="ru-RU" sz="36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</a:t>
            </a:r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);</a:t>
            </a:r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Объединения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D888155-442E-46E3-DD0D-85E802157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376028"/>
              </p:ext>
            </p:extLst>
          </p:nvPr>
        </p:nvGraphicFramePr>
        <p:xfrm>
          <a:off x="8152741" y="3734181"/>
          <a:ext cx="31813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81320" imgH="1057320" progId="PBrush">
                  <p:embed/>
                </p:oleObj>
              </mc:Choice>
              <mc:Fallback>
                <p:oleObj name="Bitmap Image" r:id="rId2" imgW="3181320" imgH="1057320" progId="PBrush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7B7AFDDE-8EB3-AA3A-DEE1-D7BB60A906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52741" y="3734181"/>
                        <a:ext cx="31813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674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900" dirty="0"/>
              <a:t>Позволяет осуществлять проверку условий и возвращать в зависимости от выполнения того или иного условия тот или иной результат</a:t>
            </a:r>
          </a:p>
          <a:p>
            <a:r>
              <a:rPr lang="ru-RU" sz="29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ProductName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ru-RU" sz="23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CASE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WHEN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THEN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'Cheap’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WHEN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THEN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'Moderate’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WHEN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1000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THEN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'Expensive'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	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ELSE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‘Luxury’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23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END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'Price category’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23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</a:t>
            </a:r>
            <a:endParaRPr lang="ru-RU" sz="2300" dirty="0"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Условный оператор </a:t>
            </a:r>
            <a:r>
              <a:rPr lang="en-US" sz="4400" dirty="0"/>
              <a:t>CASE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FE6B63C-8D42-1372-0A83-48012646D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55774"/>
              </p:ext>
            </p:extLst>
          </p:nvPr>
        </p:nvGraphicFramePr>
        <p:xfrm>
          <a:off x="8041005" y="3658870"/>
          <a:ext cx="24193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419200" imgH="1457280" progId="PBrush">
                  <p:embed/>
                </p:oleObj>
              </mc:Choice>
              <mc:Fallback>
                <p:oleObj name="Bitmap Image" r:id="rId2" imgW="2419200" imgH="145728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7129256-40AF-CA4B-59BF-6D7E8466B5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41005" y="3658870"/>
                        <a:ext cx="24193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271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dirty="0"/>
              <a:t>Временное название колонки или таблицы</a:t>
            </a:r>
            <a:endParaRPr lang="en-US" sz="2200" dirty="0"/>
          </a:p>
          <a:p>
            <a:r>
              <a:rPr lang="ru-RU" sz="22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Товар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Цена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’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op</a:t>
            </a:r>
            <a:r>
              <a:rPr lang="ru-RU" sz="2200" dirty="0" err="1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.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OrderId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AS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2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'Идентификатор заказа’</a:t>
            </a:r>
            <a:r>
              <a:rPr lang="ru-RU" sz="22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,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	CONCAT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 '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22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Полное имя’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FROM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INNER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op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endParaRPr lang="en-US" sz="2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INNER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endParaRPr lang="en-US" sz="2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INNER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endParaRPr lang="en-US" sz="2200" dirty="0">
              <a:latin typeface="Dazzed" pitchFamily="2" charset="0"/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Псевдонимы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7911744-AEE5-0D7E-B13B-47A84E5BD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017524"/>
              </p:ext>
            </p:extLst>
          </p:nvPr>
        </p:nvGraphicFramePr>
        <p:xfrm>
          <a:off x="7658672" y="3025934"/>
          <a:ext cx="3933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3720" imgH="1295280" progId="PBrush">
                  <p:embed/>
                </p:oleObj>
              </mc:Choice>
              <mc:Fallback>
                <p:oleObj name="Bitmap Image" r:id="rId2" imgW="3933720" imgH="129528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072B0C82-9DC1-FBD6-EFAD-684E9405A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8672" y="3025934"/>
                        <a:ext cx="393382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083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Сокращение для множественных </a:t>
            </a:r>
            <a:r>
              <a:rPr lang="en-US" sz="2200" dirty="0"/>
              <a:t>OR</a:t>
            </a:r>
            <a:endParaRPr lang="ru-RU" sz="2200" dirty="0"/>
          </a:p>
          <a:p>
            <a:r>
              <a:rPr lang="ru-RU" sz="2600" dirty="0"/>
              <a:t>Возвращает </a:t>
            </a:r>
            <a:r>
              <a:rPr lang="en-US" sz="2600" dirty="0"/>
              <a:t>TRUE </a:t>
            </a:r>
            <a:r>
              <a:rPr lang="ru-RU" sz="2600" dirty="0"/>
              <a:t>если значение входит в множество</a:t>
            </a:r>
            <a:endParaRPr lang="en-US" sz="2600" dirty="0"/>
          </a:p>
          <a:p>
            <a:r>
              <a:rPr lang="ru-RU" sz="24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c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</a:t>
            </a:r>
            <a:b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 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WHERE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c</a:t>
            </a:r>
            <a:r>
              <a:rPr lang="ru-RU" sz="2000" dirty="0" err="1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.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Name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IN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(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'Бытовая химия'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'Продукты питания'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);</a:t>
            </a:r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Операторы </a:t>
            </a:r>
            <a:r>
              <a:rPr lang="en-US" sz="4400" dirty="0"/>
              <a:t>IN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79280B2-642E-4F1D-1F72-023FD2FD4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77382"/>
              </p:ext>
            </p:extLst>
          </p:nvPr>
        </p:nvGraphicFramePr>
        <p:xfrm>
          <a:off x="8844660" y="2171700"/>
          <a:ext cx="3105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05000" imgH="990720" progId="PBrush">
                  <p:embed/>
                </p:oleObj>
              </mc:Choice>
              <mc:Fallback>
                <p:oleObj name="Bitmap Image" r:id="rId2" imgW="3105000" imgH="99072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05DE128A-A3C8-9B61-C93B-52D7A39D8B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44660" y="2171700"/>
                        <a:ext cx="31051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998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</a:t>
            </a:r>
            <a:r>
              <a:rPr lang="ru-RU" sz="4400" dirty="0"/>
              <a:t> Выбрать всех пользователей, год регистрации которых входит в множество (</a:t>
            </a:r>
            <a:r>
              <a:rPr lang="en-US" sz="4400" dirty="0"/>
              <a:t>‘2019’, ‘2020’, ‘2021’, ‘2022’)</a:t>
            </a:r>
            <a:endParaRPr lang="ru-RU" sz="4400" dirty="0"/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Для выбора года в условии используйте функцию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RegisteredAt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597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Сокращение для условия колонка</a:t>
            </a:r>
            <a:r>
              <a:rPr lang="en-US" sz="2000" dirty="0"/>
              <a:t> &gt;= min AND </a:t>
            </a:r>
            <a:r>
              <a:rPr lang="ru-RU" sz="2000" dirty="0"/>
              <a:t>колонка </a:t>
            </a:r>
            <a:r>
              <a:rPr lang="en-US" sz="2000" dirty="0"/>
              <a:t>&lt;= max</a:t>
            </a:r>
          </a:p>
          <a:p>
            <a:r>
              <a:rPr lang="ru-RU" sz="2000" dirty="0"/>
              <a:t>Возвращает </a:t>
            </a:r>
            <a:r>
              <a:rPr lang="en-US" sz="2000" dirty="0"/>
              <a:t>TRUE </a:t>
            </a:r>
            <a:r>
              <a:rPr lang="ru-RU" sz="2000" dirty="0"/>
              <a:t>если условие срабатывает</a:t>
            </a:r>
          </a:p>
          <a:p>
            <a:r>
              <a:rPr lang="ru-RU" sz="20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</a:t>
            </a:r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Оператор </a:t>
            </a:r>
            <a:r>
              <a:rPr lang="en-US" sz="4400" dirty="0"/>
              <a:t>BETWEEN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988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5692" y="1535906"/>
            <a:ext cx="11654118" cy="3731950"/>
          </a:xfrm>
        </p:spPr>
        <p:txBody>
          <a:bodyPr>
            <a:normAutofit fontScale="25000" lnSpcReduction="20000"/>
          </a:bodyPr>
          <a:lstStyle/>
          <a:p>
            <a:r>
              <a:rPr lang="ru-RU" sz="5600" dirty="0">
                <a:cs typeface="Dazzed" pitchFamily="2" charset="0"/>
              </a:rPr>
              <a:t>Набор инструкций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содержать ветвления и циклы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содержать различные запросы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содержать переменные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иметь входные и выходные параметры</a:t>
            </a:r>
            <a:endParaRPr lang="en-US" sz="5600" dirty="0">
              <a:latin typeface="Dazzed" pitchFamily="2" charset="0"/>
              <a:cs typeface="Dazzed" pitchFamily="2" charset="0"/>
            </a:endParaRPr>
          </a:p>
          <a:p>
            <a:pPr lvl="1"/>
            <a:r>
              <a:rPr lang="ru-RU" sz="5600" dirty="0">
                <a:cs typeface="Dazzed" pitchFamily="2" charset="0"/>
              </a:rPr>
              <a:t>Могут возвращать данные в виде таблицы</a:t>
            </a:r>
          </a:p>
          <a:p>
            <a:r>
              <a:rPr lang="ru-RU" sz="5800" dirty="0">
                <a:cs typeface="Dazzed" pitchFamily="2" charset="0"/>
              </a:rPr>
              <a:t>Нельзя использовать в </a:t>
            </a:r>
            <a:r>
              <a:rPr lang="en-US" sz="5800" dirty="0">
                <a:cs typeface="Dazzed" pitchFamily="2" charset="0"/>
              </a:rPr>
              <a:t>SELECT</a:t>
            </a:r>
            <a:endParaRPr lang="ru-RU" sz="5800" dirty="0">
              <a:cs typeface="Dazzed" pitchFamily="2" charset="0"/>
            </a:endParaRPr>
          </a:p>
          <a:p>
            <a:r>
              <a:rPr lang="ru-RU" sz="5600" dirty="0">
                <a:cs typeface="Dazzed" pitchFamily="2" charset="0"/>
              </a:rPr>
              <a:t>Вызываются с помощью </a:t>
            </a:r>
            <a:r>
              <a:rPr lang="en-US" sz="5600" dirty="0">
                <a:latin typeface="Dazzed" pitchFamily="2" charset="0"/>
                <a:cs typeface="Dazzed" pitchFamily="2" charset="0"/>
              </a:rPr>
              <a:t>EXEC</a:t>
            </a:r>
          </a:p>
          <a:p>
            <a:r>
              <a:rPr lang="ru-RU" sz="5600" dirty="0">
                <a:cs typeface="Dazzed" pitchFamily="2" charset="0"/>
              </a:rPr>
              <a:t>Пример</a:t>
            </a:r>
            <a:br>
              <a:rPr lang="en-US" sz="5600" dirty="0">
                <a:latin typeface="Dazzed" pitchFamily="2" charset="0"/>
                <a:cs typeface="Dazzed" pitchFamily="2" charset="0"/>
              </a:rPr>
            </a:br>
            <a:br>
              <a:rPr lang="en-US" sz="5600" dirty="0">
                <a:latin typeface="Dazzed" pitchFamily="2" charset="0"/>
                <a:cs typeface="Dazzed" pitchFamily="2" charset="0"/>
              </a:rPr>
            </a:b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CREATE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OR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ALTER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PROCEDURE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UpdateProductPriceBasedOnCoefficient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@InflationCoef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DECIMAL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16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4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AS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BEGIN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		UPDATE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SET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@InflationCoef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END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GO</a:t>
            </a:r>
            <a:endParaRPr lang="ru-RU" sz="48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EXEC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UpdateProductPriceBasedOnCoefficient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@InflationCoef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1.17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4800" dirty="0"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Хранимые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0" y="1084944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93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9BFAD4D3-238B-724E-3548-37A91D00C9D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330C164-D51D-D045-8FB7-F1D5A43C8E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D8815E-7FEC-C949-F442-449F9DC36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4519BE2-AAFD-E9A6-10E4-39339811D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054D8CE-FE2C-DCF6-6A00-B8165BE2F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60269"/>
              </p:ext>
            </p:extLst>
          </p:nvPr>
        </p:nvGraphicFramePr>
        <p:xfrm>
          <a:off x="694944" y="299709"/>
          <a:ext cx="10872216" cy="570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288000" imgH="10287000" progId="PBrush">
                  <p:embed/>
                </p:oleObj>
              </mc:Choice>
              <mc:Fallback>
                <p:oleObj name="Bitmap Image" r:id="rId2" imgW="18288000" imgH="1028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944" y="299709"/>
                        <a:ext cx="10872216" cy="5707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980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5692" y="1535906"/>
            <a:ext cx="11654118" cy="3731950"/>
          </a:xfrm>
        </p:spPr>
        <p:txBody>
          <a:bodyPr>
            <a:normAutofit fontScale="32500" lnSpcReduction="20000"/>
          </a:bodyPr>
          <a:lstStyle/>
          <a:p>
            <a:r>
              <a:rPr lang="ru-RU" sz="8000" dirty="0"/>
              <a:t>Виртуальная таблица</a:t>
            </a:r>
          </a:p>
          <a:p>
            <a:r>
              <a:rPr lang="ru-RU" sz="8000" dirty="0"/>
              <a:t>Обычно содержит сложный </a:t>
            </a:r>
            <a:r>
              <a:rPr lang="en-US" sz="8000" dirty="0"/>
              <a:t>SELECT </a:t>
            </a:r>
            <a:r>
              <a:rPr lang="ru-RU" sz="8000" dirty="0"/>
              <a:t>запрос</a:t>
            </a:r>
          </a:p>
          <a:p>
            <a:r>
              <a:rPr lang="ru-RU" sz="8000" dirty="0"/>
              <a:t>Пример</a:t>
            </a:r>
            <a:br>
              <a:rPr lang="ru-RU" sz="8000" dirty="0"/>
            </a:br>
            <a:br>
              <a:rPr lang="en-US" sz="5600" dirty="0">
                <a:latin typeface="Dazzed" pitchFamily="2" charset="0"/>
                <a:cs typeface="Dazzed" pitchFamily="2" charset="0"/>
              </a:rPr>
            </a:b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CREATE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OR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ALTER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VIEW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AllProductsWithCategories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</a:t>
            </a:r>
          </a:p>
          <a:p>
            <a:pPr marL="0" indent="0">
              <a:buNone/>
            </a:pPr>
            <a:r>
              <a:rPr lang="ru-RU" sz="6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	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.*,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6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62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CategoryName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</a:p>
          <a:p>
            <a:pPr marL="0" indent="0">
              <a:buNone/>
            </a:pPr>
            <a:r>
              <a:rPr lang="ru-RU" sz="6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	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6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en-US" sz="6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62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GO</a:t>
            </a:r>
            <a:endParaRPr lang="en-US" sz="6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62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AllProductsWithCategories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62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Представления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0" y="1084944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351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5692" y="1535906"/>
            <a:ext cx="11654118" cy="3731950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/>
              <a:t>Похожи на хранимые процедуры</a:t>
            </a:r>
          </a:p>
          <a:p>
            <a:r>
              <a:rPr lang="ru-RU" sz="8000" dirty="0"/>
              <a:t>Имеют входные параметры</a:t>
            </a:r>
            <a:endParaRPr lang="en-US" sz="8000" dirty="0"/>
          </a:p>
          <a:p>
            <a:r>
              <a:rPr lang="ru-RU" sz="8000" dirty="0"/>
              <a:t>Могут возвращать таблицы или скалярные значение</a:t>
            </a:r>
            <a:endParaRPr lang="en-US" sz="8000" dirty="0"/>
          </a:p>
          <a:p>
            <a:r>
              <a:rPr lang="ru-RU" sz="8000" dirty="0"/>
              <a:t>Могут использоваться в </a:t>
            </a:r>
            <a:r>
              <a:rPr lang="en-US" sz="8000" dirty="0"/>
              <a:t>SELECT </a:t>
            </a:r>
            <a:r>
              <a:rPr lang="ru-RU" sz="8000" dirty="0"/>
              <a:t>запросах</a:t>
            </a:r>
            <a:endParaRPr lang="en-US" sz="8000" dirty="0"/>
          </a:p>
          <a:p>
            <a:r>
              <a:rPr lang="ru-RU" sz="8000" dirty="0"/>
              <a:t>Пример</a:t>
            </a:r>
            <a:br>
              <a:rPr lang="ru-RU" sz="8000" dirty="0"/>
            </a:br>
            <a:br>
              <a:rPr lang="en-US" sz="8000" dirty="0"/>
            </a:b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@email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RETURNS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	DECLARE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800" dirty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4800" dirty="0">
                <a:solidFill>
                  <a:srgbClr val="FF0000"/>
                </a:solidFill>
                <a:latin typeface="Consolas" panose="020B0609020204030204" pitchFamily="49" charset="0"/>
              </a:rPr>
              <a:t>'@'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@email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da-DK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@domain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4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4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US" sz="5600" dirty="0">
                <a:latin typeface="Dazzed" pitchFamily="2" charset="0"/>
                <a:cs typeface="Dazzed" pitchFamily="2" charset="0"/>
              </a:rPr>
            </a:br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Пользовательские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0" y="1084944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9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Создать пользовательскую функцию </a:t>
            </a:r>
            <a:r>
              <a:rPr lang="en-US" sz="4400" dirty="0" err="1">
                <a:solidFill>
                  <a:srgbClr val="FF0000"/>
                </a:solidFill>
              </a:rPr>
              <a:t>GetDomainName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976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42984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Сгруппировать доменные имена</a:t>
            </a:r>
            <a:r>
              <a:rPr lang="en-US" sz="4400" dirty="0"/>
              <a:t> </a:t>
            </a:r>
            <a:r>
              <a:rPr lang="ru-RU" sz="4400" dirty="0"/>
              <a:t>почтовых ящиков (таблица </a:t>
            </a:r>
            <a:r>
              <a:rPr lang="en-US" sz="4400" dirty="0"/>
              <a:t>Customers) </a:t>
            </a:r>
            <a:r>
              <a:rPr lang="ru-RU" sz="4400" dirty="0"/>
              <a:t>и отфильтровать те записи, для которых количество</a:t>
            </a:r>
            <a:r>
              <a:rPr lang="en-US" sz="4400" dirty="0"/>
              <a:t> </a:t>
            </a:r>
            <a:r>
              <a:rPr lang="ru-RU" sz="4400" dirty="0"/>
              <a:t>появлений в группе больше </a:t>
            </a:r>
            <a:r>
              <a:rPr lang="en-US" sz="4400" dirty="0"/>
              <a:t>2</a:t>
            </a:r>
            <a:endParaRPr lang="ru-RU" sz="4400" dirty="0"/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2427123" y="5586699"/>
            <a:ext cx="6698389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GetDomainName</a:t>
            </a:r>
            <a:r>
              <a:rPr lang="ru-RU" dirty="0"/>
              <a:t> при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1897140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Некоторые встроенные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9C663407-CD7E-2D74-0EBE-B85FC16BE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417660"/>
              </p:ext>
            </p:extLst>
          </p:nvPr>
        </p:nvGraphicFramePr>
        <p:xfrm>
          <a:off x="838200" y="1194490"/>
          <a:ext cx="1051560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3622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58908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Функция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Описание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2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ISNULL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Проверяет является ли параметр NULL, и если да заменяет его значением переданным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1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SYSDATETIME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текущее системное время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5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CONCAT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Объединяет две и более строковые переменные в одну строку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TRIM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Удаляет пробелы и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табы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 в начале и конце строки, переданной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REPLACE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Замещает в строке подстроку на ту, которая была передана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8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SUBSTRING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Выбирает подстроку в строке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ABS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абсолютное значение числа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ROUND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Округляет число до N знаков после запятой (где N передается как параметр)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0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CEILING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целое число большее или равное тому, которое передано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9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FLOOR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целое число меньшее или равное тому, которое передано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8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COUNT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число строк в результирующей таблице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4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35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42984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</a:t>
            </a:r>
            <a:r>
              <a:rPr lang="ru-RU" sz="4400" dirty="0"/>
              <a:t> создать пользовательскую функцию, которая принимает как параметр имя и фамилию и возвращает их объединение одной строкой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</a:t>
            </a:r>
            <a:r>
              <a:rPr lang="en-US" dirty="0"/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98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Повторение пройденного на примере базы данных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901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Для каждой скважины выбрать минимальную и максимальную глубину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199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Выбрать все скважины, глубина которых больше 40 метров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48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Выбрать все пробы для скважин, содержащие в название строку С-01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6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Создать тестовую</a:t>
            </a:r>
            <a:r>
              <a:rPr lang="en-US" sz="4400" dirty="0"/>
              <a:t> </a:t>
            </a:r>
            <a:r>
              <a:rPr lang="ru-RU" sz="4400" dirty="0"/>
              <a:t>базу с именем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shop</a:t>
            </a:r>
            <a:r>
              <a:rPr lang="en-US" sz="4400" dirty="0"/>
              <a:t>, </a:t>
            </a:r>
            <a:r>
              <a:rPr lang="ru-RU" sz="4400" dirty="0"/>
              <a:t>используя </a:t>
            </a:r>
            <a:r>
              <a:rPr lang="en-US" sz="4400" dirty="0"/>
              <a:t>SSMS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441394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Подсчитать количество проб по каждой скважине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38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Используя оператор </a:t>
            </a:r>
            <a:r>
              <a:rPr lang="en-US" sz="4400" dirty="0"/>
              <a:t>CASE </a:t>
            </a:r>
            <a:r>
              <a:rPr lang="ru-RU" sz="4400" dirty="0"/>
              <a:t>определите категорию, к которой принадлежит проба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Подсказка</a:t>
            </a:r>
            <a:r>
              <a:rPr lang="en-US"/>
              <a:t>: </a:t>
            </a:r>
            <a:r>
              <a:rPr lang="ru-RU"/>
              <a:t>Используйте категорию </a:t>
            </a:r>
            <a:r>
              <a:rPr lang="en-US"/>
              <a:t>‘</a:t>
            </a:r>
            <a:r>
              <a:rPr lang="ru-RU"/>
              <a:t>Богатая</a:t>
            </a:r>
            <a:r>
              <a:rPr lang="en-US"/>
              <a:t>’</a:t>
            </a:r>
            <a:r>
              <a:rPr lang="ru-RU"/>
              <a:t> если содержание золота </a:t>
            </a:r>
            <a:r>
              <a:rPr lang="en-US"/>
              <a:t>&gt; 2 </a:t>
            </a:r>
            <a:r>
              <a:rPr lang="ru-RU"/>
              <a:t>грамм на тонну, и </a:t>
            </a:r>
            <a:r>
              <a:rPr lang="en-US"/>
              <a:t>‘</a:t>
            </a:r>
            <a:r>
              <a:rPr lang="ru-RU"/>
              <a:t>Бедная</a:t>
            </a:r>
            <a:r>
              <a:rPr lang="en-US"/>
              <a:t>’</a:t>
            </a:r>
            <a:r>
              <a:rPr lang="ru-RU"/>
              <a:t> иначе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9057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Используя результат предыдущего упражнения, отсортируйте колонки с содержанием золота по возрастанию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1821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053" y="1513691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</a:t>
            </a:r>
            <a:r>
              <a:rPr lang="ru-RU" sz="4400" dirty="0"/>
              <a:t> Используя условия предыдущего упражнения создайте пользовательскую функцию, которая будет классифицировать пробы на богатые и бедные. Примените функцию в запросе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1904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9AA3318A-49E1-1C68-B2D3-99C0169B034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65053" y="1513691"/>
                <a:ext cx="9240819" cy="101474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ru-RU" sz="4400" dirty="0"/>
                  <a:t>Упражнение</a:t>
                </a:r>
                <a:r>
                  <a:rPr lang="en-US" sz="4400" dirty="0"/>
                  <a:t>: </a:t>
                </a:r>
                <a:r>
                  <a:rPr lang="ru-RU" sz="4400" dirty="0"/>
                  <a:t>Выбрать все пробы, содержание для золота</a:t>
                </a:r>
                <a:r>
                  <a:rPr lang="en-US" sz="4400" dirty="0"/>
                  <a:t> </a:t>
                </a:r>
                <a:r>
                  <a:rPr lang="ru-RU" sz="4400" dirty="0"/>
                  <a:t>в которых находится в интервале </a:t>
                </a:r>
                <a:br>
                  <a:rPr lang="ru-RU" sz="4400" dirty="0"/>
                </a:br>
                <a:r>
                  <a:rPr lang="en-US" sz="4400" dirty="0"/>
                  <a:t>[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400" dirty="0"/>
                  <a:t>]</a:t>
                </a:r>
                <a:endParaRPr lang="ru-RU" sz="4400" dirty="0"/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9AA3318A-49E1-1C68-B2D3-99C0169B0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65053" y="1513691"/>
                <a:ext cx="9240819" cy="1014740"/>
              </a:xfrm>
              <a:blipFill>
                <a:blip r:embed="rId2"/>
                <a:stretch>
                  <a:fillRect l="-66" t="-12575" r="-132" b="-211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672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05" y="2510060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Спасибо за внимание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7571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05" y="2510060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9600" dirty="0"/>
              <a:t>Вопросы?</a:t>
            </a:r>
            <a:endParaRPr lang="ru-RU" sz="4400" dirty="0"/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1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Создать тестовую базу со скважинами</a:t>
            </a:r>
            <a:r>
              <a:rPr lang="en-US" sz="4400" dirty="0"/>
              <a:t> –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8608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Что такое </a:t>
            </a:r>
            <a:r>
              <a:rPr lang="en-US" sz="4400" dirty="0"/>
              <a:t>SQL </a:t>
            </a:r>
            <a:r>
              <a:rPr lang="ru-RU" sz="4400" dirty="0"/>
              <a:t>база данных и язык </a:t>
            </a:r>
            <a:r>
              <a:rPr lang="en-US" sz="4400" dirty="0"/>
              <a:t>SQL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6724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создать структуру тестовой базы </a:t>
            </a:r>
            <a:r>
              <a:rPr lang="en-US" sz="4400" dirty="0">
                <a:solidFill>
                  <a:srgbClr val="FF0000"/>
                </a:solidFill>
              </a:rPr>
              <a:t>shop</a:t>
            </a:r>
            <a:r>
              <a:rPr lang="en-US" sz="4400" dirty="0"/>
              <a:t> </a:t>
            </a:r>
            <a:r>
              <a:rPr lang="ru-RU" sz="4400" dirty="0"/>
              <a:t>в </a:t>
            </a:r>
            <a:r>
              <a:rPr lang="en-US" sz="4400" dirty="0"/>
              <a:t>SSMS</a:t>
            </a:r>
            <a:r>
              <a:rPr lang="ru-RU" sz="4400" dirty="0"/>
              <a:t>, используя ранее загруженный скрипт</a:t>
            </a:r>
          </a:p>
        </p:txBody>
      </p:sp>
    </p:spTree>
    <p:extLst>
      <p:ext uri="{BB962C8B-B14F-4D97-AF65-F5344CB8AC3E}">
        <p14:creationId xmlns:p14="http://schemas.microsoft.com/office/powerpoint/2010/main" val="2038529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2756</Words>
  <Application>Microsoft Office PowerPoint</Application>
  <PresentationFormat>Широкоэкранный</PresentationFormat>
  <Paragraphs>330</Paragraphs>
  <Slides>66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Consolas</vt:lpstr>
      <vt:lpstr>Dazzed</vt:lpstr>
      <vt:lpstr>Тема Office</vt:lpstr>
      <vt:lpstr>Bitmap Image</vt:lpstr>
      <vt:lpstr>Основы SQL</vt:lpstr>
      <vt:lpstr>План</vt:lpstr>
      <vt:lpstr>Загрузка тестовых баз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типы запросов SQL</vt:lpstr>
      <vt:lpstr>Удаление данных из таблицы</vt:lpstr>
      <vt:lpstr>Обновление данных</vt:lpstr>
      <vt:lpstr>Вставка данных</vt:lpstr>
      <vt:lpstr>Выборка данных</vt:lpstr>
      <vt:lpstr>Презентация PowerPoint</vt:lpstr>
      <vt:lpstr>Фильтрация данных</vt:lpstr>
      <vt:lpstr>Логические операторы</vt:lpstr>
      <vt:lpstr>Приоритеты операторов</vt:lpstr>
      <vt:lpstr>Операторы сравнения</vt:lpstr>
      <vt:lpstr>Презентация PowerPoint</vt:lpstr>
      <vt:lpstr>Презентация PowerPoint</vt:lpstr>
      <vt:lpstr>Арифметические операторы</vt:lpstr>
      <vt:lpstr>Еще несколько примеров по использованию арифметических операторов</vt:lpstr>
      <vt:lpstr>Битовые операторы</vt:lpstr>
      <vt:lpstr>Сравнение строковых данных</vt:lpstr>
      <vt:lpstr>Презентация PowerPoint</vt:lpstr>
      <vt:lpstr>Группировка</vt:lpstr>
      <vt:lpstr>Презентация PowerPoint</vt:lpstr>
      <vt:lpstr>Фильтрация сгруппированных записей</vt:lpstr>
      <vt:lpstr>Презентация PowerPoint</vt:lpstr>
      <vt:lpstr>Сортировка данных</vt:lpstr>
      <vt:lpstr>Презентация PowerPoint</vt:lpstr>
      <vt:lpstr>Объединение таблиц</vt:lpstr>
      <vt:lpstr>INNER JOIN</vt:lpstr>
      <vt:lpstr>RIGHT OUTER JOIN</vt:lpstr>
      <vt:lpstr>LEFT OUTER JOIN</vt:lpstr>
      <vt:lpstr>FULL OUTER JOIN</vt:lpstr>
      <vt:lpstr>Презентация PowerPoint</vt:lpstr>
      <vt:lpstr>Пересечения</vt:lpstr>
      <vt:lpstr>Объединения</vt:lpstr>
      <vt:lpstr>Условный оператор CASE</vt:lpstr>
      <vt:lpstr>Псевдонимы</vt:lpstr>
      <vt:lpstr>Операторы IN</vt:lpstr>
      <vt:lpstr>Презентация PowerPoint</vt:lpstr>
      <vt:lpstr>Оператор BETWEEN</vt:lpstr>
      <vt:lpstr>Хранимые процедуры</vt:lpstr>
      <vt:lpstr>Представления</vt:lpstr>
      <vt:lpstr>Пользовательские функции</vt:lpstr>
      <vt:lpstr>Презентация PowerPoint</vt:lpstr>
      <vt:lpstr>Презентация PowerPoint</vt:lpstr>
      <vt:lpstr>Некоторые встроенные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SQL</dc:title>
  <dc:creator>Dmitriy Kuptsov</dc:creator>
  <cp:lastModifiedBy>Dmitriy Kuptsov</cp:lastModifiedBy>
  <cp:revision>233</cp:revision>
  <dcterms:created xsi:type="dcterms:W3CDTF">2022-09-28T04:14:13Z</dcterms:created>
  <dcterms:modified xsi:type="dcterms:W3CDTF">2022-10-07T06:31:46Z</dcterms:modified>
</cp:coreProperties>
</file>