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09" r:id="rId4"/>
    <p:sldId id="257" r:id="rId5"/>
    <p:sldId id="277" r:id="rId6"/>
    <p:sldId id="273" r:id="rId7"/>
    <p:sldId id="302" r:id="rId8"/>
    <p:sldId id="258" r:id="rId9"/>
    <p:sldId id="259" r:id="rId10"/>
    <p:sldId id="274" r:id="rId11"/>
    <p:sldId id="303" r:id="rId12"/>
    <p:sldId id="304" r:id="rId13"/>
    <p:sldId id="260" r:id="rId14"/>
    <p:sldId id="321" r:id="rId15"/>
    <p:sldId id="322" r:id="rId16"/>
    <p:sldId id="323" r:id="rId17"/>
    <p:sldId id="261" r:id="rId18"/>
    <p:sldId id="262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285" r:id="rId38"/>
    <p:sldId id="291" r:id="rId39"/>
    <p:sldId id="287" r:id="rId40"/>
    <p:sldId id="288" r:id="rId41"/>
    <p:sldId id="292" r:id="rId42"/>
    <p:sldId id="289" r:id="rId43"/>
    <p:sldId id="290" r:id="rId44"/>
    <p:sldId id="293" r:id="rId45"/>
    <p:sldId id="294" r:id="rId46"/>
    <p:sldId id="295" r:id="rId47"/>
    <p:sldId id="296" r:id="rId48"/>
    <p:sldId id="297" r:id="rId49"/>
    <p:sldId id="298" r:id="rId50"/>
    <p:sldId id="300" r:id="rId51"/>
    <p:sldId id="313" r:id="rId52"/>
    <p:sldId id="301" r:id="rId53"/>
    <p:sldId id="305" r:id="rId54"/>
    <p:sldId id="308" r:id="rId55"/>
    <p:sldId id="311" r:id="rId56"/>
    <p:sldId id="312" r:id="rId57"/>
    <p:sldId id="314" r:id="rId58"/>
    <p:sldId id="316" r:id="rId59"/>
    <p:sldId id="317" r:id="rId60"/>
    <p:sldId id="318" r:id="rId61"/>
    <p:sldId id="319" r:id="rId62"/>
    <p:sldId id="307" r:id="rId63"/>
    <p:sldId id="315" r:id="rId64"/>
    <p:sldId id="320" r:id="rId65"/>
    <p:sldId id="299" r:id="rId66"/>
    <p:sldId id="310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.strangebit.io/distro/example_database2.sql" TargetMode="External"/><Relationship Id="rId2" Type="http://schemas.openxmlformats.org/officeDocument/2006/relationships/hyperlink" Target="https://sql.strangebit.io/distro/example_database.sq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CD771-3730-250B-2E92-6397D4736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0368C7-BE80-AAA6-4EA4-225E6DAF5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6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C93B-32BF-911E-9693-3EC0DA9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Ознакомьтесь со структурой базы данных </a:t>
            </a:r>
            <a:r>
              <a:rPr lang="en-US" dirty="0"/>
              <a:t>shop</a:t>
            </a:r>
            <a:r>
              <a:rPr lang="ru-RU" dirty="0"/>
              <a:t> –изучите типы и наименования колонок, изучите связи между таблицами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F70572-DFA8-B8AE-95DB-63A391DF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D682B-FE25-E619-C8D6-4FF0F97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структуру базы данных </a:t>
            </a:r>
            <a:r>
              <a:rPr lang="en-US" dirty="0">
                <a:solidFill>
                  <a:srgbClr val="FF0000"/>
                </a:solidFill>
              </a:rPr>
              <a:t>geology</a:t>
            </a:r>
            <a:r>
              <a:rPr lang="ru-RU" dirty="0"/>
              <a:t>, используя скрипт загруженный по адресу </a:t>
            </a:r>
            <a:r>
              <a:rPr lang="en-US" dirty="0"/>
              <a:t>https://sql.strangebit.io/example_database2.sql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B8D20-A225-93C0-D731-58D8E2948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32D55-456A-2113-4EB0-4BFC3CDB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Изучить структуру базы данных </a:t>
            </a:r>
            <a:r>
              <a:rPr lang="en-US" dirty="0">
                <a:solidFill>
                  <a:srgbClr val="FF0000"/>
                </a:solidFill>
              </a:rPr>
              <a:t>geology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D2C3EB-FCF2-473C-2644-B204B0A4F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0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запросов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ru-RU" dirty="0"/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EA4DAD-0DDC-E8A3-E18C-8706F4B7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 из таблицы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2ABE50-9723-A192-2820-02D6B26D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DELETE</a:t>
            </a:r>
          </a:p>
          <a:p>
            <a:r>
              <a:rPr lang="en-US" dirty="0"/>
              <a:t>DELETE FROM </a:t>
            </a:r>
            <a:r>
              <a:rPr lang="ru-RU" dirty="0"/>
              <a:t>таблица </a:t>
            </a:r>
            <a:r>
              <a:rPr lang="en-US" dirty="0"/>
              <a:t>WHERE </a:t>
            </a:r>
            <a:r>
              <a:rPr lang="ru-RU" dirty="0"/>
              <a:t>условие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57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DBC54-1F18-F3C6-1666-88EA4807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212B2-9CFE-381F-38AB-CF38A29E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UPDATE</a:t>
            </a:r>
          </a:p>
          <a:p>
            <a:r>
              <a:rPr lang="en-US" dirty="0"/>
              <a:t>UPDATE </a:t>
            </a:r>
            <a:r>
              <a:rPr lang="ru-RU" dirty="0"/>
              <a:t>таблица </a:t>
            </a:r>
            <a:r>
              <a:rPr lang="en-US" dirty="0"/>
              <a:t>SET </a:t>
            </a:r>
            <a:r>
              <a:rPr lang="ru-RU" dirty="0"/>
              <a:t>колонка</a:t>
            </a:r>
            <a:r>
              <a:rPr lang="en-US" dirty="0"/>
              <a:t> = </a:t>
            </a:r>
            <a:r>
              <a:rPr lang="ru-RU" dirty="0"/>
              <a:t>значение </a:t>
            </a:r>
            <a:r>
              <a:rPr lang="en-US" dirty="0"/>
              <a:t>WHERE </a:t>
            </a:r>
            <a:r>
              <a:rPr lang="ru-RU" dirty="0"/>
              <a:t>условие</a:t>
            </a:r>
          </a:p>
        </p:txBody>
      </p:sp>
    </p:spTree>
    <p:extLst>
      <p:ext uri="{BB962C8B-B14F-4D97-AF65-F5344CB8AC3E}">
        <p14:creationId xmlns:p14="http://schemas.microsoft.com/office/powerpoint/2010/main" val="52214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AF9FF-287E-98AE-81A1-713F9ECA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48279-628F-EB34-FEE1-5F84DB74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INSERT</a:t>
            </a:r>
          </a:p>
          <a:p>
            <a:r>
              <a:rPr lang="en-US" dirty="0"/>
              <a:t>INSERT INTO </a:t>
            </a:r>
            <a:r>
              <a:rPr lang="ru-RU" dirty="0"/>
              <a:t>таблица(колонка 1, …, колонка </a:t>
            </a:r>
            <a:r>
              <a:rPr lang="en-US" dirty="0"/>
              <a:t>N) VALUES(</a:t>
            </a:r>
            <a:r>
              <a:rPr lang="ru-RU" dirty="0"/>
              <a:t>значение 1, …, значение </a:t>
            </a:r>
            <a:r>
              <a:rPr lang="en-US" dirty="0"/>
              <a:t>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3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111D-F724-2EB4-91FA-8377E512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42ECB-9321-A3D5-A8B0-F12F49C0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ru-RU" dirty="0"/>
              <a:t> колонка 1</a:t>
            </a:r>
            <a:r>
              <a:rPr lang="en-US" dirty="0"/>
              <a:t>, …, </a:t>
            </a:r>
            <a:r>
              <a:rPr lang="ru-RU" dirty="0"/>
              <a:t>колонка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FROM [</a:t>
            </a:r>
            <a:r>
              <a:rPr lang="ru-RU" dirty="0"/>
              <a:t>таблица</a:t>
            </a:r>
            <a:r>
              <a:rPr lang="en-US" dirty="0"/>
              <a:t>|</a:t>
            </a:r>
            <a:r>
              <a:rPr lang="ru-RU" dirty="0"/>
              <a:t>представление</a:t>
            </a:r>
            <a:r>
              <a:rPr lang="en-US" dirty="0"/>
              <a:t>]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HAVING</a:t>
            </a:r>
            <a:endParaRPr lang="ru-RU" dirty="0"/>
          </a:p>
          <a:p>
            <a:r>
              <a:rPr lang="en-US" dirty="0"/>
              <a:t>JOIN</a:t>
            </a:r>
            <a:endParaRPr lang="ru-RU" dirty="0"/>
          </a:p>
          <a:p>
            <a:r>
              <a:rPr lang="en-US" dirty="0"/>
              <a:t>UNION</a:t>
            </a:r>
            <a:endParaRPr lang="ru-RU" dirty="0"/>
          </a:p>
          <a:p>
            <a:r>
              <a:rPr lang="en-US" dirty="0"/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418209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A5C5EC-1614-B043-43F2-CFA2181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из таблицы </a:t>
            </a:r>
            <a:r>
              <a:rPr lang="en-US" dirty="0"/>
              <a:t>Customers </a:t>
            </a:r>
            <a:r>
              <a:rPr lang="ru-RU" dirty="0"/>
              <a:t>фамилии и имена клиентов, объединить две колонки в одну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794002-19FE-E482-5A3F-96C46B76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88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54F7D9-E9B6-CE56-D2C6-F2A4218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2747E8C8-3BD3-549C-690F-4B8CF962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WHERE</a:t>
            </a:r>
          </a:p>
          <a:p>
            <a:r>
              <a:rPr lang="en-US" dirty="0"/>
              <a:t>SELECT Column1, …, </a:t>
            </a:r>
            <a:r>
              <a:rPr lang="en-US" dirty="0" err="1"/>
              <a:t>ColumnN</a:t>
            </a:r>
            <a:r>
              <a:rPr lang="en-US" dirty="0"/>
              <a:t> FROM </a:t>
            </a:r>
            <a:r>
              <a:rPr lang="en-US" dirty="0" err="1"/>
              <a:t>table|view</a:t>
            </a:r>
            <a:r>
              <a:rPr lang="en-US" dirty="0"/>
              <a:t> WHERE</a:t>
            </a:r>
            <a:r>
              <a:rPr lang="ru-RU" dirty="0"/>
              <a:t> условие</a:t>
            </a:r>
          </a:p>
          <a:p>
            <a:r>
              <a:rPr lang="ru-RU" dirty="0"/>
              <a:t>Условие может содержать простое или составное логическое выражение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'28-09-2022'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1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6CD20C-D737-986E-F648-38D352831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https://sql.strangebit.io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A80A986-BE36-79F5-5CB4-D4AB7E24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2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D2CA31-40CC-FA72-081C-252AF54B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Из таблицы </a:t>
            </a:r>
            <a:r>
              <a:rPr lang="en-US" dirty="0"/>
              <a:t>Products </a:t>
            </a:r>
            <a:r>
              <a:rPr lang="ru-RU" dirty="0"/>
              <a:t>выбрать все товары, цена на которые больше 5 условных единиц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91153BF-4CA1-3434-A127-8B521937D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1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734DAA-F77A-C2E4-DDD5-52AE451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7B6A68-9AD6-7A71-D3A6-9C7CDACB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GROUP BY</a:t>
            </a:r>
          </a:p>
          <a:p>
            <a:r>
              <a:rPr lang="ru-RU" dirty="0"/>
              <a:t>Используется вместе с агрегирующими функциями</a:t>
            </a:r>
          </a:p>
          <a:p>
            <a:pPr lvl="1"/>
            <a:r>
              <a:rPr lang="en-US" dirty="0"/>
              <a:t>AVG, STDEV, SUM, COUNT, </a:t>
            </a:r>
            <a:r>
              <a:rPr lang="ru-RU" dirty="0"/>
              <a:t>и так далее</a:t>
            </a:r>
          </a:p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84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7163AE-AFB4-0DFB-23DF-7E05D9A7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среднюю стоимость товара, а также стандартное отклонение для стоимости товара из таблицы </a:t>
            </a:r>
            <a:r>
              <a:rPr lang="en-US" dirty="0"/>
              <a:t>Products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F1FCC7-2FB9-307D-14C2-F4E1771CD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2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BDAC75-EE52-3296-052C-A7A4A7C1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сгруппированных записей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7EDB01-A4A5-8795-4B1A-1B774D67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HAVING</a:t>
            </a:r>
          </a:p>
          <a:p>
            <a:r>
              <a:rPr lang="ru-RU" dirty="0"/>
              <a:t>Используется совместно с </a:t>
            </a:r>
            <a:r>
              <a:rPr lang="en-US" dirty="0"/>
              <a:t>GROUP BY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Примеры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3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352C3B-06D7-0F15-F4AE-8A430EFF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Сгруппировать доменные имена</a:t>
            </a:r>
            <a:r>
              <a:rPr lang="en-US" dirty="0"/>
              <a:t> </a:t>
            </a:r>
            <a:r>
              <a:rPr lang="ru-RU" dirty="0"/>
              <a:t>почтовых ящиков (таблица </a:t>
            </a:r>
            <a:r>
              <a:rPr lang="en-US" dirty="0"/>
              <a:t>Customers) </a:t>
            </a:r>
            <a:r>
              <a:rPr lang="ru-RU" dirty="0"/>
              <a:t>и отфильтровать те записи, для которых количество</a:t>
            </a:r>
            <a:r>
              <a:rPr lang="en-US" dirty="0"/>
              <a:t> </a:t>
            </a:r>
            <a:r>
              <a:rPr lang="ru-RU" dirty="0"/>
              <a:t>появлений в группе больше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64958-25D4-31C8-3820-2EDB253C2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Доменное имя можно получить используя следующую конструкцию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10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1E192E-2FDF-4CAE-3BCB-4E9884E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2DCBFF-9C69-6C87-8F68-5E4FF7D8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ORDER BY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возрастанию </a:t>
            </a:r>
            <a:r>
              <a:rPr lang="en-US" dirty="0"/>
              <a:t>ORDER BY column ASC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убыванию </a:t>
            </a:r>
            <a:r>
              <a:rPr lang="en-US" dirty="0"/>
              <a:t>ORDER BY column</a:t>
            </a:r>
            <a:r>
              <a:rPr lang="ru-RU" dirty="0"/>
              <a:t> </a:t>
            </a:r>
            <a:r>
              <a:rPr lang="en-US" dirty="0"/>
              <a:t>DESC</a:t>
            </a:r>
          </a:p>
          <a:p>
            <a:r>
              <a:rPr lang="ru-RU" dirty="0"/>
              <a:t>Можно сортировать сразу по нескольким колонкам</a:t>
            </a:r>
            <a:endParaRPr lang="en-US" dirty="0"/>
          </a:p>
          <a:p>
            <a:r>
              <a:rPr lang="ru-RU" dirty="0"/>
              <a:t>Пример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ru-RU" dirty="0"/>
            </a:br>
            <a:b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09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13D045-80BC-984A-0861-E12236E1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</a:t>
            </a:r>
            <a:r>
              <a:rPr lang="en-US" dirty="0"/>
              <a:t> </a:t>
            </a:r>
            <a:r>
              <a:rPr lang="ru-RU" dirty="0"/>
              <a:t>все товары из таблицы </a:t>
            </a:r>
            <a:r>
              <a:rPr lang="en-US" dirty="0"/>
              <a:t>Products </a:t>
            </a:r>
            <a:r>
              <a:rPr lang="ru-RU" dirty="0"/>
              <a:t>и отсортировать результат по цене товара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2E6BB3A-4495-7CC2-B5C8-136B521EF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5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D884E33-C5D7-7017-6DBE-2137CAA2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таблиц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ED0FBF-BD01-5F54-B727-26A332AD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[RIGHT OUTER|LEFT OUTER|FULL OUTER|INNER|CROSS] JOIN</a:t>
            </a:r>
          </a:p>
          <a:p>
            <a:r>
              <a:rPr lang="en-US" dirty="0"/>
              <a:t>3</a:t>
            </a:r>
            <a:r>
              <a:rPr lang="ru-RU" dirty="0"/>
              <a:t> наиболее часто встречающиеся объединения таблиц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7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FCA5-4AAE-2593-2513-0CAFFDFC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7D259-AF7E-5B66-DCC4-D207A43A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</a:t>
            </a:r>
            <a:r>
              <a:rPr lang="en-US" dirty="0"/>
              <a:t> </a:t>
            </a:r>
            <a:r>
              <a:rPr lang="ru-RU" dirty="0"/>
              <a:t>только одинаковое значения</a:t>
            </a:r>
          </a:p>
          <a:p>
            <a:r>
              <a:rPr lang="ru-RU" dirty="0"/>
              <a:t>Диаграмма Венна выглядит так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089AB-CBE0-0249-80F9-14855F5B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24" y="2227961"/>
            <a:ext cx="1905000" cy="138112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399228-CD04-54D4-EB6A-E23F69C97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80199"/>
              </p:ext>
            </p:extLst>
          </p:nvPr>
        </p:nvGraphicFramePr>
        <p:xfrm>
          <a:off x="3001328" y="4791583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71960" imgH="1057320" progId="PBrush">
                  <p:embed/>
                </p:oleObj>
              </mc:Choice>
              <mc:Fallback>
                <p:oleObj name="Bitmap Image" r:id="rId3" imgW="317196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1328" y="4791583"/>
                        <a:ext cx="31718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56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1CDC8-13A7-7D23-18B4-B183E87F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CA78D-A835-5CC8-3B98-845BF598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 и подставляет </a:t>
            </a:r>
            <a:r>
              <a:rPr lang="en-US" dirty="0"/>
              <a:t>NULL </a:t>
            </a:r>
            <a:r>
              <a:rPr lang="ru-RU" dirty="0"/>
              <a:t>в значения для левой таблицы, для которых отсутствуют записи, соответствующие правой таблице</a:t>
            </a:r>
          </a:p>
          <a:p>
            <a:r>
              <a:rPr lang="ru-RU" dirty="0"/>
              <a:t>Диаграмма Венна выглядит так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A5AC8-2579-5512-00ED-464E56C8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0" y="2738437"/>
            <a:ext cx="1905000" cy="138112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2F9FA6D-E7F1-8AD8-A323-0DBC99C63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49327"/>
              </p:ext>
            </p:extLst>
          </p:nvPr>
        </p:nvGraphicFramePr>
        <p:xfrm>
          <a:off x="2405634" y="4778375"/>
          <a:ext cx="483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38760" imgH="1714680" progId="PBrush">
                  <p:embed/>
                </p:oleObj>
              </mc:Choice>
              <mc:Fallback>
                <p:oleObj name="Bitmap Image" r:id="rId3" imgW="4838760" imgH="171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634" y="4778375"/>
                        <a:ext cx="4838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37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14685-CD00-26DC-94D2-AC3E200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тестовых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25F81-899C-62FB-2BE0-1C271CD6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https://sql.strangebit.io/distro/example_database.sql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shop</a:t>
            </a:r>
          </a:p>
          <a:p>
            <a:r>
              <a:rPr lang="en-US" dirty="0">
                <a:hlinkClick r:id="rId3"/>
              </a:rPr>
              <a:t>https://sql.strangebit.io/distro/example_database2.sql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geology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02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1CDC8-13A7-7D23-18B4-B183E87F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CA78D-A835-5CC8-3B98-845BF598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 и подставляет </a:t>
            </a:r>
            <a:r>
              <a:rPr lang="en-US" dirty="0"/>
              <a:t>NULL </a:t>
            </a:r>
            <a:r>
              <a:rPr lang="ru-RU" dirty="0"/>
              <a:t>в значения для правой таблицы, для которых отсутствуют записи, соответствующие левой таблице</a:t>
            </a:r>
          </a:p>
          <a:p>
            <a:r>
              <a:rPr lang="ru-RU" dirty="0"/>
              <a:t>Диаграмма Венна выглядит так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95B63F-643E-6B0E-9A14-A3A0A4FA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68" y="3127851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2597-79DC-D7E6-7714-88D907F5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ACF9A-E32E-2B78-A926-62615F53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 и подставляет </a:t>
            </a:r>
            <a:r>
              <a:rPr lang="en-US" dirty="0"/>
              <a:t>NULL </a:t>
            </a:r>
            <a:r>
              <a:rPr lang="ru-RU" dirty="0"/>
              <a:t>в значения для правой</a:t>
            </a:r>
            <a:r>
              <a:rPr lang="en-US" dirty="0"/>
              <a:t> </a:t>
            </a:r>
            <a:r>
              <a:rPr lang="ru-RU" dirty="0"/>
              <a:t>и левой таблицы, для которой нет совпадающих записей в левой и правой таблице соответственно</a:t>
            </a:r>
          </a:p>
          <a:p>
            <a:r>
              <a:rPr lang="ru-RU" dirty="0"/>
              <a:t>Диаграмма Венна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FDEDA-5528-6BCD-6BFD-04C0F110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32" y="3310731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32B3F7-F08D-765E-39C4-5C07245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Объединить таблицы</a:t>
            </a:r>
            <a:r>
              <a:rPr lang="en-US" dirty="0"/>
              <a:t> Orders </a:t>
            </a:r>
            <a:r>
              <a:rPr lang="ru-RU" dirty="0"/>
              <a:t>и </a:t>
            </a:r>
            <a:r>
              <a:rPr lang="en-US" dirty="0"/>
              <a:t>Customers </a:t>
            </a:r>
            <a:r>
              <a:rPr lang="ru-RU" dirty="0"/>
              <a:t>используя общую колонку </a:t>
            </a:r>
            <a:r>
              <a:rPr lang="en-US" dirty="0" err="1"/>
              <a:t>CustomerId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2D984E-5485-7BC1-6B6A-E03154C6E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22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1A0D68-7325-3FBD-688A-ED32BCE6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Пересечения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6A2DE1-8FED-CE6F-9669-001C4BF6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Позволяет находить пересечения в кортежах</a:t>
            </a:r>
            <a:endParaRPr lang="en-US" dirty="0"/>
          </a:p>
          <a:p>
            <a:r>
              <a:rPr lang="ru-RU" dirty="0"/>
              <a:t>Ключевое слово </a:t>
            </a:r>
            <a:r>
              <a:rPr lang="en-US" dirty="0"/>
              <a:t>INTERSECT</a:t>
            </a:r>
            <a:endParaRPr lang="ru-RU" dirty="0"/>
          </a:p>
          <a:p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INTERSECT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C28D82F-A44B-91D3-9E5C-030A5F01B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83058"/>
              </p:ext>
            </p:extLst>
          </p:nvPr>
        </p:nvGraphicFramePr>
        <p:xfrm>
          <a:off x="4200716" y="5911469"/>
          <a:ext cx="3095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95640" imgH="590400" progId="PBrush">
                  <p:embed/>
                </p:oleObj>
              </mc:Choice>
              <mc:Fallback>
                <p:oleObj name="Bitmap Image" r:id="rId2" imgW="3095640" imgH="590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716" y="5911469"/>
                        <a:ext cx="30956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33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C4248CF-A667-D526-9DF0-0741EB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4E5D5FE-A767-AAD3-B8F0-CF7DC24C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Позволяет находить объединения в кортежах</a:t>
            </a:r>
          </a:p>
          <a:p>
            <a:r>
              <a:rPr lang="ru-RU" dirty="0"/>
              <a:t>Ключевое слово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B7AFDDE-8EB3-AA3A-DEE1-D7BB60A90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99963"/>
              </p:ext>
            </p:extLst>
          </p:nvPr>
        </p:nvGraphicFramePr>
        <p:xfrm>
          <a:off x="4304157" y="5809869"/>
          <a:ext cx="3181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81320" imgH="1057320" progId="PBrush">
                  <p:embed/>
                </p:oleObj>
              </mc:Choice>
              <mc:Fallback>
                <p:oleObj name="Bitmap Image" r:id="rId2" imgW="318132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4157" y="5809869"/>
                        <a:ext cx="31813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61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BC0FB-7FC9-9977-E1D4-89F359CD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19A90-4F09-69EB-8B32-8C7F5F85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  <a:p>
            <a:r>
              <a:rPr lang="ru-RU" dirty="0"/>
              <a:t>Позволяют составлять сложные логические выражения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WHERE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'2022'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895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6D2C0-72D6-A050-57C2-2934A42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логических операторов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61D4952-C87C-06B9-9695-791DF67B5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9606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5263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60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Круглые скобки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0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Отрицание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7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4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4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8129D-663D-4AC1-796D-AB18735A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30B8E-9E8C-350C-A845-3BBF7E62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&gt;, &lt;, =, &gt;=, &lt;=, &lt;&gt;</a:t>
            </a:r>
          </a:p>
          <a:p>
            <a:r>
              <a:rPr lang="ru-RU" dirty="0"/>
              <a:t>Используются в логических выражениях</a:t>
            </a:r>
          </a:p>
          <a:p>
            <a:r>
              <a:rPr lang="ru-RU" dirty="0"/>
              <a:t>Пример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Бытовая химия'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'Продукты питания'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0.1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595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846573-DF16-DF04-9764-FDBBEE11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из таблицы </a:t>
            </a:r>
            <a:r>
              <a:rPr lang="en-US" dirty="0"/>
              <a:t>Orders </a:t>
            </a:r>
            <a:r>
              <a:rPr lang="ru-RU" dirty="0"/>
              <a:t>заказы, для которых год находится в диапазоне с 2019 по 2023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1E4FB8-62CC-3E4E-A3B1-E70E7C1A4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3A029-A70F-BDEC-DDD8-E5D9124A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07DA1-23E3-5FD4-F4FB-467D0F4B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&amp;,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|, ^</a:t>
            </a:r>
          </a:p>
          <a:p>
            <a:r>
              <a:rPr lang="ru-RU" dirty="0">
                <a:solidFill>
                  <a:srgbClr val="212529"/>
                </a:solidFill>
                <a:latin typeface="system-ui"/>
              </a:rPr>
              <a:t>Пример</a:t>
            </a:r>
            <a:r>
              <a:rPr lang="en-US" dirty="0">
                <a:solidFill>
                  <a:srgbClr val="212529"/>
                </a:solidFill>
                <a:latin typeface="system-ui"/>
              </a:rPr>
              <a:t> (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выбрать только четные записи)</a:t>
            </a:r>
            <a:br>
              <a:rPr lang="ru-RU" dirty="0">
                <a:solidFill>
                  <a:srgbClr val="212529"/>
                </a:solidFill>
                <a:latin typeface="system-ui"/>
              </a:rPr>
            </a:br>
            <a:br>
              <a:rPr lang="ru-RU" dirty="0">
                <a:solidFill>
                  <a:srgbClr val="212529"/>
                </a:solidFill>
                <a:latin typeface="system-ui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0x1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0x0</a:t>
            </a:r>
          </a:p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7F52C9-D44C-2899-E901-F0D126860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53313"/>
              </p:ext>
            </p:extLst>
          </p:nvPr>
        </p:nvGraphicFramePr>
        <p:xfrm>
          <a:off x="1310450" y="3729831"/>
          <a:ext cx="404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48200" imgH="542880" progId="PBrush">
                  <p:embed/>
                </p:oleObj>
              </mc:Choice>
              <mc:Fallback>
                <p:oleObj name="Bitmap Image" r:id="rId2" imgW="4048200" imgH="54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0450" y="3729831"/>
                        <a:ext cx="404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20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Management Studio (SSMS)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AB6D831-63A7-F4EB-EAC5-7FEEB0153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A83DE-CEAA-429F-75E5-4EFD7B53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E9257-0FBC-59D2-DED0-3A8035C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Строковые данные можно сравнивать с</a:t>
            </a:r>
            <a:r>
              <a:rPr lang="en-US" dirty="0"/>
              <a:t> </a:t>
            </a:r>
            <a:r>
              <a:rPr lang="ru-RU" dirty="0"/>
              <a:t>образцом</a:t>
            </a:r>
          </a:p>
          <a:p>
            <a:r>
              <a:rPr lang="ru-RU" dirty="0"/>
              <a:t>Ключевое слово </a:t>
            </a:r>
            <a:r>
              <a:rPr lang="en-US" dirty="0"/>
              <a:t>LIKE</a:t>
            </a:r>
          </a:p>
          <a:p>
            <a:r>
              <a:rPr lang="ru-RU" dirty="0"/>
              <a:t>Пример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'%gmail.com’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N'[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Пп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етров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90757E-2D96-2A41-E517-5BCC7A1EF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06756"/>
              </p:ext>
            </p:extLst>
          </p:nvPr>
        </p:nvGraphicFramePr>
        <p:xfrm>
          <a:off x="4379976" y="2418080"/>
          <a:ext cx="76901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68">
                  <a:extLst>
                    <a:ext uri="{9D8B030D-6E8A-4147-A177-3AD203B41FA5}">
                      <a16:colId xmlns:a16="http://schemas.microsoft.com/office/drawing/2014/main" val="2454805258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3161757320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228728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Подстановочный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или несколько символов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bl%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bl, black, blue, и blob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h_t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hat,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указанный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не в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h[^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из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c[a-b]t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0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D1D932-FBEA-0D59-D1DA-EB1F6E6A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 всех клиентов, у которых почтовый ящик размещен в домене </a:t>
            </a:r>
            <a:r>
              <a:rPr lang="en-US" dirty="0">
                <a:solidFill>
                  <a:srgbClr val="FF0000"/>
                </a:solidFill>
              </a:rPr>
              <a:t>com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BBB5C-F1E9-CB61-3BC5-2BD5AEBB8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76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34915-EE57-2AD4-F55B-6D1BF6A7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CASE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1B27A-5447-47FE-F8C8-26C9C593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Позволяет осуществить проверку условий и возвратить в зависимости от выполнения того или иного условия тот или иной результат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'Cheap’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'Moderate’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'Expensive'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‘Luxury'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'Price category'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7129256-40AF-CA4B-59BF-6D7E8466B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22925"/>
              </p:ext>
            </p:extLst>
          </p:nvPr>
        </p:nvGraphicFramePr>
        <p:xfrm>
          <a:off x="8589645" y="4426966"/>
          <a:ext cx="24193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19200" imgH="1457280" progId="PBrush">
                  <p:embed/>
                </p:oleObj>
              </mc:Choice>
              <mc:Fallback>
                <p:oleObj name="Bitmap Image" r:id="rId2" imgW="2419200" imgH="1457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9645" y="4426966"/>
                        <a:ext cx="24193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694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96AA-5273-465E-BD20-301FB0EA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Алиасы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CEF8A-8532-9D83-76E8-F9FF02A0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Временное название колонки или таблицы</a:t>
            </a:r>
          </a:p>
          <a:p>
            <a:r>
              <a:rPr lang="ru-RU" dirty="0"/>
              <a:t>Пример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Товар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Цена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ru-RU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'Идентификатор заказа’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	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Полное имя’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2B0C82-9DC1-FBD6-EFAD-684E9405A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73166"/>
              </p:ext>
            </p:extLst>
          </p:nvPr>
        </p:nvGraphicFramePr>
        <p:xfrm>
          <a:off x="7795832" y="2705894"/>
          <a:ext cx="393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1295280" progId="PBrush">
                  <p:embed/>
                </p:oleObj>
              </mc:Choice>
              <mc:Fallback>
                <p:oleObj name="Bitmap Image" r:id="rId2" imgW="3933720" imgH="129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5832" y="2705894"/>
                        <a:ext cx="39338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84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EF3B5-78C7-7BC1-6184-5BEB961B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BF119-2FDD-FC11-89AC-9E30D32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Сокращение для множественных </a:t>
            </a:r>
            <a:r>
              <a:rPr lang="en-US" dirty="0"/>
              <a:t>OR</a:t>
            </a:r>
          </a:p>
          <a:p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если значение входит в множество</a:t>
            </a:r>
          </a:p>
          <a:p>
            <a:r>
              <a:rPr lang="ru-RU" dirty="0"/>
              <a:t>Пример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RU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'Бытовая химия'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'Продукты питания'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5DE128A-A3C8-9B61-C93B-52D7A39D8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57262"/>
              </p:ext>
            </p:extLst>
          </p:nvPr>
        </p:nvGraphicFramePr>
        <p:xfrm>
          <a:off x="4067937" y="5108385"/>
          <a:ext cx="3105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990720" progId="PBrush">
                  <p:embed/>
                </p:oleObj>
              </mc:Choice>
              <mc:Fallback>
                <p:oleObj name="Bitmap Image" r:id="rId2" imgW="3105000" imgH="99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7937" y="5108385"/>
                        <a:ext cx="31051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156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CFE1E2-92F9-47EE-A332-0EE9D35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 всех пользователей, год регистрации которых входит в множество (</a:t>
            </a:r>
            <a:r>
              <a:rPr lang="en-US" dirty="0"/>
              <a:t>‘2019’, ‘2020’, ‘2021’, ‘2022’)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0AB21D-62F5-807B-C4B3-09281596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RegisteredAt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 для выбора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88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2C50DB-224B-472B-F30A-6E2CE9E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BETWEEN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285409-5D74-7B5E-CDB9-20085037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Сокращение для условия </a:t>
            </a:r>
            <a:r>
              <a:rPr lang="en-US" dirty="0"/>
              <a:t>column &gt;= min AND column &lt;= max</a:t>
            </a:r>
          </a:p>
          <a:p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если условие срабатывает</a:t>
            </a:r>
          </a:p>
          <a:p>
            <a:r>
              <a:rPr lang="ru-RU" dirty="0"/>
              <a:t>Пример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56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6155A-1059-2263-4026-8F2EA9AA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встроенные функции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3E16966-A266-2E5D-886F-AF3651F4A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98565"/>
              </p:ext>
            </p:extLst>
          </p:nvPr>
        </p:nvGraphicFramePr>
        <p:xfrm>
          <a:off x="582168" y="1331849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622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890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 является ли параметр NULL, и если да заменяет его значением переданным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SYSDATETIME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текущее системное время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5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Объединяет две и более строк в одну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пробелы 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табы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начале и конце строки, переданной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 подстроку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Выбрать подстроку в строке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абсолютное значение числа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число до N знаков после запятой (где N передается как параметр)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целое число большее или равное тому, которое передано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целое число меньшее или равное тому, которое передано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число строк в результирующей таблице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5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761F4-F99C-EF76-02C6-42901BE8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DA1DD-4729-54D2-6A3A-C528CEC1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Набор инструкций</a:t>
            </a:r>
          </a:p>
          <a:p>
            <a:pPr lvl="1"/>
            <a:r>
              <a:rPr lang="ru-RU" dirty="0"/>
              <a:t>Могут содержать ветвления и циклы</a:t>
            </a:r>
          </a:p>
          <a:p>
            <a:pPr lvl="1"/>
            <a:r>
              <a:rPr lang="ru-RU" dirty="0"/>
              <a:t>Могут содержать различные запросы</a:t>
            </a:r>
          </a:p>
          <a:p>
            <a:pPr lvl="1"/>
            <a:r>
              <a:rPr lang="ru-RU" dirty="0"/>
              <a:t>Могут содержать переменные</a:t>
            </a:r>
          </a:p>
          <a:p>
            <a:pPr lvl="1"/>
            <a:r>
              <a:rPr lang="ru-RU" dirty="0"/>
              <a:t>Могут иметь входные параметры</a:t>
            </a:r>
            <a:endParaRPr lang="en-US" dirty="0"/>
          </a:p>
          <a:p>
            <a:r>
              <a:rPr lang="ru-RU" dirty="0"/>
              <a:t>Обычно не возвращают данные</a:t>
            </a:r>
          </a:p>
          <a:p>
            <a:r>
              <a:rPr lang="ru-RU" dirty="0"/>
              <a:t>Вызываются с помощью </a:t>
            </a:r>
            <a:r>
              <a:rPr lang="en-US" dirty="0"/>
              <a:t>EXEC</a:t>
            </a:r>
          </a:p>
          <a:p>
            <a:r>
              <a:rPr lang="ru-RU" dirty="0"/>
              <a:t>Пример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SelectAllOrdersOfACustomer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@FName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@LName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@FName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@LName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SelectAllOrdersOfACustomer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@Fname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544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8EA3D-1138-7256-677C-8337B166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1693C-A82A-4350-41B6-49D31A31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таблица</a:t>
            </a:r>
          </a:p>
          <a:p>
            <a:r>
              <a:rPr lang="ru-RU" dirty="0"/>
              <a:t>Обычно содержит сложный запрос, который </a:t>
            </a:r>
            <a:r>
              <a:rPr lang="ru-RU" dirty="0" err="1"/>
              <a:t>кешируется</a:t>
            </a:r>
            <a:endParaRPr lang="ru-RU" dirty="0"/>
          </a:p>
          <a:p>
            <a:r>
              <a:rPr lang="ru-RU" dirty="0"/>
              <a:t>Пример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AllProductsWithCategories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AllProductsWithCategories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1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D5D7-8C22-C6C2-6ECC-5349D08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C6E9B-D851-5AD0-FAD8-08D136605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054D8CE-FE2C-DCF6-6A00-B8165BE2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721135"/>
              </p:ext>
            </p:extLst>
          </p:nvPr>
        </p:nvGraphicFramePr>
        <p:xfrm>
          <a:off x="-1" y="-1588"/>
          <a:ext cx="12194821" cy="685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288000" imgH="10287000" progId="PBrush">
                  <p:embed/>
                </p:oleObj>
              </mc:Choice>
              <mc:Fallback>
                <p:oleObj name="Bitmap Image" r:id="rId2" imgW="18288000" imgH="102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-1588"/>
                        <a:ext cx="12194821" cy="685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98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78116-110E-B099-AFBA-E66A7710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8C1C-80C2-AFD6-0809-7B6134F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Похожи на хранимые процедуры</a:t>
            </a:r>
          </a:p>
          <a:p>
            <a:r>
              <a:rPr lang="ru-RU" dirty="0"/>
              <a:t>Имеют входные и выходные параметры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shop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@email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@domain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2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530E0D-1DC9-C6B5-0F8D-886FAE14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Сгруппировать доменные имена</a:t>
            </a:r>
            <a:r>
              <a:rPr lang="en-US" dirty="0"/>
              <a:t> </a:t>
            </a:r>
            <a:r>
              <a:rPr lang="ru-RU" dirty="0"/>
              <a:t>почтовых ящиков (таблица </a:t>
            </a:r>
            <a:r>
              <a:rPr lang="en-US" dirty="0"/>
              <a:t>Customers) </a:t>
            </a:r>
            <a:r>
              <a:rPr lang="ru-RU" dirty="0"/>
              <a:t>и отфильтровать те записи, для которых количество</a:t>
            </a:r>
            <a:r>
              <a:rPr lang="en-US" dirty="0"/>
              <a:t> </a:t>
            </a:r>
            <a:r>
              <a:rPr lang="ru-RU" dirty="0"/>
              <a:t>появлений в группе больше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4AD764-7D56-7228-2E61-DDF75698A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GetDomainName</a:t>
            </a:r>
            <a:r>
              <a:rPr lang="ru-RU" dirty="0"/>
              <a:t> при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5743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D36CAC-FD54-3540-8E6F-67CFDBD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создать пользовательскую функцию, которая принимает как параметр имя и фамилию и возвращает их объединение одной строкой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B7AF65-AD2E-D4F3-8FF5-1FC27785C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</a:t>
            </a:r>
            <a:r>
              <a:rPr lang="en-US" dirty="0"/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601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E5C28-4D3A-5B68-5CD2-78CA1A28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 пройденного на примере базы </a:t>
            </a:r>
            <a:r>
              <a:rPr lang="en-US" dirty="0">
                <a:solidFill>
                  <a:srgbClr val="FF0000"/>
                </a:solidFill>
              </a:rPr>
              <a:t>geology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8DE9BC-4D4B-F612-6633-AB1D0858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97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BA71C-2C1C-614E-3152-F6FB49BF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среднее содержание и стандартное отклонение для содержания по каждой скважине для всех химических элементов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D2255-D469-1B32-3BCE-30B563E3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7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21C9F-AB26-571E-A195-C045BAD3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Для каждой скважины выбрать минимальную и максимальную глубину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C3971-F080-6056-1377-6B3F09F37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78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750E2-9B14-44C7-41A2-548B4E4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все скважины, глубина которых больше 40 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9D1DB-341B-64E5-2DD1-BC6FB47DC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768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EABD6-9CC6-C254-8F7C-F8C840AB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все пробы для скважин, содержащие в название строку С-01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0A59F-3AC3-D883-281A-76C094F63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313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D19DD-39CC-567E-A45E-AA769127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Подсчитать количество проб по каждой скважине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2CCD3-4354-CF49-702D-FABD82A4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31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D2372-96E2-3554-E9D4-B2CAA504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Используя оператор </a:t>
            </a:r>
            <a:r>
              <a:rPr lang="en-US" dirty="0"/>
              <a:t>CASE </a:t>
            </a:r>
            <a:r>
              <a:rPr lang="ru-RU" dirty="0"/>
              <a:t>определите категорию, к которой принадлежит проба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D92C1A-8BD0-AAA4-032E-8E471CE08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категорию </a:t>
            </a:r>
            <a:r>
              <a:rPr lang="en-US" dirty="0"/>
              <a:t>‘</a:t>
            </a:r>
            <a:r>
              <a:rPr lang="ru-RU" dirty="0"/>
              <a:t>Богатая</a:t>
            </a:r>
            <a:r>
              <a:rPr lang="en-US" dirty="0"/>
              <a:t>’</a:t>
            </a:r>
            <a:r>
              <a:rPr lang="ru-RU" dirty="0"/>
              <a:t> если содержание золота </a:t>
            </a:r>
            <a:r>
              <a:rPr lang="en-US" dirty="0"/>
              <a:t>&gt; 2 </a:t>
            </a:r>
            <a:r>
              <a:rPr lang="ru-RU" dirty="0"/>
              <a:t>грамм на тонну, и </a:t>
            </a:r>
            <a:r>
              <a:rPr lang="en-US" dirty="0"/>
              <a:t>‘</a:t>
            </a:r>
            <a:r>
              <a:rPr lang="ru-RU" dirty="0"/>
              <a:t>Бедная</a:t>
            </a:r>
            <a:r>
              <a:rPr lang="en-US" dirty="0"/>
              <a:t>’</a:t>
            </a:r>
            <a:r>
              <a:rPr lang="ru-RU" dirty="0"/>
              <a:t> иначе</a:t>
            </a:r>
          </a:p>
        </p:txBody>
      </p:sp>
    </p:spTree>
    <p:extLst>
      <p:ext uri="{BB962C8B-B14F-4D97-AF65-F5344CB8AC3E}">
        <p14:creationId xmlns:p14="http://schemas.microsoft.com/office/powerpoint/2010/main" val="413168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82C7C8-9E0E-43C8-A025-1A119F1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тестовую</a:t>
            </a:r>
            <a:r>
              <a:rPr lang="en-US" dirty="0"/>
              <a:t> </a:t>
            </a:r>
            <a:r>
              <a:rPr lang="ru-RU" dirty="0"/>
              <a:t>базу с именем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shop</a:t>
            </a:r>
            <a:r>
              <a:rPr lang="en-US" dirty="0"/>
              <a:t>, </a:t>
            </a:r>
            <a:r>
              <a:rPr lang="ru-RU" dirty="0"/>
              <a:t>используя </a:t>
            </a:r>
            <a:r>
              <a:rPr lang="en-US" dirty="0"/>
              <a:t>SSMS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DEEF0C-7754-F53D-5DC6-7C872042D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46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D7FBC-7139-44A1-97F7-ED3BA050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Используя результат предыдущего упражнения, отсортируйте колонки с содержанием золота по возрастанию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69583-BD12-915E-BDB8-A9B609EA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06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0AC2-FBBB-8CBE-EDB9-B03A540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Упражнение</a:t>
            </a:r>
            <a:r>
              <a:rPr lang="en-US" sz="4800" dirty="0"/>
              <a:t>:</a:t>
            </a:r>
            <a:r>
              <a:rPr lang="ru-RU" sz="4800" dirty="0"/>
              <a:t>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5219A-C392-3163-7352-8CA9FDECB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56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FDB3E-6F7A-CF82-2F66-7BFF0935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Упражнение*</a:t>
            </a:r>
            <a:r>
              <a:rPr lang="en-US" sz="4400" dirty="0"/>
              <a:t>: </a:t>
            </a:r>
            <a:r>
              <a:rPr lang="ru-RU" sz="4400" dirty="0"/>
              <a:t>Выбрать все записи из таблицы </a:t>
            </a:r>
            <a:r>
              <a:rPr lang="en-US" sz="4400" dirty="0"/>
              <a:t>Sample </a:t>
            </a:r>
            <a:r>
              <a:rPr lang="ru-RU" sz="4400" dirty="0"/>
              <a:t>и </a:t>
            </a:r>
            <a:r>
              <a:rPr lang="en-US" sz="4400" dirty="0" err="1"/>
              <a:t>DrillHole</a:t>
            </a:r>
            <a:r>
              <a:rPr lang="ru-RU" sz="4400" dirty="0"/>
              <a:t>, для которых есть общие записи, и объединить с таблицей</a:t>
            </a:r>
            <a:r>
              <a:rPr lang="en-US" sz="4400" dirty="0"/>
              <a:t> Lithology </a:t>
            </a:r>
            <a:r>
              <a:rPr lang="ru-RU" sz="4400" dirty="0"/>
              <a:t>и </a:t>
            </a:r>
            <a:r>
              <a:rPr lang="en-US" sz="4400" dirty="0" err="1"/>
              <a:t>Lithology_Types</a:t>
            </a:r>
            <a:r>
              <a:rPr lang="en-US" sz="4400" dirty="0"/>
              <a:t> (</a:t>
            </a:r>
            <a:r>
              <a:rPr lang="ru-RU" sz="4400" dirty="0"/>
              <a:t>используя </a:t>
            </a:r>
            <a:r>
              <a:rPr lang="en-US" sz="4400" dirty="0"/>
              <a:t>LEFT OUTER JOIN)</a:t>
            </a:r>
            <a:r>
              <a:rPr lang="ru-RU" sz="4400" dirty="0"/>
              <a:t>, подставляя значения </a:t>
            </a:r>
            <a:r>
              <a:rPr lang="en-US" sz="4400" dirty="0"/>
              <a:t>NULL </a:t>
            </a:r>
            <a:r>
              <a:rPr lang="ru-RU" sz="4400" dirty="0"/>
              <a:t>для отсутствующих записей в этих таблицах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28D79-146C-42A0-AE75-27433760E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</a:t>
            </a:r>
            <a:r>
              <a:rPr lang="en-US" dirty="0"/>
              <a:t>LEFT JOIN </a:t>
            </a:r>
            <a:r>
              <a:rPr lang="ru-RU" dirty="0"/>
              <a:t>для таблиц </a:t>
            </a:r>
            <a:r>
              <a:rPr lang="en-US" dirty="0"/>
              <a:t>Lithology </a:t>
            </a:r>
            <a:r>
              <a:rPr lang="ru-RU" dirty="0"/>
              <a:t>и </a:t>
            </a:r>
            <a:r>
              <a:rPr lang="en-US" dirty="0" err="1"/>
              <a:t>Lithology_Types</a:t>
            </a:r>
            <a:r>
              <a:rPr lang="en-US" dirty="0"/>
              <a:t> </a:t>
            </a:r>
            <a:r>
              <a:rPr lang="ru-RU" dirty="0"/>
              <a:t>при объединение с таблицей </a:t>
            </a:r>
            <a:r>
              <a:rPr lang="en-US" dirty="0" err="1"/>
              <a:t>DrillHole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Sample</a:t>
            </a:r>
            <a:r>
              <a:rPr lang="ru-RU" dirty="0"/>
              <a:t>, а также используйте сопоставление по </a:t>
            </a:r>
            <a:r>
              <a:rPr lang="en-US" dirty="0" err="1"/>
              <a:t>FromDepth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ToDepth</a:t>
            </a:r>
            <a:r>
              <a:rPr lang="en-US" dirty="0"/>
              <a:t> </a:t>
            </a:r>
            <a:r>
              <a:rPr lang="ru-RU" dirty="0"/>
              <a:t>для таблиц </a:t>
            </a:r>
            <a:r>
              <a:rPr lang="en-US" dirty="0"/>
              <a:t>Sample </a:t>
            </a:r>
            <a:r>
              <a:rPr lang="ru-RU" dirty="0"/>
              <a:t>и </a:t>
            </a:r>
            <a:r>
              <a:rPr lang="en-US" dirty="0"/>
              <a:t>Lithology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3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DA5E-1108-E316-3A9E-E54F056A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Упражнение*</a:t>
            </a:r>
            <a:r>
              <a:rPr lang="en-US" sz="4400" dirty="0"/>
              <a:t>: </a:t>
            </a:r>
            <a:r>
              <a:rPr lang="ru-RU" sz="4400" dirty="0"/>
              <a:t>Выбрать все записи из таблицы </a:t>
            </a:r>
            <a:r>
              <a:rPr lang="en-US" sz="4400" dirty="0"/>
              <a:t>Sample </a:t>
            </a:r>
            <a:r>
              <a:rPr lang="ru-RU" sz="4400" dirty="0"/>
              <a:t>и </a:t>
            </a:r>
            <a:r>
              <a:rPr lang="en-US" sz="4400" dirty="0" err="1"/>
              <a:t>DrillHole</a:t>
            </a:r>
            <a:r>
              <a:rPr lang="ru-RU" sz="4400" dirty="0"/>
              <a:t>, для которых есть общие записи, и объединить с таблицей</a:t>
            </a:r>
            <a:r>
              <a:rPr lang="en-US" sz="4400" dirty="0"/>
              <a:t> Lithology </a:t>
            </a:r>
            <a:r>
              <a:rPr lang="ru-RU" sz="4400" dirty="0"/>
              <a:t>и </a:t>
            </a:r>
            <a:r>
              <a:rPr lang="en-US" sz="4400" dirty="0" err="1"/>
              <a:t>Lithology_Types</a:t>
            </a:r>
            <a:r>
              <a:rPr lang="ru-RU" sz="4400" dirty="0"/>
              <a:t>, подставляя значения </a:t>
            </a:r>
            <a:r>
              <a:rPr lang="en-US" sz="4400" dirty="0"/>
              <a:t>NULL </a:t>
            </a:r>
            <a:r>
              <a:rPr lang="ru-RU" sz="4400" dirty="0"/>
              <a:t>для отсутствующих записей в этих таблицах, и отфильтровать значения, для которых </a:t>
            </a:r>
            <a:r>
              <a:rPr lang="en-US" sz="4400" dirty="0" err="1"/>
              <a:t>Lithology_Types.Description</a:t>
            </a:r>
            <a:r>
              <a:rPr lang="en-US" sz="4400" dirty="0"/>
              <a:t> </a:t>
            </a:r>
            <a:r>
              <a:rPr lang="ru-RU" sz="4400" dirty="0"/>
              <a:t>равен </a:t>
            </a:r>
            <a:r>
              <a:rPr lang="en-US" sz="4400" dirty="0"/>
              <a:t>‘</a:t>
            </a:r>
            <a:r>
              <a:rPr lang="ru-RU" sz="4400" dirty="0"/>
              <a:t>Известняк</a:t>
            </a:r>
            <a:r>
              <a:rPr lang="en-US" sz="5300" dirty="0"/>
              <a:t>’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802012-B41C-4C61-6009-CD41D8731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запрос из предыдущего 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392110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D1FF5AE-1019-3468-213A-66A0261E11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/>
                  <a:t>Упражнение*</a:t>
                </a:r>
                <a:r>
                  <a:rPr lang="en-US" dirty="0"/>
                  <a:t>: </a:t>
                </a:r>
                <a:r>
                  <a:rPr lang="ru-RU" dirty="0"/>
                  <a:t>Выбрать все пробы содержание для золота, которых находится в интервале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]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D1FF5AE-1019-3468-213A-66A0261E1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72" t="-38034" b="-74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2">
            <a:extLst>
              <a:ext uri="{FF2B5EF4-FFF2-40B4-BE49-F238E27FC236}">
                <a16:creationId xmlns:a16="http://schemas.microsoft.com/office/drawing/2014/main" id="{CDB31BDA-2D26-4F47-7538-BD298F5FB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*Упражнения повышенной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5277522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D0E1DE-C2D5-91A1-708E-15BC4EF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76A796-FCEA-2583-65AF-C73A16E8A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562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38952-932E-2517-508A-EF40A877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E5019-C947-1171-A0F1-4D25DF10F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2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15947-9A60-BA28-851C-9F7FC9BD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тестовую базу со скважинами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geology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3217D-22B3-42C2-B670-5E5C8EEF0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023D63-F8C1-E405-780D-C6799FA2F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SQL </a:t>
            </a:r>
            <a:r>
              <a:rPr lang="ru-RU" dirty="0"/>
              <a:t>база данных и 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2A09472-E348-B12A-8374-C6A84C54A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8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8D9997-F530-3A52-4A70-BB8B6D2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структуру тестовой базы </a:t>
            </a:r>
            <a:r>
              <a:rPr lang="en-US" dirty="0">
                <a:solidFill>
                  <a:srgbClr val="FF0000"/>
                </a:solidFill>
              </a:rPr>
              <a:t>shop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SSMS</a:t>
            </a:r>
            <a:r>
              <a:rPr lang="ru-RU" dirty="0"/>
              <a:t>, используя ранее загруженный скрипт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6677FC53-A54B-7CE1-5D51-2824416E6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6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2534</Words>
  <Application>Microsoft Office PowerPoint</Application>
  <PresentationFormat>Широкоэкранный</PresentationFormat>
  <Paragraphs>312</Paragraphs>
  <Slides>66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system-ui</vt:lpstr>
      <vt:lpstr>Тема Office</vt:lpstr>
      <vt:lpstr>Bitmap Image</vt:lpstr>
      <vt:lpstr>Основы SQL</vt:lpstr>
      <vt:lpstr>https://sql.strangebit.io</vt:lpstr>
      <vt:lpstr>Загрузка тестовых баз данных</vt:lpstr>
      <vt:lpstr>SQL Server Management Studio (SSMS)</vt:lpstr>
      <vt:lpstr>Презентация PowerPoint</vt:lpstr>
      <vt:lpstr>Упражнение: Создать тестовую базу с именем shop, используя SSMS</vt:lpstr>
      <vt:lpstr>Упражнение: Создать тестовую базу со скважинами – geology</vt:lpstr>
      <vt:lpstr>Что такое SQL база данных и язык SQL</vt:lpstr>
      <vt:lpstr>Упражнение: создать структуру тестовой базы shop в SSMS, используя ранее загруженный скрипт</vt:lpstr>
      <vt:lpstr>Упражнение: Ознакомьтесь со структурой базы данных shop –изучите типы и наименования колонок, изучите связи между таблицами</vt:lpstr>
      <vt:lpstr>Упражнение: создать структуру базы данных geology, используя скрипт загруженный по адресу https://sql.strangebit.io/example_database2.sql</vt:lpstr>
      <vt:lpstr>Упражнение: Изучить структуру базы данных geology</vt:lpstr>
      <vt:lpstr>Основные типы запросов SQL</vt:lpstr>
      <vt:lpstr>Удаление данных из таблицы</vt:lpstr>
      <vt:lpstr>Обновление данных</vt:lpstr>
      <vt:lpstr>Вставка данных</vt:lpstr>
      <vt:lpstr>Выборка данных</vt:lpstr>
      <vt:lpstr>Упражнение: Выбрать из таблицы Customers фамилии и имена клиентов, объединить две колонки в одну</vt:lpstr>
      <vt:lpstr>Фильтрация</vt:lpstr>
      <vt:lpstr>Упражнение: Из таблицы Products выбрать все товары, цена на которые больше 5 условных единиц</vt:lpstr>
      <vt:lpstr>Группировка</vt:lpstr>
      <vt:lpstr>Упражнение: Выбрать среднюю стоимость товара, а также стандартное отклонение для стоимости товара из таблицы Products</vt:lpstr>
      <vt:lpstr>Фильтрация сгруппированных записей</vt:lpstr>
      <vt:lpstr>Упражнение: Сгруппировать доменные имена почтовых ящиков (таблица Customers) и отфильтровать те записи, для которых количество появлений в группе больше 2</vt:lpstr>
      <vt:lpstr>Сортировка данных</vt:lpstr>
      <vt:lpstr>Упражнение: Выбрать все товары из таблицы Products и отсортировать результат по цене товара</vt:lpstr>
      <vt:lpstr>Объединение таблиц</vt:lpstr>
      <vt:lpstr>INNER JOIN</vt:lpstr>
      <vt:lpstr>RIGHT OUTER JOIN</vt:lpstr>
      <vt:lpstr>LEFT OUTER JOIN</vt:lpstr>
      <vt:lpstr>FULL OUTER JOIN</vt:lpstr>
      <vt:lpstr>Упражнение: Объединить таблицы Orders и Customers используя общую колонку CustomerId</vt:lpstr>
      <vt:lpstr>Пересечения</vt:lpstr>
      <vt:lpstr>Объединения</vt:lpstr>
      <vt:lpstr>Логические операторы</vt:lpstr>
      <vt:lpstr>Приоритеты логических операторов</vt:lpstr>
      <vt:lpstr>Операторы сравнения</vt:lpstr>
      <vt:lpstr>Упражнение: Выбрать из таблицы Orders заказы, для которых год находится в диапазоне с 2019 по 2023</vt:lpstr>
      <vt:lpstr>Битовые операторы</vt:lpstr>
      <vt:lpstr>Сравнение строковых данных</vt:lpstr>
      <vt:lpstr>Упражнение: Выбрать всех клиентов, у которых почтовый ящик размещен в домене com</vt:lpstr>
      <vt:lpstr>Условный оператор CASE</vt:lpstr>
      <vt:lpstr>Алиасы</vt:lpstr>
      <vt:lpstr>Операторы IN</vt:lpstr>
      <vt:lpstr>Упражнение: Выбрать всех пользователей, год регистрации которых входит в множество (‘2019’, ‘2020’, ‘2021’, ‘2022’)</vt:lpstr>
      <vt:lpstr>Оператор BETWEEN</vt:lpstr>
      <vt:lpstr>Некоторые встроенные функции</vt:lpstr>
      <vt:lpstr>Хранимые процедуры</vt:lpstr>
      <vt:lpstr>Представления</vt:lpstr>
      <vt:lpstr>Пользовательские функции</vt:lpstr>
      <vt:lpstr>Упражнение: Сгруппировать доменные имена почтовых ящиков (таблица Customers) и отфильтровать те записи, для которых количество появлений в группе больше 2</vt:lpstr>
      <vt:lpstr>Упражнение: создать пользовательскую функцию, которая принимает как параметр имя и фамилию и возвращает их объединение одной строкой</vt:lpstr>
      <vt:lpstr>Повторение пройденного на примере базы geology</vt:lpstr>
      <vt:lpstr>Упражнение: Выбрать среднее содержание и стандартное отклонение для содержания по каждой скважине для всех химических элементов</vt:lpstr>
      <vt:lpstr>Упражнение: Для каждой скважины выбрать минимальную и максимальную глубину</vt:lpstr>
      <vt:lpstr>Упражнение: Выбрать все скважины, глубина которых больше 40 метров</vt:lpstr>
      <vt:lpstr>Упражнение: Выбрать все пробы для скважин, содержащие в название строку С-01</vt:lpstr>
      <vt:lpstr>Упражнение: Подсчитать количество проб по каждой скважине</vt:lpstr>
      <vt:lpstr>Упражнение: Используя оператор CASE определите категорию, к которой принадлежит проба</vt:lpstr>
      <vt:lpstr>Упражнение: Используя результат предыдущего упражнения, отсортируйте колонки с содержанием золота по возрастанию</vt:lpstr>
      <vt:lpstr>Упражнение: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vt:lpstr>
      <vt:lpstr>Упражнение*: Выбрать все записи из таблицы Sample и DrillHole, для которых есть общие записи, и объединить с таблицей Lithology и Lithology_Types (используя LEFT OUTER JOIN), подставляя значения NULL для отсутствующих записей в этих таблицах </vt:lpstr>
      <vt:lpstr>Упражнение*: Выбрать все записи из таблицы Sample и DrillHole, для которых есть общие записи, и объединить с таблицей Lithology и Lithology_Types, подставляя значения NULL для отсутствующих записей в этих таблицах, и отфильтровать значения, для которых Lithology_Types.Description равен ‘Известняк’</vt:lpstr>
      <vt:lpstr>Упражнение*: Выбрать все пробы содержание для золота, которых находится в интервале [μ-1/2 σ,μ+1/2 σ]</vt:lpstr>
      <vt:lpstr>Спасибо за внимание!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118</cp:revision>
  <dcterms:created xsi:type="dcterms:W3CDTF">2022-09-28T04:14:13Z</dcterms:created>
  <dcterms:modified xsi:type="dcterms:W3CDTF">2022-10-05T04:32:52Z</dcterms:modified>
</cp:coreProperties>
</file>