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3" r:id="rId5"/>
    <p:sldId id="258" r:id="rId6"/>
    <p:sldId id="259" r:id="rId7"/>
    <p:sldId id="274" r:id="rId8"/>
    <p:sldId id="260" r:id="rId9"/>
    <p:sldId id="261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0AD-9C62-DE4C-669F-07F66995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0B4A80-B054-C330-7FD0-85AB4013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D8297-D0C7-2A90-B3C2-6C54CA9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E518A-61F5-E579-B313-F55F343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B2FD-2C5C-1597-0B8E-39B06F7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A8AA-4F12-A0E0-BCA3-BA271BB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F276-8F3F-F687-5996-84FDCBC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D09FE-F20F-0D61-A820-4D3966A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8BC7-17E7-7584-79ED-6260BDA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00776-0F54-F436-DEDE-E3344D9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64222-3F23-A4F3-5217-9D07B08A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F040-C417-8FF7-9303-C65302C8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16D7E-AC7A-8603-50A7-883C2D7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2934-967C-C27A-394E-C7F1059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DF801-4B75-4B95-BE1E-CC53BA9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4FCC-850E-E4B4-9F54-5717F0A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AA87-338C-6650-5845-D3F08FB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5EB9B-E3A3-2D84-197D-3B91B42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41C24-E3DC-E1AC-8F58-22C4EA25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78815-FA6B-5BA7-7DBB-EAF2E0E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AC39-CCD6-96A8-F51C-1C7B7401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703-957B-B9F5-C4C2-9FE9E40F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A009-2CC2-983C-8F93-0105ED7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078-1555-60E5-9048-AD983DB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3C04-6012-7062-795A-0EB6077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1E4C-DF08-42A4-0949-574A96E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86A5E-74E9-4C5B-DDD6-1CD0DBCB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5DB77-0E53-61F7-7550-6CE0F657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B374A-4A1E-AC4F-1C38-4AA6AE0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CDD6-D7E4-21CF-6632-D9D4488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DA21A-2E5E-0D78-CA70-71211B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4F3-1116-88D2-5532-1096CF0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0B5C-7B5B-F5F6-6D67-6730E686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276B-1ABF-6544-D2B4-69BA9213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77D8C-ABCC-36F8-0DBC-A2E211E8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0713F-C30E-68B3-ADE2-961D31B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774A-1333-BC78-87FD-1D2A4EB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ACCB6-19EE-29C8-5FE6-C4B4A0D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B59E8-A264-0A03-4001-2CB5B3B5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DEC-3F48-56C1-D05D-553AB112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4BCEC7-815D-70D8-CA79-66C6C4D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5A90-4806-8776-DEF3-1B0DA12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84C75-C307-BD68-5240-5AB2D2FE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3BCA-3988-50BF-D3F1-281DB4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28906-2BF5-67A3-B5E9-61C54DC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12B1D-E344-8337-24E4-9141A1C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F35D-60AB-3A4E-111D-AFD08FFD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D63B-A701-4112-2C0C-55A58A47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B111F-A863-07EE-A6A7-4588461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9FAF3-D0AB-E971-94B6-1F3DA8E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A03E1-DC0F-2B88-A427-29CD6D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0E5F-6985-8E73-FBE4-267CCA1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7D9C-8728-36EC-0D38-E8D84F1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8D6A-A8EC-8DD6-3F79-B8F29C615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C86F-048E-05A7-AE21-B580EE6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7D7AF-486F-0574-D7A4-C76625F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176174-A347-D9C4-9001-BE49B3C2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831AE-29B3-2A35-BB3D-FA65BE7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EC9-70BB-44E3-F6CE-7E57EA5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9FDED-2D14-15B7-929C-8F7F7A1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29D2-7CCC-52A8-F390-AC5AD2D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32-7C12-4F4D-B1B9-8A38CCA0318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8442-BF89-B3F9-8AA0-822E8325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C539C-6459-971D-6379-94D68C1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CD771-3730-250B-2E92-6397D4736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0368C7-BE80-AAA6-4EA4-225E6DAF5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16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A5C5EC-1614-B043-43F2-CFA2181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из таблицы </a:t>
            </a:r>
            <a:r>
              <a:rPr lang="en-US" dirty="0"/>
              <a:t>Customers </a:t>
            </a:r>
            <a:r>
              <a:rPr lang="ru-RU" dirty="0"/>
              <a:t>фамилии и имена клиентов, объединить две колонки в одну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794002-19FE-E482-5A3F-96C46B76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функцию </a:t>
            </a:r>
            <a:r>
              <a:rPr lang="en-US" dirty="0"/>
              <a:t>CONCAT</a:t>
            </a:r>
            <a:r>
              <a:rPr lang="ru-RU" dirty="0"/>
              <a:t> -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88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54F7D9-E9B6-CE56-D2C6-F2A4218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2747E8C8-3BD3-549C-690F-4B8CF962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WHERE</a:t>
            </a:r>
          </a:p>
          <a:p>
            <a:r>
              <a:rPr lang="en-US" dirty="0"/>
              <a:t>SELECT Column1, …, </a:t>
            </a:r>
            <a:r>
              <a:rPr lang="en-US" dirty="0" err="1"/>
              <a:t>ColumnN</a:t>
            </a:r>
            <a:r>
              <a:rPr lang="en-US" dirty="0"/>
              <a:t> FROM </a:t>
            </a:r>
            <a:r>
              <a:rPr lang="en-US" dirty="0" err="1"/>
              <a:t>table|view</a:t>
            </a:r>
            <a:r>
              <a:rPr lang="en-US" dirty="0"/>
              <a:t> WHERE</a:t>
            </a:r>
            <a:r>
              <a:rPr lang="ru-RU" dirty="0"/>
              <a:t> условие</a:t>
            </a:r>
          </a:p>
          <a:p>
            <a:r>
              <a:rPr lang="ru-RU" dirty="0"/>
              <a:t>Условие может содержать простое или составные логическое высказывания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'19-09-2022'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'28-09-2022'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16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D2CA31-40CC-FA72-081C-252AF54B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Из таблицы </a:t>
            </a:r>
            <a:r>
              <a:rPr lang="en-US" dirty="0"/>
              <a:t>Products </a:t>
            </a:r>
            <a:r>
              <a:rPr lang="ru-RU" dirty="0"/>
              <a:t>выбрать все товары, цена на которые больше 5 условных единиц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91153BF-4CA1-3434-A127-8B521937D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1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734DAA-F77A-C2E4-DDD5-52AE451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7B6A68-9AD6-7A71-D3A6-9C7CDACB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GROUP BY</a:t>
            </a:r>
          </a:p>
          <a:p>
            <a:r>
              <a:rPr lang="ru-RU" dirty="0"/>
              <a:t>Используется вместе с агрегирующими функциями</a:t>
            </a:r>
          </a:p>
          <a:p>
            <a:pPr lvl="1"/>
            <a:r>
              <a:rPr lang="en-US" dirty="0"/>
              <a:t>AVG, STDEV, SUM, COUNT, </a:t>
            </a:r>
            <a:r>
              <a:rPr lang="ru-RU" dirty="0"/>
              <a:t>и так далее</a:t>
            </a:r>
          </a:p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84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7163AE-AFB4-0DFB-23DF-7E05D9A7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среднюю стоимость товара, а также стандартное отклонение для стоимости товара из таблицы </a:t>
            </a:r>
            <a:r>
              <a:rPr lang="en-US" dirty="0"/>
              <a:t>Products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F1FCC7-2FB9-307D-14C2-F4E1771CD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2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BDAC75-EE52-3296-052C-A7A4A7C1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сгруппированных записей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7EDB01-A4A5-8795-4B1A-1B774D67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HAVING</a:t>
            </a:r>
          </a:p>
          <a:p>
            <a:r>
              <a:rPr lang="ru-RU" dirty="0"/>
              <a:t>Используется совместно с </a:t>
            </a:r>
            <a:r>
              <a:rPr lang="en-US" dirty="0"/>
              <a:t>GROUP BY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Примеры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3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352C3B-06D7-0F15-F4AE-8A430EFF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Сгруппировать доменные имена</a:t>
            </a:r>
            <a:r>
              <a:rPr lang="en-US" dirty="0"/>
              <a:t> </a:t>
            </a:r>
            <a:r>
              <a:rPr lang="ru-RU" dirty="0"/>
              <a:t>почтовых ящиков (таблица </a:t>
            </a:r>
            <a:r>
              <a:rPr lang="en-US" dirty="0"/>
              <a:t>Customers) </a:t>
            </a:r>
            <a:r>
              <a:rPr lang="ru-RU" dirty="0"/>
              <a:t>и отфильтровать те записи, для которых количество</a:t>
            </a:r>
            <a:r>
              <a:rPr lang="en-US" dirty="0"/>
              <a:t> </a:t>
            </a:r>
            <a:r>
              <a:rPr lang="ru-RU" dirty="0"/>
              <a:t>появлений в группе больше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164958-25D4-31C8-3820-2EDB253C2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Доменное имя можно получить используя следующую конструкцию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10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1E192E-2FDF-4CAE-3BCB-4E9884E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2DCBFF-9C69-6C87-8F68-5E4FF7D8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ORDER BY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возрастанию </a:t>
            </a:r>
            <a:r>
              <a:rPr lang="en-US" dirty="0"/>
              <a:t>ORDER BY column ASC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убыванию </a:t>
            </a:r>
            <a:r>
              <a:rPr lang="en-US" dirty="0"/>
              <a:t>ORDER BY column</a:t>
            </a:r>
            <a:r>
              <a:rPr lang="ru-RU" dirty="0"/>
              <a:t> </a:t>
            </a:r>
            <a:r>
              <a:rPr lang="en-US" dirty="0"/>
              <a:t>DESC</a:t>
            </a:r>
          </a:p>
          <a:p>
            <a:r>
              <a:rPr lang="ru-RU" dirty="0"/>
              <a:t>Можно сортировать сразу по нескольким колонкам</a:t>
            </a:r>
            <a:endParaRPr lang="en-US" dirty="0"/>
          </a:p>
          <a:p>
            <a:r>
              <a:rPr lang="ru-RU" dirty="0"/>
              <a:t>Пример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ru-RU" dirty="0"/>
            </a:br>
            <a:b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09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13D045-80BC-984A-0861-E12236E1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</a:t>
            </a:r>
            <a:r>
              <a:rPr lang="en-US" dirty="0"/>
              <a:t> </a:t>
            </a:r>
            <a:r>
              <a:rPr lang="ru-RU" dirty="0"/>
              <a:t>все товары из таблицы </a:t>
            </a:r>
            <a:r>
              <a:rPr lang="en-US" dirty="0"/>
              <a:t>Products </a:t>
            </a:r>
            <a:r>
              <a:rPr lang="ru-RU" dirty="0"/>
              <a:t>и отсортировать результат по цене товара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2E6BB3A-4495-7CC2-B5C8-136B521EF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15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D884E33-C5D7-7017-6DBE-2137CAA2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таблиц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1ED0FBF-BD01-5F54-B727-26A332AD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[RIGHT OUTER|LEFT OUTER|FULL OUTER|INNER|CROSS] JOIN</a:t>
            </a:r>
          </a:p>
          <a:p>
            <a:r>
              <a:rPr lang="en-US" dirty="0"/>
              <a:t>3</a:t>
            </a:r>
            <a:r>
              <a:rPr lang="ru-RU" dirty="0"/>
              <a:t> наиболее часто встречающиеся объединения таблиц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JOIN</a:t>
            </a:r>
          </a:p>
          <a:p>
            <a:pPr lvl="1"/>
            <a:r>
              <a:rPr lang="en-US" dirty="0"/>
              <a:t>RIGHT JOIN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6CD20C-D737-986E-F648-38D352831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https://sql.strangebit.io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A80A986-BE36-79F5-5CB4-D4AB7E24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6E466D-84F4-A49A-4EB8-3F0220C27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8" y="360203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FCA5-4AAE-2593-2513-0CAFFDFC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7D259-AF7E-5B66-DCC4-D207A43A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 одинаковое значения</a:t>
            </a:r>
          </a:p>
          <a:p>
            <a:r>
              <a:rPr lang="ru-RU" dirty="0"/>
              <a:t>Диаграмма Венна выглядит так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089AB-CBE0-0249-80F9-14855F5B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44" y="2246249"/>
            <a:ext cx="1905000" cy="138112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399228-CD04-54D4-EB6A-E23F69C97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80199"/>
              </p:ext>
            </p:extLst>
          </p:nvPr>
        </p:nvGraphicFramePr>
        <p:xfrm>
          <a:off x="3001328" y="4791583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71960" imgH="1057320" progId="PBrush">
                  <p:embed/>
                </p:oleObj>
              </mc:Choice>
              <mc:Fallback>
                <p:oleObj name="Bitmap Image" r:id="rId3" imgW="3171960" imgH="1057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1328" y="4791583"/>
                        <a:ext cx="31718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5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Management Studio (SSMS)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AB6D831-63A7-F4EB-EAC5-7FEEB0153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1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82C7C8-9E0E-43C8-A025-1A119F1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Создать тестовую</a:t>
            </a:r>
            <a:r>
              <a:rPr lang="en-US" dirty="0"/>
              <a:t> </a:t>
            </a:r>
            <a:r>
              <a:rPr lang="ru-RU" dirty="0"/>
              <a:t>базу с именем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shop</a:t>
            </a:r>
            <a:r>
              <a:rPr lang="en-US" dirty="0"/>
              <a:t>, </a:t>
            </a:r>
            <a:r>
              <a:rPr lang="ru-RU" dirty="0"/>
              <a:t>используя </a:t>
            </a:r>
            <a:r>
              <a:rPr lang="en-US" dirty="0"/>
              <a:t>SSMS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DEEF0C-7754-F53D-5DC6-7C872042D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4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023D63-F8C1-E405-780D-C6799FA2F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SQL </a:t>
            </a:r>
            <a:r>
              <a:rPr lang="ru-RU" dirty="0"/>
              <a:t>база данных и язык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2A09472-E348-B12A-8374-C6A84C54A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8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8D9997-F530-3A52-4A70-BB8B6D2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структуру тестовой базы в </a:t>
            </a:r>
            <a:r>
              <a:rPr lang="en-US" dirty="0"/>
              <a:t>SSMS</a:t>
            </a:r>
            <a:r>
              <a:rPr lang="ru-RU" dirty="0"/>
              <a:t> используя скрипт, размещенный на сайте </a:t>
            </a:r>
            <a:r>
              <a:rPr lang="en-US" dirty="0"/>
              <a:t>sql.strangebit.io</a:t>
            </a:r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6677FC53-A54B-7CE1-5D51-2824416E6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2C93B-32BF-911E-9693-3EC0DA9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Ознакомьтесь со структурой базы данных </a:t>
            </a:r>
            <a:r>
              <a:rPr lang="en-US" dirty="0"/>
              <a:t>shop</a:t>
            </a:r>
            <a:r>
              <a:rPr lang="ru-RU" dirty="0"/>
              <a:t> –изучите типы и наименования колонок, изучите связи между таблицами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F70572-DFA8-B8AE-95DB-63A391DF6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6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запросов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ru-RU" dirty="0"/>
          </a:p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8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0111D-F724-2EB4-91FA-8377E512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42ECB-9321-A3D5-A8B0-F12F49C0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ru-RU" dirty="0"/>
              <a:t> </a:t>
            </a:r>
            <a:r>
              <a:rPr lang="en-US" dirty="0"/>
              <a:t>column1, …, </a:t>
            </a:r>
            <a:r>
              <a:rPr lang="en-US" dirty="0" err="1"/>
              <a:t>columnN</a:t>
            </a:r>
            <a:r>
              <a:rPr lang="ru-RU" dirty="0"/>
              <a:t> </a:t>
            </a:r>
            <a:r>
              <a:rPr lang="en-US" dirty="0"/>
              <a:t>FROM [</a:t>
            </a:r>
            <a:r>
              <a:rPr lang="en-US" dirty="0" err="1"/>
              <a:t>table_name|view_name</a:t>
            </a:r>
            <a:r>
              <a:rPr lang="en-US" dirty="0"/>
              <a:t>]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HAVING</a:t>
            </a:r>
            <a:endParaRPr lang="ru-RU" dirty="0"/>
          </a:p>
          <a:p>
            <a:r>
              <a:rPr lang="en-US" dirty="0"/>
              <a:t>JOIN</a:t>
            </a:r>
            <a:endParaRPr lang="ru-RU" dirty="0"/>
          </a:p>
          <a:p>
            <a:r>
              <a:rPr lang="en-US" dirty="0"/>
              <a:t>UNION</a:t>
            </a:r>
            <a:endParaRPr lang="ru-RU" dirty="0"/>
          </a:p>
          <a:p>
            <a:r>
              <a:rPr lang="en-US" dirty="0"/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4182095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618</Words>
  <Application>Microsoft Office PowerPoint</Application>
  <PresentationFormat>Широкоэкранный</PresentationFormat>
  <Paragraphs>71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Тема Office</vt:lpstr>
      <vt:lpstr>Bitmap Image</vt:lpstr>
      <vt:lpstr>Основы SQL</vt:lpstr>
      <vt:lpstr>https://sql.strangebit.io</vt:lpstr>
      <vt:lpstr>SQL Server Management Studio (SSMS)</vt:lpstr>
      <vt:lpstr>Создать тестовую базу с именем shop, используя SSMS</vt:lpstr>
      <vt:lpstr>Что такое SQL база данных и язык SQL</vt:lpstr>
      <vt:lpstr>Упражнение: создать структуру тестовой базы в SSMS используя скрипт, размещенный на сайте sql.strangebit.io</vt:lpstr>
      <vt:lpstr>Упражнение: Ознакомьтесь со структурой базы данных shop –изучите типы и наименования колонок, изучите связи между таблицами</vt:lpstr>
      <vt:lpstr>Основные типы запросов SQL</vt:lpstr>
      <vt:lpstr>Выборка данных</vt:lpstr>
      <vt:lpstr>Упражнение: Выбрать из таблицы Customers фамилии и имена клиентов, объединить две колонки в одну</vt:lpstr>
      <vt:lpstr>Фильтрация</vt:lpstr>
      <vt:lpstr>Упражнение: Из таблицы Products выбрать все товары, цена на которые больше 5 условных единиц</vt:lpstr>
      <vt:lpstr>Группировка</vt:lpstr>
      <vt:lpstr>Упражнение: Выбрать среднюю стоимость товара, а также стандартное отклонение для стоимости товара из таблицы Products</vt:lpstr>
      <vt:lpstr>Фильтрация сгруппированных записей</vt:lpstr>
      <vt:lpstr>Упражнение: Сгруппировать доменные имена почтовых ящиков (таблица Customers) и отфильтровать те записи, для которых количество появлений в группе больше 2</vt:lpstr>
      <vt:lpstr>Сортировка данных</vt:lpstr>
      <vt:lpstr>Упражнение: Выбрать все товары из таблицы Products и отсортировать результат по цене товара</vt:lpstr>
      <vt:lpstr>Объединение таблиц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</dc:title>
  <dc:creator>Dmitriy Kuptsov</dc:creator>
  <cp:lastModifiedBy>Dmitriy Kuptsov</cp:lastModifiedBy>
  <cp:revision>29</cp:revision>
  <dcterms:created xsi:type="dcterms:W3CDTF">2022-09-28T04:14:13Z</dcterms:created>
  <dcterms:modified xsi:type="dcterms:W3CDTF">2022-09-29T13:40:10Z</dcterms:modified>
</cp:coreProperties>
</file>