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3" r:id="rId2"/>
    <p:sldId id="324" r:id="rId3"/>
    <p:sldId id="498" r:id="rId4"/>
    <p:sldId id="499" r:id="rId5"/>
    <p:sldId id="500" r:id="rId6"/>
    <p:sldId id="501" r:id="rId7"/>
    <p:sldId id="509" r:id="rId8"/>
    <p:sldId id="502" r:id="rId9"/>
    <p:sldId id="503" r:id="rId10"/>
    <p:sldId id="505" r:id="rId11"/>
    <p:sldId id="504" r:id="rId12"/>
    <p:sldId id="506" r:id="rId13"/>
    <p:sldId id="508" r:id="rId14"/>
    <p:sldId id="507" r:id="rId15"/>
    <p:sldId id="497" r:id="rId16"/>
    <p:sldId id="49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7ACBC-ED2B-4933-0846-69C01EC84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1831CB-7182-DB74-C6B4-28C010870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D9181-99DA-68ED-A8D8-F9DF4E85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1F1-4DA3-4C94-A195-E026FD605553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7205AF-E469-1BB5-7BB5-19F45B6A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BDFD12-4A70-EAAC-4636-E1CE86CF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73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22DCE-F23C-AD1F-5022-A9918901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CD03D1-3E92-A153-B3E3-BFFF0683F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791872-70FA-EA1B-F63C-8DE5A74E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1F1-4DA3-4C94-A195-E026FD605553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892B53-A691-CD76-FF45-8F9BD31F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2353B0-2A5B-97D6-D824-BCBCFC5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2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96CDB6-93AE-041D-4704-0066A23F6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CD6EF4-BB57-0056-6FC2-4E77A3691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22F598-EF59-0988-6F55-4A4E2D16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1F1-4DA3-4C94-A195-E026FD605553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44853D-0A33-90DC-8F62-91DC7EE9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AB0391-D1CD-C7E1-9BBC-C9A1EEA5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287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0A9052-3330-5F40-AC97-8C5F187309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4500" y="444500"/>
            <a:ext cx="11303000" cy="596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22824F-CB36-CD48-B67B-34E5EA0EE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0448"/>
            <a:ext cx="9144000" cy="19097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2400" b="0" i="0">
                <a:solidFill>
                  <a:srgbClr val="54FFD3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79915-5FEC-304E-BFCF-EE19E8441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7361"/>
            <a:ext cx="9144000" cy="15206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rgbClr val="54FFD3"/>
                </a:solidFill>
                <a:latin typeface="Dazzed" pitchFamily="2" charset="77"/>
                <a:cs typeface="Dazze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426DC13-27CB-1F42-B8C1-E9AAFDFA621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706651" y="763974"/>
            <a:ext cx="4778697" cy="277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54FFD3"/>
                </a:solidFill>
                <a:latin typeface="Dazzed" pitchFamily="2" charset="77"/>
                <a:cs typeface="Dazzed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Session Title </a:t>
            </a:r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38A26ABF-1E1B-E94B-94F2-7326E647FF0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06610" y="6524002"/>
            <a:ext cx="2743200" cy="234172"/>
          </a:xfrm>
        </p:spPr>
        <p:txBody>
          <a:bodyPr/>
          <a:lstStyle>
            <a:lvl1pPr>
              <a:defRPr sz="100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fld id="{4B39C457-76FE-C449-9552-4CBE0B23A7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8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lines - Header, Subheader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F46D4636-E5B2-E44D-8139-889EC34C07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06610" y="6524002"/>
            <a:ext cx="2743200" cy="234172"/>
          </a:xfrm>
        </p:spPr>
        <p:txBody>
          <a:bodyPr/>
          <a:lstStyle>
            <a:lvl1pPr>
              <a:defRPr sz="100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fld id="{4B39C457-76FE-C449-9552-4CBE0B23A7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55D3523-78B8-A14F-A7D6-525D9C704B1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537023" y="6241443"/>
            <a:ext cx="4412787" cy="222218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Reference here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E71DA03-94CA-B04C-B06C-62E619080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9734" y="6194033"/>
            <a:ext cx="2122180" cy="337449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4B357B1-3AEF-0041-B202-617AC07F4F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941" y="1940108"/>
            <a:ext cx="11654118" cy="3963542"/>
          </a:xfrm>
          <a:prstGeom prst="rect">
            <a:avLst/>
          </a:prstGeom>
        </p:spPr>
        <p:txBody>
          <a:bodyPr anchor="t"/>
          <a:lstStyle>
            <a:lvl1pPr marL="177800" indent="-177800" algn="l">
              <a:lnSpc>
                <a:spcPct val="100000"/>
              </a:lnSpc>
              <a:buFont typeface="Arial" panose="020B0604020202020204" pitchFamily="34" charset="0"/>
              <a:buChar char="•"/>
              <a:defRPr sz="1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541338" indent="-185738">
              <a:lnSpc>
                <a:spcPct val="100000"/>
              </a:lnSpc>
              <a:defRPr sz="12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2pPr>
            <a:lvl3pPr marL="985838" indent="-177800">
              <a:lnSpc>
                <a:spcPct val="100000"/>
              </a:lnSpc>
              <a:tabLst>
                <a:tab pos="1527175" algn="l"/>
              </a:tabLst>
              <a:defRPr sz="10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3pPr>
            <a:lvl4pPr marL="1252538" indent="-177800">
              <a:lnSpc>
                <a:spcPct val="100000"/>
              </a:lnSpc>
              <a:defRPr sz="8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4pPr>
            <a:lvl5pPr marL="1527175" indent="-187325">
              <a:lnSpc>
                <a:spcPct val="100000"/>
              </a:lnSpc>
              <a:defRPr sz="8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B9CDC2-5FF3-B148-A251-B88DAEA3D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299710"/>
            <a:ext cx="11654118" cy="101474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EF4C496-00E8-CF47-B140-BE8756DC7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422470"/>
            <a:ext cx="11654118" cy="4134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19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Subhead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8A93BA-2147-614E-BAD8-1B5B41D0C8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06610" y="6524002"/>
            <a:ext cx="2743200" cy="234172"/>
          </a:xfrm>
        </p:spPr>
        <p:txBody>
          <a:bodyPr/>
          <a:lstStyle>
            <a:lvl1pPr>
              <a:lnSpc>
                <a:spcPct val="100000"/>
              </a:lnSpc>
              <a:defRPr sz="100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fld id="{4B39C457-76FE-C449-9552-4CBE0B23A7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F33FE6-9AA7-C642-90F2-9CE0B8E35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299710"/>
            <a:ext cx="6698389" cy="101474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0F23773-E9EA-AF40-BCBA-6701B4E7B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422470"/>
            <a:ext cx="6698389" cy="101474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D5360EE-A818-4944-9BF2-5012E03C54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9734" y="6194033"/>
            <a:ext cx="2122180" cy="33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4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E698B-0B66-7386-A98F-7E8F1E3F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A221F-6631-2ED7-3BC7-08F2C6EE4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7DC2EE-44F9-78FA-725A-74898647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1F1-4DA3-4C94-A195-E026FD605553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1CA0A4-958E-DD36-659D-48858DD5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C860E9-38BC-7AD3-AB57-861E49D0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0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316B1-B71D-9472-EEC6-CE583B64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2D2068-2951-50E2-B7D8-C8B903F39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811BFC-73C5-5C82-9045-97DC8120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1F1-4DA3-4C94-A195-E026FD605553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5E953-1093-DDDF-FD80-1E3D4836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D353D8-02F8-17D6-AD21-13F90433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2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9B00-B91D-89FB-BCA0-020E8616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58DA63-4655-1094-4420-B7426CC55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3CA1BD-6379-AB71-B1CF-0759B4BAD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20BDF2-EC68-A141-4BB6-0FE9F6DF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1F1-4DA3-4C94-A195-E026FD605553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BEE71F-A0C9-350C-10A1-56B7FACB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D9F7BA-8594-EDBB-C7DA-80190C6D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7FF18-77A1-EE8B-7620-2CCE5C62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73267E-BB2D-F3E5-3725-70433A23F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CB6144-C1BD-CD7D-6448-1D702363C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62BA27-7C7D-DF70-0667-ECFCCB6B0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3ED4C1-84D1-DDCC-A240-9264357E0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D4F318-0827-E68B-1199-85112160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1F1-4DA3-4C94-A195-E026FD605553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1E8EFE-AAEE-57F9-BB0D-55D61F1D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B394EF-B61C-D76A-B437-366F8D2A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13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978F0-3B96-FA4D-C7F6-05274BB6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7283BA-DA34-FC32-5385-68B76FE3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1F1-4DA3-4C94-A195-E026FD605553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5CB393-4600-6B25-EDA0-501AB7C6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459F7B-4F39-2A2A-15B6-D717BB81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04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7DEBA6-75C8-071E-3DE0-7DC8639D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1F1-4DA3-4C94-A195-E026FD605553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C2CC50-4797-DF32-1750-930AD57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5FF5C7-54B7-CCD9-3CC4-4E2A6BC6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8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55345-7B63-6BCB-6AA4-C751EDE5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EC0D7B-EBE8-4FC7-C23D-EA45485BA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9075D7-7C13-364F-F231-F764FB6CA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B4DF51-7738-382B-85BD-C403BE4D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1F1-4DA3-4C94-A195-E026FD605553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5CD0D2-90C9-B41D-5540-714E272A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85DC5D-7FB3-250C-4A2C-631DDAB8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69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97188-A3DD-38B2-1963-433183CB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CC68AB-2808-B053-E1E9-202244C03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3D6BCA-ECCC-55BD-A4F9-9F20567EE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B50A48-604A-4B15-A608-911810E2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1F1-4DA3-4C94-A195-E026FD605553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8A44BC-6BCD-9121-C22B-10C8C075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EF6B7-6C69-759F-6716-8EB524AE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95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9132D-C9CE-D89D-BB18-A8BDA233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45BAC5-7701-45D9-2ECB-B2B163427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BBECA2-BF6F-FAA4-AAEE-7BEFC4DD7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B1F1-4DA3-4C94-A195-E026FD605553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8CF0C5-7AA8-F401-A114-8D3686DAD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B4DD3B-2074-9C49-178B-B171CC4A7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1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ql.strangebit.io/distro/report1_data_source.sq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6922-4F03-A445-BCAE-ADD67A880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Применение запросов </a:t>
            </a:r>
            <a:r>
              <a:rPr lang="en-US" sz="4400" dirty="0"/>
              <a:t>SQL </a:t>
            </a:r>
            <a:r>
              <a:rPr lang="ru-RU" sz="4400" dirty="0"/>
              <a:t>в ПО </a:t>
            </a:r>
            <a:r>
              <a:rPr lang="en-US" sz="4400" dirty="0" err="1"/>
              <a:t>GeoBank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3DFFD-00BA-BF4B-A013-66FA708F0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1963E-8F54-1D41-A7E2-856E9B01CB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39C457-76FE-C449-9552-4CBE0B23A7F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2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C954768A-977D-3787-99A5-64AE698E584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D446A56-9BA4-2FE0-6FDF-0D92C65651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Ознакомьтесь с представлением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VW_DH_ASSAYS</a:t>
            </a:r>
            <a:endParaRPr lang="ru-RU" sz="2000" dirty="0"/>
          </a:p>
          <a:p>
            <a:r>
              <a:rPr lang="ru-RU" sz="2000" dirty="0"/>
              <a:t>Создайте отчет идентичный предыдущему используя это представление</a:t>
            </a:r>
          </a:p>
          <a:p>
            <a:r>
              <a:rPr lang="ru-RU" sz="2000" dirty="0"/>
              <a:t>Используйте подстановочный параметр </a:t>
            </a:r>
            <a:r>
              <a:rPr lang="en-US" sz="2000" dirty="0"/>
              <a:t>Project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D1C91-FF69-D444-31C7-784A22418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Упражнение</a:t>
            </a:r>
          </a:p>
        </p:txBody>
      </p:sp>
    </p:spTree>
    <p:extLst>
      <p:ext uri="{BB962C8B-B14F-4D97-AF65-F5344CB8AC3E}">
        <p14:creationId xmlns:p14="http://schemas.microsoft.com/office/powerpoint/2010/main" val="287308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C954768A-977D-3787-99A5-64AE698E584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D446A56-9BA4-2FE0-6FDF-0D92C65651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D1C91-FF69-D444-31C7-784A22418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Демонстрация – создание отчета </a:t>
            </a:r>
            <a:r>
              <a:rPr lang="en-US" sz="4400" dirty="0"/>
              <a:t>“</a:t>
            </a:r>
            <a:r>
              <a:rPr lang="ru-RU" sz="4400" dirty="0"/>
              <a:t>Проведённые буровые работы</a:t>
            </a:r>
            <a:r>
              <a:rPr lang="en-US" sz="4400" dirty="0"/>
              <a:t>”</a:t>
            </a:r>
            <a:endParaRPr lang="ru-RU" sz="4400" dirty="0"/>
          </a:p>
        </p:txBody>
      </p:sp>
      <p:pic>
        <p:nvPicPr>
          <p:cNvPr id="3" name="Объект 4">
            <a:extLst>
              <a:ext uri="{FF2B5EF4-FFF2-40B4-BE49-F238E27FC236}">
                <a16:creationId xmlns:a16="http://schemas.microsoft.com/office/drawing/2014/main" id="{27397F7C-7628-B118-E30C-0F5E5C4C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3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C954768A-977D-3787-99A5-64AE698E584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D446A56-9BA4-2FE0-6FDF-0D92C65651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Изучите таблицу </a:t>
            </a:r>
            <a:r>
              <a:rPr lang="en-US" sz="2000" dirty="0"/>
              <a:t>GB_PROJECT</a:t>
            </a:r>
            <a:endParaRPr lang="ru-RU" sz="2000" dirty="0"/>
          </a:p>
          <a:p>
            <a:r>
              <a:rPr lang="ru-RU" sz="2000" dirty="0"/>
              <a:t>Создайте новый отчет</a:t>
            </a:r>
          </a:p>
          <a:p>
            <a:r>
              <a:rPr lang="ru-RU" sz="2000" dirty="0"/>
              <a:t>Создайте </a:t>
            </a:r>
            <a:r>
              <a:rPr lang="en-US" sz="2000" dirty="0"/>
              <a:t>SQL </a:t>
            </a:r>
            <a:r>
              <a:rPr lang="ru-RU" sz="2000" dirty="0"/>
              <a:t>запрос, который будет выбирать месторождение и его описание из таблицы </a:t>
            </a:r>
            <a:r>
              <a:rPr lang="en-US" sz="2000" dirty="0"/>
              <a:t>GB_PROJECT</a:t>
            </a:r>
            <a:endParaRPr lang="ru-RU" sz="2000" dirty="0"/>
          </a:p>
          <a:p>
            <a:r>
              <a:rPr lang="ru-RU" sz="2000" dirty="0"/>
              <a:t>В отчете создайте таблицу, в которой будете отображать информацию о месторождение</a:t>
            </a:r>
          </a:p>
          <a:p>
            <a:r>
              <a:rPr lang="ru-RU" sz="2000" dirty="0"/>
              <a:t>Добавьте подотчет в отчете </a:t>
            </a:r>
            <a:r>
              <a:rPr lang="en-US" sz="2000" dirty="0"/>
              <a:t>“</a:t>
            </a:r>
            <a:r>
              <a:rPr lang="ru-RU" sz="2000" dirty="0"/>
              <a:t>Проведенные буровые работы</a:t>
            </a:r>
            <a:r>
              <a:rPr lang="en-US" sz="2000" dirty="0"/>
              <a:t>”</a:t>
            </a:r>
          </a:p>
          <a:p>
            <a:r>
              <a:rPr lang="ru-RU" sz="2000" dirty="0"/>
              <a:t>Выгрузите получившийся отчет в формате </a:t>
            </a:r>
            <a:r>
              <a:rPr lang="en-US" sz="2000" dirty="0"/>
              <a:t>PDF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D1C91-FF69-D444-31C7-784A22418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Упражнение – добавить описания месторождений</a:t>
            </a:r>
          </a:p>
        </p:txBody>
      </p:sp>
    </p:spTree>
    <p:extLst>
      <p:ext uri="{BB962C8B-B14F-4D97-AF65-F5344CB8AC3E}">
        <p14:creationId xmlns:p14="http://schemas.microsoft.com/office/powerpoint/2010/main" val="211528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D2879B0-6EA6-AEBF-74C6-6B44291E851F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C344D3-612E-C90C-F0F5-2A9218AFFA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Создайте отчет, который будет выводить статистическую информацию по всем проектам</a:t>
            </a:r>
          </a:p>
          <a:p>
            <a:pPr lvl="1"/>
            <a:r>
              <a:rPr lang="ru-RU" sz="1800" dirty="0"/>
              <a:t>Название проекта</a:t>
            </a:r>
            <a:endParaRPr lang="en-US" sz="1800" dirty="0"/>
          </a:p>
          <a:p>
            <a:pPr lvl="1"/>
            <a:r>
              <a:rPr lang="ru-RU" sz="1800" dirty="0"/>
              <a:t>Количество проб</a:t>
            </a:r>
          </a:p>
          <a:p>
            <a:pPr lvl="1"/>
            <a:r>
              <a:rPr lang="ru-RU" sz="1800" dirty="0"/>
              <a:t>Список металлов</a:t>
            </a:r>
          </a:p>
          <a:p>
            <a:pPr lvl="1"/>
            <a:r>
              <a:rPr lang="ru-RU" sz="1800" dirty="0"/>
              <a:t>Среднее,  минимальное, максимальное содержание каждого полезного элемента во всех пробах, а также стандартное отклонение</a:t>
            </a:r>
          </a:p>
          <a:p>
            <a:r>
              <a:rPr lang="ru-RU" sz="2000" dirty="0"/>
              <a:t>Используйте в качестве примера источника данных запрос размещенный по адресу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https://sql.strangebit.io/distro/report1_data_source.sql</a:t>
            </a:r>
            <a:endParaRPr lang="en-US" sz="2000" dirty="0"/>
          </a:p>
          <a:p>
            <a:r>
              <a:rPr lang="ru-RU" sz="2000" dirty="0"/>
              <a:t>Посмотрите шаблон отчета </a:t>
            </a:r>
            <a:r>
              <a:rPr lang="en-US" sz="2000" dirty="0"/>
              <a:t>“</a:t>
            </a:r>
            <a:r>
              <a:rPr lang="ru-RU" sz="2000" dirty="0"/>
              <a:t>Проведенные буровые работы</a:t>
            </a:r>
            <a:r>
              <a:rPr lang="en-US" sz="2000" dirty="0"/>
              <a:t>”</a:t>
            </a:r>
            <a:r>
              <a:rPr lang="ru-RU" sz="2000" dirty="0"/>
              <a:t> и возьмите его за основу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CC6EB0F-5E7D-6510-AE53-68E5D9416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Упражнение – статистическая информация о содержаниях металла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4B358746-6B36-F1C0-0681-D832208BF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85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C954768A-977D-3787-99A5-64AE698E584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D446A56-9BA4-2FE0-6FDF-0D92C65651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Изучите запрос </a:t>
            </a:r>
            <a:r>
              <a:rPr lang="en-US" sz="2000" dirty="0"/>
              <a:t>Create Database Backup</a:t>
            </a:r>
            <a:endParaRPr lang="ru-RU" sz="2000" dirty="0"/>
          </a:p>
          <a:p>
            <a:r>
              <a:rPr lang="ru-RU" sz="2000" dirty="0"/>
              <a:t>Запустите запрос и создайте резервную копию базы данных</a:t>
            </a:r>
          </a:p>
          <a:p>
            <a:endParaRPr lang="ru-RU" sz="2000" dirty="0"/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D1C91-FF69-D444-31C7-784A22418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Упражнение – Создание резервных копий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769200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605" y="2510060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C52D138-BECF-8652-5600-C1017A67FF54}"/>
              </a:ext>
            </a:extLst>
          </p:cNvPr>
          <p:cNvSpPr txBox="1">
            <a:spLocks/>
          </p:cNvSpPr>
          <p:nvPr/>
        </p:nvSpPr>
        <p:spPr>
          <a:xfrm>
            <a:off x="1368298" y="421793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61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605" y="2510060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9600" dirty="0"/>
              <a:t>Вопросы?</a:t>
            </a:r>
            <a:endParaRPr lang="ru-RU" sz="4400" dirty="0"/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C52D138-BECF-8652-5600-C1017A67FF54}"/>
              </a:ext>
            </a:extLst>
          </p:cNvPr>
          <p:cNvSpPr txBox="1">
            <a:spLocks/>
          </p:cNvSpPr>
          <p:nvPr/>
        </p:nvSpPr>
        <p:spPr>
          <a:xfrm>
            <a:off x="1368298" y="421793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910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C954768A-977D-3787-99A5-64AE698E584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D446A56-9BA4-2FE0-6FDF-0D92C65651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900" dirty="0"/>
              <a:t>Миграция базы данных для </a:t>
            </a:r>
            <a:r>
              <a:rPr lang="en-US" sz="2900" dirty="0" err="1"/>
              <a:t>GeoBank</a:t>
            </a:r>
            <a:endParaRPr lang="en-US" sz="2900" dirty="0"/>
          </a:p>
          <a:p>
            <a:r>
              <a:rPr lang="ru-RU" sz="2900" dirty="0"/>
              <a:t>Настройка </a:t>
            </a:r>
            <a:r>
              <a:rPr lang="en-US" sz="2900" dirty="0" err="1"/>
              <a:t>GeoBank</a:t>
            </a:r>
            <a:endParaRPr lang="ru-RU" sz="2900" dirty="0"/>
          </a:p>
          <a:p>
            <a:r>
              <a:rPr lang="ru-RU" sz="2900" dirty="0"/>
              <a:t>Создание представлений</a:t>
            </a:r>
          </a:p>
          <a:p>
            <a:r>
              <a:rPr lang="ru-RU" sz="2900" dirty="0"/>
              <a:t>Создание отчетов</a:t>
            </a:r>
          </a:p>
          <a:p>
            <a:r>
              <a:rPr lang="ru-RU" sz="2900" dirty="0"/>
              <a:t>Создание резервной копии базы данных </a:t>
            </a:r>
            <a:r>
              <a:rPr lang="en-US" sz="2900" dirty="0" err="1"/>
              <a:t>GeoBank</a:t>
            </a:r>
            <a:endParaRPr lang="ru-RU" sz="2900" dirty="0"/>
          </a:p>
          <a:p>
            <a:endParaRPr lang="ru-RU" sz="29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D1C91-FF69-D444-31C7-784A22418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План</a:t>
            </a:r>
          </a:p>
        </p:txBody>
      </p:sp>
    </p:spTree>
    <p:extLst>
      <p:ext uri="{BB962C8B-B14F-4D97-AF65-F5344CB8AC3E}">
        <p14:creationId xmlns:p14="http://schemas.microsoft.com/office/powerpoint/2010/main" val="214251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C954768A-977D-3787-99A5-64AE698E584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D446A56-9BA4-2FE0-6FDF-0D92C65651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Состоит из двух баз данных </a:t>
            </a:r>
          </a:p>
          <a:p>
            <a:r>
              <a:rPr lang="en-US" sz="2000" dirty="0"/>
              <a:t>CONFIG</a:t>
            </a:r>
            <a:r>
              <a:rPr lang="ru-RU" sz="2000" dirty="0"/>
              <a:t> </a:t>
            </a:r>
          </a:p>
          <a:p>
            <a:pPr lvl="1"/>
            <a:r>
              <a:rPr lang="ru-RU" sz="2000" dirty="0"/>
              <a:t>Конфигурационные данные</a:t>
            </a:r>
            <a:endParaRPr lang="en-US" sz="2000" dirty="0"/>
          </a:p>
          <a:p>
            <a:r>
              <a:rPr lang="en-US" sz="2000" dirty="0"/>
              <a:t>MODEL</a:t>
            </a:r>
            <a:endParaRPr lang="ru-RU" sz="2000" dirty="0"/>
          </a:p>
          <a:p>
            <a:pPr lvl="1"/>
            <a:r>
              <a:rPr lang="ru-RU" sz="2000" dirty="0"/>
              <a:t>Данные по скважинам</a:t>
            </a:r>
            <a:r>
              <a:rPr lang="en-US" sz="2000" dirty="0"/>
              <a:t> </a:t>
            </a:r>
            <a:r>
              <a:rPr lang="ru-RU" sz="2000" dirty="0"/>
              <a:t>и пробам</a:t>
            </a:r>
            <a:endParaRPr lang="en-US" sz="2000" dirty="0"/>
          </a:p>
          <a:p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D1C91-FF69-D444-31C7-784A22418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Базы данных, используемые в ПО </a:t>
            </a:r>
            <a:r>
              <a:rPr lang="en-US" sz="4400" dirty="0" err="1"/>
              <a:t>GeoBank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0477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C954768A-977D-3787-99A5-64AE698E584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D446A56-9BA4-2FE0-6FDF-0D92C65651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Скопируйте </a:t>
            </a:r>
            <a:r>
              <a:rPr lang="en-US" sz="2000" dirty="0"/>
              <a:t>GB_BASE_CONFIG </a:t>
            </a:r>
            <a:r>
              <a:rPr lang="ru-RU" sz="2000" dirty="0"/>
              <a:t>и </a:t>
            </a:r>
            <a:r>
              <a:rPr lang="en-US" sz="2000" dirty="0"/>
              <a:t>GB_BASE_MODEL </a:t>
            </a:r>
            <a:r>
              <a:rPr lang="ru-RU" sz="2000" dirty="0"/>
              <a:t>в папку доступную </a:t>
            </a:r>
            <a:r>
              <a:rPr lang="en-US" sz="2000" dirty="0"/>
              <a:t>SQL </a:t>
            </a:r>
            <a:r>
              <a:rPr lang="ru-RU" sz="2000" dirty="0"/>
              <a:t>серверу</a:t>
            </a:r>
            <a:endParaRPr lang="en-US" sz="2000" dirty="0"/>
          </a:p>
          <a:p>
            <a:r>
              <a:rPr lang="ru-RU" sz="2000" dirty="0"/>
              <a:t>Восстановите базы данных из бэкапов используя </a:t>
            </a:r>
            <a:r>
              <a:rPr lang="en-US" sz="2000" dirty="0"/>
              <a:t>SSMS</a:t>
            </a:r>
          </a:p>
          <a:p>
            <a:r>
              <a:rPr lang="ru-RU" sz="2000" dirty="0"/>
              <a:t>Используйте аутентификацию </a:t>
            </a:r>
            <a:r>
              <a:rPr lang="en-US" sz="2000" dirty="0"/>
              <a:t>Windows </a:t>
            </a:r>
            <a:r>
              <a:rPr lang="ru-RU" sz="2000" dirty="0"/>
              <a:t>в качестве модели безопасности</a:t>
            </a:r>
          </a:p>
          <a:p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D1C91-FF69-D444-31C7-784A22418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Упражнение - Развертывание баз данных </a:t>
            </a:r>
          </a:p>
        </p:txBody>
      </p:sp>
    </p:spTree>
    <p:extLst>
      <p:ext uri="{BB962C8B-B14F-4D97-AF65-F5344CB8AC3E}">
        <p14:creationId xmlns:p14="http://schemas.microsoft.com/office/powerpoint/2010/main" val="303037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C954768A-977D-3787-99A5-64AE698E584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D446A56-9BA4-2FE0-6FDF-0D92C65651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Отредактируйте свойства подключения для </a:t>
            </a:r>
            <a:r>
              <a:rPr lang="en-US" sz="2000" dirty="0"/>
              <a:t>GB_BASE_CONFIG</a:t>
            </a:r>
          </a:p>
          <a:p>
            <a:r>
              <a:rPr lang="ru-RU" sz="2000" dirty="0"/>
              <a:t>Отредактируйте свойства подключения для </a:t>
            </a:r>
            <a:r>
              <a:rPr lang="en-US" sz="2000" dirty="0"/>
              <a:t>GB_BASE_MODEL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D1C91-FF69-D444-31C7-784A22418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Упражнение - Настройка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62265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C954768A-977D-3787-99A5-64AE698E584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D446A56-9BA4-2FE0-6FDF-0D92C65651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D1C91-FF69-D444-31C7-784A22418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Демонстрация – создание представления</a:t>
            </a:r>
          </a:p>
        </p:txBody>
      </p:sp>
      <p:pic>
        <p:nvPicPr>
          <p:cNvPr id="3" name="Объект 4">
            <a:extLst>
              <a:ext uri="{FF2B5EF4-FFF2-40B4-BE49-F238E27FC236}">
                <a16:creationId xmlns:a16="http://schemas.microsoft.com/office/drawing/2014/main" id="{6134A1B7-EC62-FB83-6B6F-84210CD43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48" y="1552312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3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0B2B206-329B-6154-5AE6-99C90325BE8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2C86F1-132F-1122-C7DC-8411A5A5BD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ru-RU" sz="2000" dirty="0"/>
              <a:t>Для заполнения списков, которые должны использовать справочные данные используйте пользовательскую функцию </a:t>
            </a:r>
            <a:r>
              <a:rPr lang="en-US" sz="2000" dirty="0" err="1"/>
              <a:t>ufnGB_App_GetLookupListByField</a:t>
            </a:r>
            <a:endParaRPr lang="ru-RU" sz="2000" dirty="0"/>
          </a:p>
          <a:p>
            <a:r>
              <a:rPr lang="ru-RU" sz="2000" dirty="0"/>
              <a:t>Например, для выбора данных из справочника </a:t>
            </a:r>
            <a:r>
              <a:rPr lang="en-US" sz="2000" dirty="0"/>
              <a:t>“</a:t>
            </a:r>
            <a:r>
              <a:rPr lang="ru-RU" sz="2000" dirty="0"/>
              <a:t>Литология</a:t>
            </a:r>
            <a:r>
              <a:rPr lang="en-US" sz="2000" dirty="0"/>
              <a:t>”</a:t>
            </a:r>
            <a:r>
              <a:rPr lang="ru-RU" sz="2000" dirty="0"/>
              <a:t> можно выполнить следующий запрос</a:t>
            </a:r>
            <a:br>
              <a:rPr lang="ru-RU" sz="2000" dirty="0"/>
            </a:br>
            <a:br>
              <a:rPr lang="ru-RU" sz="2000" dirty="0"/>
            </a:b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ufnGB_App_GetLookupListByField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]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'GB_LITHOLOGY'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'LITH1'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'DEFAULT'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</a:p>
          <a:p>
            <a:r>
              <a:rPr lang="ru-RU" sz="2000" dirty="0">
                <a:cs typeface="Dazzed" pitchFamily="2" charset="0"/>
              </a:rPr>
              <a:t>Для выбора данных используя текущее значение первичного ключа в родительской таблице используйте </a:t>
            </a:r>
            <a:r>
              <a:rPr lang="en-US" sz="2000" dirty="0">
                <a:cs typeface="Dazzed" pitchFamily="2" charset="0"/>
              </a:rPr>
              <a:t>:[</a:t>
            </a:r>
            <a:r>
              <a:rPr lang="ru-RU" sz="2000" dirty="0">
                <a:cs typeface="Dazzed" pitchFamily="2" charset="0"/>
              </a:rPr>
              <a:t>Наименование колонки</a:t>
            </a:r>
            <a:r>
              <a:rPr lang="en-US" sz="2000" dirty="0">
                <a:cs typeface="Dazzed" pitchFamily="2" charset="0"/>
              </a:rPr>
              <a:t>]</a:t>
            </a:r>
            <a:endParaRPr lang="ru-RU" sz="2000" dirty="0">
              <a:cs typeface="Dazzed" pitchFamily="2" charset="0"/>
            </a:endParaRPr>
          </a:p>
          <a:p>
            <a:r>
              <a:rPr lang="ru-RU" sz="2000" dirty="0">
                <a:cs typeface="Dazzed" pitchFamily="2" charset="0"/>
              </a:rPr>
              <a:t>Например, </a:t>
            </a:r>
            <a:br>
              <a:rPr lang="ru-RU" sz="2000" dirty="0">
                <a:cs typeface="Dazzed" pitchFamily="2" charset="0"/>
              </a:rPr>
            </a:br>
            <a:br>
              <a:rPr lang="ru-RU" sz="2000" dirty="0">
                <a:cs typeface="Dazzed" pitchFamily="2" charset="0"/>
              </a:rPr>
            </a:b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GB_LITHOLOGY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PROJECT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=: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PROJECT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SITE_ID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=: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SITE_ID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DEPTH_FROM</a:t>
            </a:r>
          </a:p>
          <a:p>
            <a:r>
              <a:rPr lang="ru-RU" sz="2000" dirty="0">
                <a:cs typeface="Dazzed" pitchFamily="2" charset="0"/>
              </a:rPr>
              <a:t>Используйте </a:t>
            </a:r>
            <a:r>
              <a:rPr lang="en-US" sz="2000" dirty="0">
                <a:cs typeface="Dazzed" pitchFamily="2" charset="0"/>
              </a:rPr>
              <a:t>?[</a:t>
            </a:r>
            <a:r>
              <a:rPr lang="ru-RU" sz="2000" dirty="0">
                <a:cs typeface="Dazzed" pitchFamily="2" charset="0"/>
              </a:rPr>
              <a:t>Имя переменной</a:t>
            </a:r>
            <a:r>
              <a:rPr lang="en-US" sz="2000" dirty="0">
                <a:cs typeface="Dazzed" pitchFamily="2" charset="0"/>
              </a:rPr>
              <a:t>]?</a:t>
            </a:r>
            <a:r>
              <a:rPr lang="ru-RU" sz="2000" dirty="0">
                <a:cs typeface="Dazzed" pitchFamily="2" charset="0"/>
              </a:rPr>
              <a:t> для доступа к значению подстановочной переменной</a:t>
            </a:r>
            <a:endParaRPr lang="en-US" sz="2000" dirty="0">
              <a:cs typeface="Dazzed" pitchFamily="2" charset="0"/>
            </a:endParaRPr>
          </a:p>
          <a:p>
            <a:endParaRPr lang="en-US" sz="2000" dirty="0">
              <a:cs typeface="Dazzed" pitchFamily="2" charset="0"/>
            </a:endParaRPr>
          </a:p>
          <a:p>
            <a:endParaRPr lang="ru-RU" sz="2000" dirty="0">
              <a:cs typeface="Dazzed" pitchFamily="2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266DADE-E403-93A7-9C91-EC90DFF4B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Некоторые факты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D500FBA7-DD69-5A2E-64C7-884810795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72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C954768A-977D-3787-99A5-64AE698E584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D446A56-9BA4-2FE0-6FDF-0D92C65651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Используя существующее представление </a:t>
            </a:r>
            <a:r>
              <a:rPr lang="en-US" sz="2000" dirty="0"/>
              <a:t>“</a:t>
            </a:r>
            <a:r>
              <a:rPr lang="ru-RU" sz="2000" dirty="0"/>
              <a:t>Редактирование проб</a:t>
            </a:r>
            <a:r>
              <a:rPr lang="en-US" sz="2000" dirty="0"/>
              <a:t>” </a:t>
            </a:r>
            <a:r>
              <a:rPr lang="ru-RU" sz="2000" dirty="0"/>
              <a:t>добавьте вкладку </a:t>
            </a:r>
            <a:r>
              <a:rPr lang="en-US" sz="2000" dirty="0"/>
              <a:t>“</a:t>
            </a:r>
            <a:r>
              <a:rPr lang="ru-RU" sz="2000" dirty="0"/>
              <a:t>Литология</a:t>
            </a:r>
            <a:r>
              <a:rPr lang="en-US" sz="2000" dirty="0"/>
              <a:t>”</a:t>
            </a:r>
            <a:endParaRPr lang="ru-RU" sz="2000" dirty="0"/>
          </a:p>
          <a:p>
            <a:pPr lvl="1"/>
            <a:r>
              <a:rPr lang="ru-RU" sz="2000" dirty="0"/>
              <a:t>Создайте соответствующий </a:t>
            </a:r>
            <a:r>
              <a:rPr lang="en-US" sz="2000" dirty="0"/>
              <a:t>SQL </a:t>
            </a:r>
            <a:r>
              <a:rPr lang="ru-RU" sz="2000" dirty="0"/>
              <a:t>запрос </a:t>
            </a:r>
            <a:r>
              <a:rPr lang="en-US" sz="2000" dirty="0"/>
              <a:t>(</a:t>
            </a:r>
            <a:r>
              <a:rPr lang="ru-RU" sz="2000" dirty="0"/>
              <a:t>см. таблицу </a:t>
            </a:r>
            <a:r>
              <a:rPr lang="en-US" sz="2000" dirty="0"/>
              <a:t>GB_LITHILOGY</a:t>
            </a:r>
            <a:r>
              <a:rPr lang="ru-RU" sz="2000" dirty="0"/>
              <a:t>)</a:t>
            </a:r>
            <a:endParaRPr lang="en-US" sz="2000" dirty="0"/>
          </a:p>
          <a:p>
            <a:pPr lvl="2"/>
            <a:r>
              <a:rPr lang="ru-RU" sz="1600" dirty="0"/>
              <a:t>Протестировать запрос можно в редакторе запросов, либо используя </a:t>
            </a:r>
            <a:r>
              <a:rPr lang="en-US" sz="1600" dirty="0"/>
              <a:t>SSMS</a:t>
            </a:r>
            <a:endParaRPr lang="ru-RU" sz="1600" dirty="0"/>
          </a:p>
          <a:p>
            <a:pPr lvl="1"/>
            <a:r>
              <a:rPr lang="ru-RU" sz="2000" dirty="0"/>
              <a:t>Добавьте таблицу в представление</a:t>
            </a:r>
          </a:p>
          <a:p>
            <a:pPr lvl="1"/>
            <a:r>
              <a:rPr lang="ru-RU" sz="2000" dirty="0"/>
              <a:t>Укажите обязательные колонки</a:t>
            </a:r>
          </a:p>
          <a:p>
            <a:pPr lvl="1"/>
            <a:r>
              <a:rPr lang="ru-RU" sz="2000" dirty="0"/>
              <a:t>Укажите </a:t>
            </a:r>
            <a:r>
              <a:rPr lang="en-US" sz="2000" dirty="0"/>
              <a:t>SQL </a:t>
            </a:r>
            <a:r>
              <a:rPr lang="ru-RU" sz="2000" dirty="0"/>
              <a:t>запросы для колонок со справочными данными</a:t>
            </a:r>
          </a:p>
          <a:p>
            <a:r>
              <a:rPr lang="ru-RU" sz="2200" dirty="0"/>
              <a:t>В качестве примера можете использовать представление </a:t>
            </a:r>
            <a:r>
              <a:rPr lang="en-US" sz="2200" dirty="0"/>
              <a:t>Edit All Drillhole Data </a:t>
            </a:r>
            <a:r>
              <a:rPr lang="ru-RU" sz="2200" dirty="0"/>
              <a:t>в разделе Представления</a:t>
            </a:r>
            <a:r>
              <a:rPr lang="en-US" sz="2200" dirty="0"/>
              <a:t>/Optional Views</a:t>
            </a:r>
            <a:endParaRPr lang="ru-RU" sz="22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D1C91-FF69-D444-31C7-784A22418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Упражнение</a:t>
            </a:r>
          </a:p>
        </p:txBody>
      </p:sp>
    </p:spTree>
    <p:extLst>
      <p:ext uri="{BB962C8B-B14F-4D97-AF65-F5344CB8AC3E}">
        <p14:creationId xmlns:p14="http://schemas.microsoft.com/office/powerpoint/2010/main" val="285151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C954768A-977D-3787-99A5-64AE698E584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D446A56-9BA4-2FE0-6FDF-0D92C65651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D1C91-FF69-D444-31C7-784A22418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Демонстрация – создание отчёта по пробам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3D6C40E9-414E-D49C-773C-7DAF5035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390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488</Words>
  <Application>Microsoft Office PowerPoint</Application>
  <PresentationFormat>Широкоэкранный</PresentationFormat>
  <Paragraphs>62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Dazzed</vt:lpstr>
      <vt:lpstr>Тема Office</vt:lpstr>
      <vt:lpstr>Применение запросов SQL в ПО GeoBank</vt:lpstr>
      <vt:lpstr>План</vt:lpstr>
      <vt:lpstr>Базы данных, используемые в ПО GeoBank</vt:lpstr>
      <vt:lpstr>Упражнение - Развертывание баз данных </vt:lpstr>
      <vt:lpstr>Упражнение - Настройка баз данных</vt:lpstr>
      <vt:lpstr>Демонстрация – создание представления</vt:lpstr>
      <vt:lpstr>Некоторые факты</vt:lpstr>
      <vt:lpstr>Упражнение</vt:lpstr>
      <vt:lpstr>Демонстрация – создание отчёта по пробам</vt:lpstr>
      <vt:lpstr>Упражнение</vt:lpstr>
      <vt:lpstr>Демонстрация – создание отчета “Проведённые буровые работы”</vt:lpstr>
      <vt:lpstr>Упражнение – добавить описания месторождений</vt:lpstr>
      <vt:lpstr>Упражнение – статистическая информация о содержаниях металла</vt:lpstr>
      <vt:lpstr>Упражнение – Создание резервных копий базы данных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запросов SQL в ПО GeoBank</dc:title>
  <dc:creator>Dmitriy Kuptsov</dc:creator>
  <cp:lastModifiedBy>Dmitriy Kuptsov</cp:lastModifiedBy>
  <cp:revision>51</cp:revision>
  <dcterms:created xsi:type="dcterms:W3CDTF">2022-10-03T10:08:29Z</dcterms:created>
  <dcterms:modified xsi:type="dcterms:W3CDTF">2022-10-07T11:03:49Z</dcterms:modified>
</cp:coreProperties>
</file>