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3" r:id="rId5"/>
    <p:sldId id="258" r:id="rId6"/>
    <p:sldId id="259" r:id="rId7"/>
    <p:sldId id="274" r:id="rId8"/>
    <p:sldId id="260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CD771-3730-250B-2E92-6397D4736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0368C7-BE80-AAA6-4EA4-225E6DAF5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6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A5C5EC-1614-B043-43F2-CFA2181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Customers </a:t>
            </a:r>
            <a:r>
              <a:rPr lang="ru-RU" dirty="0"/>
              <a:t>фамилии и имена клиентов, объединить две колонки в одну, назвать колонку </a:t>
            </a:r>
            <a:r>
              <a:rPr lang="en-US" dirty="0" err="1"/>
              <a:t>FullName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794002-19FE-E482-5A3F-96C46B76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r>
              <a:rPr lang="ru-RU" dirty="0"/>
              <a:t>Используйте ключевое слово </a:t>
            </a:r>
            <a:r>
              <a:rPr lang="en-US" dirty="0"/>
              <a:t>AS </a:t>
            </a:r>
            <a:r>
              <a:rPr lang="ru-RU" dirty="0"/>
              <a:t>для задания </a:t>
            </a:r>
            <a:r>
              <a:rPr lang="ru-RU" dirty="0" err="1"/>
              <a:t>альяса</a:t>
            </a:r>
            <a:r>
              <a:rPr lang="ru-RU" dirty="0"/>
              <a:t> для колонки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с НДС'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88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54F7D9-E9B6-CE56-D2C6-F2A4218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747E8C8-3BD3-549C-690F-4B8CF962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WHERE</a:t>
            </a:r>
          </a:p>
          <a:p>
            <a:r>
              <a:rPr lang="en-US" dirty="0"/>
              <a:t>SELECT Column1, …, </a:t>
            </a:r>
            <a:r>
              <a:rPr lang="en-US" dirty="0" err="1"/>
              <a:t>ColumnN</a:t>
            </a:r>
            <a:r>
              <a:rPr lang="en-US" dirty="0"/>
              <a:t> FROM </a:t>
            </a:r>
            <a:r>
              <a:rPr lang="en-US" dirty="0" err="1"/>
              <a:t>table|view</a:t>
            </a:r>
            <a:r>
              <a:rPr lang="en-US" dirty="0"/>
              <a:t> WHERE</a:t>
            </a:r>
            <a:r>
              <a:rPr lang="ru-RU" dirty="0"/>
              <a:t> условие</a:t>
            </a:r>
          </a:p>
          <a:p>
            <a:r>
              <a:rPr lang="ru-RU" dirty="0"/>
              <a:t>Условие может содержать простое или сложное логическое выражение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'28-09-2022'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1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D2CA31-40CC-FA72-081C-252AF54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 таблицы </a:t>
            </a:r>
            <a:r>
              <a:rPr lang="en-US" dirty="0"/>
              <a:t>Products </a:t>
            </a:r>
            <a:r>
              <a:rPr lang="ru-RU" dirty="0"/>
              <a:t>выбрать все товары, цена на которые больше 5 условных единиц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91153BF-4CA1-3434-A127-8B521937D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1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734DAA-F77A-C2E4-DDD5-52AE451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7B6A68-9AD6-7A71-D3A6-9C7CDACB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GROUP BY</a:t>
            </a:r>
          </a:p>
          <a:p>
            <a:r>
              <a:rPr lang="ru-RU" dirty="0"/>
              <a:t>Используется вместе с агрегирующими функциями</a:t>
            </a:r>
          </a:p>
          <a:p>
            <a:pPr lvl="1"/>
            <a:r>
              <a:rPr lang="en-US" dirty="0"/>
              <a:t>AVG, STDEV, SUM, COUNT, </a:t>
            </a:r>
            <a:r>
              <a:rPr lang="ru-RU" dirty="0"/>
              <a:t>и так далее</a:t>
            </a:r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8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7163AE-AFB4-0DFB-23DF-7E05D9A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среднюю стоимость товара, а также стандартное отклонение для стоимости товара из таблицы </a:t>
            </a:r>
            <a:r>
              <a:rPr lang="en-US" dirty="0"/>
              <a:t>Products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1FCC7-2FB9-307D-14C2-F4E1771C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2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BDAC75-EE52-3296-052C-A7A4A7C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сгруппированных записей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7EDB01-A4A5-8795-4B1A-1B774D6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HAVING</a:t>
            </a:r>
          </a:p>
          <a:p>
            <a:r>
              <a:rPr lang="ru-RU" dirty="0"/>
              <a:t>Используется совместно с </a:t>
            </a:r>
            <a:r>
              <a:rPr lang="en-US" dirty="0"/>
              <a:t>GROUP BY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Примеры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3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352C3B-06D7-0F15-F4AE-8A430EFF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</a:t>
            </a:r>
            <a:r>
              <a:rPr lang="en-US" dirty="0"/>
              <a:t>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1 из таблицы </a:t>
            </a:r>
            <a:r>
              <a:rPr lang="en-US" dirty="0"/>
              <a:t>Customers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64958-25D4-31C8-3820-2EDB253C2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Доменное имя можно получить используя следующую конструкцию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10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1E192E-2FDF-4CAE-3BCB-4E9884E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2DCBFF-9C69-6C87-8F68-5E4FF7D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ORDER BY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возрастанию </a:t>
            </a:r>
            <a:r>
              <a:rPr lang="en-US" dirty="0"/>
              <a:t>ORDER BY column ASC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убыванию </a:t>
            </a:r>
            <a:r>
              <a:rPr lang="en-US" dirty="0"/>
              <a:t>ORDER BY column</a:t>
            </a:r>
            <a:r>
              <a:rPr lang="ru-RU" dirty="0"/>
              <a:t> </a:t>
            </a:r>
            <a:r>
              <a:rPr lang="en-US" dirty="0"/>
              <a:t>DESC</a:t>
            </a:r>
          </a:p>
          <a:p>
            <a:r>
              <a:rPr lang="ru-RU" dirty="0"/>
              <a:t>Пример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ru-RU" dirty="0"/>
            </a:br>
            <a:b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09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13D045-80BC-984A-0861-E12236E1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</a:t>
            </a:r>
            <a:r>
              <a:rPr lang="en-US" dirty="0"/>
              <a:t> </a:t>
            </a:r>
            <a:r>
              <a:rPr lang="ru-RU" dirty="0"/>
              <a:t>все товары из таблицы </a:t>
            </a:r>
            <a:r>
              <a:rPr lang="en-US" dirty="0"/>
              <a:t>Products </a:t>
            </a:r>
            <a:r>
              <a:rPr lang="ru-RU" dirty="0"/>
              <a:t>и отсортировать результат по цене товара по возрастанию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2E6BB3A-4495-7CC2-B5C8-136B521EF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5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884E33-C5D7-7017-6DBE-2137CAA2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таблиц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ED0FBF-BD01-5F54-B727-26A332AD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[RIGHT|LEFT|FULL|INNER] JOIN</a:t>
            </a:r>
          </a:p>
          <a:p>
            <a:r>
              <a:rPr lang="ru-RU" dirty="0"/>
              <a:t>4 наиболее часто встречающиеся типы слияний таблиц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FULL JOIN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6CD20C-D737-986E-F648-38D352831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https://sql.strangebit.io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A80A986-BE36-79F5-5CB4-D4AB7E24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6E466D-84F4-A49A-4EB8-3F0220C27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8" y="360203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FCA5-4AAE-2593-2513-0CAFFDFC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D259-AF7E-5B66-DCC4-D207A43A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Соединяет две таблицы по указанным колонкам, записи в которых имеют одинаковое значения</a:t>
            </a:r>
          </a:p>
          <a:p>
            <a:r>
              <a:rPr lang="ru-RU" dirty="0"/>
              <a:t>Диаграмма Венна выглядит так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089AB-CBE0-0249-80F9-14855F5B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04" y="1825625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5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Management Studio (SSMS)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AB6D831-63A7-F4EB-EAC5-7FEEB0153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82C7C8-9E0E-43C8-A025-1A119F1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Создать тестовую</a:t>
            </a:r>
            <a:r>
              <a:rPr lang="en-US" dirty="0"/>
              <a:t> </a:t>
            </a:r>
            <a:r>
              <a:rPr lang="ru-RU" dirty="0"/>
              <a:t>базу с именем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SSMS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EEF0C-7754-F53D-5DC6-7C872042D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4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023D63-F8C1-E405-780D-C6799FA2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база данных и 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2A09472-E348-B12A-8374-C6A84C54A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8D9997-F530-3A52-4A70-BB8B6D2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тестовой базы в </a:t>
            </a:r>
            <a:r>
              <a:rPr lang="en-US" dirty="0"/>
              <a:t>SSMS</a:t>
            </a:r>
            <a:r>
              <a:rPr lang="ru-RU" dirty="0"/>
              <a:t> используя скрипт, размещенный на сайте </a:t>
            </a:r>
            <a:r>
              <a:rPr lang="en-US" dirty="0"/>
              <a:t>sql.strangebit.io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6677FC53-A54B-7CE1-5D51-2824416E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C93B-32BF-911E-9693-3EC0DA9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Ознакомьтесь со структурой базы данных </a:t>
            </a:r>
            <a:r>
              <a:rPr lang="en-US" dirty="0"/>
              <a:t>shop</a:t>
            </a:r>
            <a:r>
              <a:rPr lang="ru-RU" dirty="0"/>
              <a:t> –изучите типы и наименования колонок, изучите типы связей между таблицами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F70572-DFA8-B8AE-95DB-63A391DF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6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запросов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111D-F724-2EB4-91FA-8377E512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42ECB-9321-A3D5-A8B0-F12F49C0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u-RU" dirty="0"/>
              <a:t> </a:t>
            </a:r>
            <a:r>
              <a:rPr lang="en-US" dirty="0"/>
              <a:t>column1, …, </a:t>
            </a:r>
            <a:r>
              <a:rPr lang="en-US" dirty="0" err="1"/>
              <a:t>columnN</a:t>
            </a:r>
            <a:r>
              <a:rPr lang="ru-RU" dirty="0"/>
              <a:t> </a:t>
            </a:r>
            <a:r>
              <a:rPr lang="en-US" dirty="0"/>
              <a:t>FROM [</a:t>
            </a:r>
            <a:r>
              <a:rPr lang="en-US" dirty="0" err="1"/>
              <a:t>table_name|view_name</a:t>
            </a:r>
            <a:r>
              <a:rPr lang="en-US" dirty="0"/>
              <a:t>]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HAVING</a:t>
            </a:r>
            <a:endParaRPr lang="ru-RU" dirty="0"/>
          </a:p>
          <a:p>
            <a:r>
              <a:rPr lang="en-US" dirty="0"/>
              <a:t>JOIN</a:t>
            </a:r>
            <a:endParaRPr lang="ru-RU" dirty="0"/>
          </a:p>
          <a:p>
            <a:r>
              <a:rPr lang="en-US" dirty="0"/>
              <a:t>UNION</a:t>
            </a:r>
            <a:endParaRPr lang="ru-RU" dirty="0"/>
          </a:p>
          <a:p>
            <a:r>
              <a:rPr lang="en-US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4182095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635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Основы SQL</vt:lpstr>
      <vt:lpstr>https://sql.strangebit.io</vt:lpstr>
      <vt:lpstr>SQL Server Management Studio (SSMS)</vt:lpstr>
      <vt:lpstr>Создать тестовую базу с именем shop, используя SSMS</vt:lpstr>
      <vt:lpstr>Что такое SQL база данных и язык SQL</vt:lpstr>
      <vt:lpstr>Упражнение: создать структуру тестовой базы в SSMS используя скрипт, размещенный на сайте sql.strangebit.io</vt:lpstr>
      <vt:lpstr>Упражнение: Ознакомьтесь со структурой базы данных shop –изучите типы и наименования колонок, изучите типы связей между таблицами</vt:lpstr>
      <vt:lpstr>Основные типы запросов SQL</vt:lpstr>
      <vt:lpstr>Выборка данных</vt:lpstr>
      <vt:lpstr>Упражнение: Выбрать из таблицы Customers фамилии и имена клиентов, объединить две колонки в одну, назвать колонку FullName</vt:lpstr>
      <vt:lpstr>Фильтрация</vt:lpstr>
      <vt:lpstr>Упражнение: Из таблицы Products выбрать все товары, цена на которые больше 5 условных единиц</vt:lpstr>
      <vt:lpstr>Группировка</vt:lpstr>
      <vt:lpstr>Упражнение: Выбрать среднюю стоимость товара, а также стандартное отклонение для стоимости товара из таблицы Products</vt:lpstr>
      <vt:lpstr>Фильтрация сгруппированных записей</vt:lpstr>
      <vt:lpstr>Упражнение: Сгруппировать доменные имена почтовых ящиков и отфильтровать те записи, для которых количество появлений в группе больше 1 из таблицы Customers</vt:lpstr>
      <vt:lpstr>Сортировка данных</vt:lpstr>
      <vt:lpstr>Упражнение: Выбрать все товары из таблицы Products и отсортировать результат по цене товара по возрастанию</vt:lpstr>
      <vt:lpstr>Слияние таблиц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26</cp:revision>
  <dcterms:created xsi:type="dcterms:W3CDTF">2022-09-28T04:14:13Z</dcterms:created>
  <dcterms:modified xsi:type="dcterms:W3CDTF">2022-09-29T10:04:54Z</dcterms:modified>
</cp:coreProperties>
</file>