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33" r:id="rId2"/>
    <p:sldId id="324" r:id="rId3"/>
    <p:sldId id="309" r:id="rId4"/>
    <p:sldId id="257" r:id="rId5"/>
    <p:sldId id="277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98" r:id="rId14"/>
    <p:sldId id="260" r:id="rId15"/>
    <p:sldId id="500" r:id="rId16"/>
    <p:sldId id="448" r:id="rId17"/>
    <p:sldId id="445" r:id="rId18"/>
    <p:sldId id="444" r:id="rId19"/>
    <p:sldId id="446" r:id="rId20"/>
    <p:sldId id="449" r:id="rId21"/>
    <p:sldId id="465" r:id="rId22"/>
    <p:sldId id="466" r:id="rId23"/>
    <p:sldId id="467" r:id="rId24"/>
    <p:sldId id="469" r:id="rId25"/>
    <p:sldId id="450" r:id="rId26"/>
    <p:sldId id="468" r:id="rId27"/>
    <p:sldId id="497" r:id="rId28"/>
    <p:sldId id="470" r:id="rId29"/>
    <p:sldId id="471" r:id="rId30"/>
    <p:sldId id="472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99" r:id="rId43"/>
    <p:sldId id="462" r:id="rId44"/>
    <p:sldId id="463" r:id="rId45"/>
    <p:sldId id="464" r:id="rId46"/>
    <p:sldId id="473" r:id="rId47"/>
    <p:sldId id="474" r:id="rId48"/>
    <p:sldId id="475" r:id="rId49"/>
    <p:sldId id="476" r:id="rId50"/>
    <p:sldId id="477" r:id="rId51"/>
    <p:sldId id="479" r:id="rId52"/>
    <p:sldId id="480" r:id="rId53"/>
    <p:sldId id="481" r:id="rId54"/>
    <p:sldId id="478" r:id="rId55"/>
    <p:sldId id="482" r:id="rId56"/>
    <p:sldId id="483" r:id="rId57"/>
    <p:sldId id="484" r:id="rId58"/>
    <p:sldId id="485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FFD3"/>
    <a:srgbClr val="372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/>
    <p:restoredTop sz="94694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139C-C240-48B5-9939-0F686239BCAA}" type="datetimeFigureOut">
              <a:rPr lang="LID4096" smtClean="0"/>
              <a:t>10/8/22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87353-BEC8-46B0-A266-0D3959D646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59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7353-BEC8-46B0-A266-0D3959D6465D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640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7353-BEC8-46B0-A266-0D3959D6465D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844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A30AD-9C62-DE4C-669F-07F66995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0B4A80-B054-C330-7FD0-85AB4013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D8297-D0C7-2A90-B3C2-6C54CA9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E518A-61F5-E579-B313-F55F343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3B2FD-2C5C-1597-0B8E-39B06F7C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9A8AA-4F12-A0E0-BCA3-BA271BB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44F276-8F3F-F687-5996-84FDCBC9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D09FE-F20F-0D61-A820-4D3966A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8BC7-17E7-7584-79ED-6260BDA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100776-0F54-F436-DEDE-E3344D92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64222-3F23-A4F3-5217-9D07B08A7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7F040-C417-8FF7-9303-C65302C8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16D7E-AC7A-8603-50A7-883C2D7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92934-967C-C27A-394E-C7F1059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DF801-4B75-4B95-BE1E-CC53BA92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0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A9052-3330-5F40-AC97-8C5F187309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500" y="444500"/>
            <a:ext cx="11303000" cy="596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2824F-CB36-CD48-B67B-34E5EA0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0448"/>
            <a:ext cx="9144000" cy="19097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400" b="0" i="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79915-5FEC-304E-BFCF-EE19E844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7361"/>
            <a:ext cx="9144000" cy="15206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426DC13-27CB-1F42-B8C1-E9AAFDFA621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706651" y="763974"/>
            <a:ext cx="4778697" cy="277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54FFD3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Session Title 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38A26ABF-1E1B-E94B-94F2-7326E647FF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Subhea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8A93BA-2147-614E-BAD8-1B5B41D0C8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lnSpc>
                <a:spcPct val="100000"/>
              </a:lnSpc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F33FE6-9AA7-C642-90F2-9CE0B8E3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6698389" cy="101474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F23773-E9EA-AF40-BCBA-6701B4E7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2470"/>
            <a:ext cx="6698389" cy="101474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D5360EE-A818-4944-9BF2-5012E03C5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lines - Header, Subhea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F46D4636-E5B2-E44D-8139-889EC34C07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55D3523-78B8-A14F-A7D6-525D9C704B1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537023" y="6241443"/>
            <a:ext cx="4412787" cy="22221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Reference here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71DA03-94CA-B04C-B06C-62E6190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B357B1-3AEF-0041-B202-617AC07F4F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940108"/>
            <a:ext cx="11654118" cy="3963542"/>
          </a:xfrm>
          <a:prstGeom prst="rect">
            <a:avLst/>
          </a:prstGeom>
        </p:spPr>
        <p:txBody>
          <a:bodyPr anchor="t"/>
          <a:lstStyle>
            <a:lvl1pPr marL="177800" indent="-17780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541338" indent="-185738">
              <a:lnSpc>
                <a:spcPct val="100000"/>
              </a:lnSpc>
              <a:defRPr sz="12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2pPr>
            <a:lvl3pPr marL="985838" indent="-177800">
              <a:lnSpc>
                <a:spcPct val="100000"/>
              </a:lnSpc>
              <a:tabLst>
                <a:tab pos="1527175" algn="l"/>
              </a:tabLst>
              <a:defRPr sz="10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3pPr>
            <a:lvl4pPr marL="1252538" indent="-177800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4pPr>
            <a:lvl5pPr marL="1527175" indent="-187325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9CDC2-5FF3-B148-A251-B88DAEA3D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01474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4C496-00E8-CF47-B140-BE8756DC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2470"/>
            <a:ext cx="11654118" cy="4134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6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lines - Header, Subheader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F46D4636-E5B2-E44D-8139-889EC34C07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06610" y="6524002"/>
            <a:ext cx="2743200" cy="234172"/>
          </a:xfrm>
        </p:spPr>
        <p:txBody>
          <a:bodyPr/>
          <a:lstStyle>
            <a:lvl1pPr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fld id="{4B39C457-76FE-C449-9552-4CBE0B23A7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55D3523-78B8-A14F-A7D6-525D9C704B1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537023" y="6241443"/>
            <a:ext cx="4412787" cy="222218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Reference here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71DA03-94CA-B04C-B06C-62E619080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734" y="6194033"/>
            <a:ext cx="2122180" cy="337449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339E33-AE41-F942-B6EA-27B1AA933B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2171700"/>
            <a:ext cx="11654118" cy="3731950"/>
          </a:xfrm>
          <a:prstGeom prst="rect">
            <a:avLst/>
          </a:prstGeom>
        </p:spPr>
        <p:txBody>
          <a:bodyPr/>
          <a:lstStyle>
            <a:lvl1pPr marL="177800" indent="-17780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541338" indent="-185738">
              <a:lnSpc>
                <a:spcPct val="100000"/>
              </a:lnSpc>
              <a:defRPr sz="12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2pPr>
            <a:lvl3pPr marL="985838" indent="-177800">
              <a:lnSpc>
                <a:spcPct val="100000"/>
              </a:lnSpc>
              <a:tabLst>
                <a:tab pos="1527175" algn="l"/>
              </a:tabLst>
              <a:defRPr sz="10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3pPr>
            <a:lvl4pPr marL="1252538" indent="-177800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4pPr>
            <a:lvl5pPr marL="1527175" indent="-187325">
              <a:lnSpc>
                <a:spcPct val="100000"/>
              </a:lnSpc>
              <a:defRPr sz="8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832533-466E-E245-BF29-18DA4E6FC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236196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8F512D2-79D5-9645-B9E4-B70484577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647066"/>
            <a:ext cx="11654118" cy="4134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372D68"/>
                </a:solidFill>
                <a:latin typeface="Dazzed" pitchFamily="2" charset="77"/>
                <a:cs typeface="Dazze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4FCC-850E-E4B4-9F54-5717F0A7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8AA87-338C-6650-5845-D3F08FB2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5EB9B-E3A3-2D84-197D-3B91B42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41C24-E3DC-E1AC-8F58-22C4EA25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78815-FA6B-5BA7-7DBB-EAF2E0EC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AC39-CCD6-96A8-F51C-1C7B7401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8703-957B-B9F5-C4C2-9FE9E40F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A009-2CC2-983C-8F93-0105ED78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078-1555-60E5-9048-AD983DB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C3C04-6012-7062-795A-0EB60778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1E4C-DF08-42A4-0949-574A96E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86A5E-74E9-4C5B-DDD6-1CD0DBCBB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5DB77-0E53-61F7-7550-6CE0F657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B374A-4A1E-AC4F-1C38-4AA6AE0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CDD6-D7E4-21CF-6632-D9D4488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DA21A-2E5E-0D78-CA70-71211BC2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4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14F3-1116-88D2-5532-1096CF08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B0B5C-7B5B-F5F6-6D67-6730E686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2276B-1ABF-6544-D2B4-69BA9213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F77D8C-ABCC-36F8-0DBC-A2E211E8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0713F-C30E-68B3-ADE2-961D31BD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E774A-1333-BC78-87FD-1D2A4EB1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DACCB6-19EE-29C8-5FE6-C4B4A0D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B59E8-A264-0A03-4001-2CB5B3B5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ADDEC-3F48-56C1-D05D-553AB112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4BCEC7-815D-70D8-CA79-66C6C4DE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35A90-4806-8776-DEF3-1B0DA12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84C75-C307-BD68-5240-5AB2D2FE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0D3BCA-3988-50BF-D3F1-281DB4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28906-2BF5-67A3-B5E9-61C54DC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12B1D-E344-8337-24E4-9141A1C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F35D-60AB-3A4E-111D-AFD08FFD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D63B-A701-4112-2C0C-55A58A47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B111F-A863-07EE-A6A7-45884617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9FAF3-D0AB-E971-94B6-1F3DA8EF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A03E1-DC0F-2B88-A427-29CD6D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0E5F-6985-8E73-FBE4-267CCA13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1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7D9C-8728-36EC-0D38-E8D84F1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9E8D6A-A8EC-8DD6-3F79-B8F29C615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8C86F-048E-05A7-AE21-B580EE69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7D7AF-486F-0574-D7A4-C76625F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176174-A347-D9C4-9001-BE49B3C2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831AE-29B3-2A35-BB3D-FA65BE7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5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7EC9-70BB-44E3-F6CE-7E57EA5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A9FDED-2D14-15B7-929C-8F7F7A138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E29D2-7CCC-52A8-F390-AC5AD2D0B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F032-7C12-4F4D-B1B9-8A38CCA03185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E8442-BF89-B3F9-8AA0-822E8325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C539C-6459-971D-6379-94D68C1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46B-790F-418B-A230-D93BF9BFE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9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.strangebit.io/distro/example_database2.sql" TargetMode="External"/><Relationship Id="rId2" Type="http://schemas.openxmlformats.org/officeDocument/2006/relationships/hyperlink" Target="https://sql.strangebit.io/distro/example_database.sql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6922-4F03-A445-BCAE-ADD67A880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Основы </a:t>
            </a:r>
            <a:r>
              <a:rPr lang="en-US" sz="5000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3DFFD-00BA-BF4B-A013-66FA708F0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1963E-8F54-1D41-A7E2-856E9B01CB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39C457-76FE-C449-9552-4CBE0B23A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39B7A1B-212C-1E6E-EFEC-23DCA606F596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765" y="172422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Ознакомьтесь со структурой базы данных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ru-RU" sz="4400" dirty="0">
                <a:solidFill>
                  <a:srgbClr val="54FFD3"/>
                </a:solidFill>
              </a:rPr>
              <a:t> –изучите типы и наименования столбцов, изучите связи между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6385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E0AAB07-CF92-D463-F69C-BA38E6305840}"/>
              </a:ext>
            </a:extLst>
          </p:cNvPr>
          <p:cNvSpPr/>
          <p:nvPr/>
        </p:nvSpPr>
        <p:spPr>
          <a:xfrm>
            <a:off x="612559" y="1431484"/>
            <a:ext cx="10966882" cy="4267979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765" y="172422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структуру базы данных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r>
              <a:rPr lang="ru-RU" sz="4400" dirty="0">
                <a:solidFill>
                  <a:srgbClr val="54FFD3"/>
                </a:solidFill>
              </a:rPr>
              <a:t>, используя скрипт загруженный по адресу </a:t>
            </a:r>
            <a:r>
              <a:rPr lang="en-US" sz="4400" dirty="0">
                <a:solidFill>
                  <a:srgbClr val="54FFD3"/>
                </a:solidFill>
              </a:rPr>
              <a:t>https://sql.strangebit.io/example_database2.sql</a:t>
            </a:r>
            <a:endParaRPr lang="ru-RU" sz="44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0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50822E9-21A0-DC59-56D2-9A8F5696BA98}"/>
              </a:ext>
            </a:extLst>
          </p:cNvPr>
          <p:cNvSpPr/>
          <p:nvPr/>
        </p:nvSpPr>
        <p:spPr>
          <a:xfrm>
            <a:off x="612559" y="1784412"/>
            <a:ext cx="10966882" cy="3169328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259290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 err="1"/>
              <a:t>У</a:t>
            </a:r>
            <a:r>
              <a:rPr lang="ru-RU" sz="4400" dirty="0" err="1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Изучить структуру базы данных</a:t>
            </a:r>
            <a:r>
              <a:rPr lang="ru-RU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969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123E20D-7304-67A5-1D98-5046085EBDDA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Manipulation Language (</a:t>
            </a:r>
            <a:r>
              <a:rPr lang="ru-RU" sz="2000" dirty="0"/>
              <a:t>Язык манипуляции данными)</a:t>
            </a:r>
            <a:endParaRPr lang="en-US" sz="2000" dirty="0"/>
          </a:p>
          <a:p>
            <a:pPr lvl="1"/>
            <a:r>
              <a:rPr lang="en-US" sz="1800" b="1" dirty="0"/>
              <a:t>SELECT</a:t>
            </a:r>
            <a:r>
              <a:rPr lang="en-US" sz="1800" dirty="0"/>
              <a:t> </a:t>
            </a:r>
            <a:r>
              <a:rPr lang="ru-RU" sz="1800" dirty="0"/>
              <a:t>выборка данных</a:t>
            </a:r>
          </a:p>
          <a:p>
            <a:pPr lvl="1"/>
            <a:r>
              <a:rPr lang="en-US" sz="1800" b="1" dirty="0"/>
              <a:t>INSERT</a:t>
            </a:r>
            <a:r>
              <a:rPr lang="ru-RU" sz="1800" dirty="0"/>
              <a:t> вставка данных</a:t>
            </a:r>
            <a:endParaRPr lang="en-US" sz="1800" dirty="0"/>
          </a:p>
          <a:p>
            <a:pPr lvl="1"/>
            <a:r>
              <a:rPr lang="en-US" sz="1800" b="1" dirty="0"/>
              <a:t>UPDATE</a:t>
            </a:r>
            <a:r>
              <a:rPr lang="ru-RU" sz="1800" dirty="0"/>
              <a:t> обновление данных</a:t>
            </a:r>
            <a:endParaRPr lang="en-US" sz="1800" dirty="0"/>
          </a:p>
          <a:p>
            <a:pPr lvl="1"/>
            <a:r>
              <a:rPr lang="en-US" sz="1800" b="1" dirty="0"/>
              <a:t>DELETE</a:t>
            </a:r>
            <a:r>
              <a:rPr lang="ru-RU" sz="1800" dirty="0"/>
              <a:t> удаление данных</a:t>
            </a:r>
            <a:endParaRPr lang="en-US" sz="1800" dirty="0"/>
          </a:p>
          <a:p>
            <a:r>
              <a:rPr lang="en-US" sz="2000" dirty="0"/>
              <a:t>Data Definition Language</a:t>
            </a:r>
            <a:r>
              <a:rPr lang="ru-RU" sz="2000" dirty="0"/>
              <a:t> (Язык определения данных)</a:t>
            </a:r>
            <a:endParaRPr lang="en-US" sz="2000" dirty="0"/>
          </a:p>
          <a:p>
            <a:pPr lvl="1"/>
            <a:r>
              <a:rPr lang="en-US" sz="1800" b="1" dirty="0"/>
              <a:t>CREATE</a:t>
            </a:r>
            <a:r>
              <a:rPr lang="ru-RU" sz="1800" dirty="0"/>
              <a:t> создать объект</a:t>
            </a:r>
            <a:endParaRPr lang="en-US" sz="1800" dirty="0"/>
          </a:p>
          <a:p>
            <a:pPr lvl="1"/>
            <a:r>
              <a:rPr lang="en-US" sz="1800" b="1" dirty="0"/>
              <a:t>ALTER</a:t>
            </a:r>
            <a:r>
              <a:rPr lang="ru-RU" sz="1800" dirty="0"/>
              <a:t> изменить объект</a:t>
            </a:r>
            <a:endParaRPr lang="en-US" sz="1800" dirty="0"/>
          </a:p>
          <a:p>
            <a:pPr lvl="1"/>
            <a:r>
              <a:rPr lang="en-US" sz="1800" b="1" dirty="0"/>
              <a:t>DROP</a:t>
            </a:r>
            <a:r>
              <a:rPr lang="ru-RU" sz="1800" dirty="0"/>
              <a:t> удалить объект</a:t>
            </a:r>
            <a:endParaRPr lang="en-US" sz="18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C1BE0FC-A444-5881-38DE-1C6525D6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123619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Основные типы запросов </a:t>
            </a:r>
            <a:r>
              <a:rPr lang="en-US" sz="4400" dirty="0">
                <a:solidFill>
                  <a:srgbClr val="54FFD3"/>
                </a:solidFill>
              </a:rPr>
              <a:t>SQL</a:t>
            </a:r>
            <a:endParaRPr lang="ru-RU" sz="44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9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278100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8DE561-6B50-7B30-ADBB-10EE36183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654640"/>
          </a:xfrm>
        </p:spPr>
        <p:txBody>
          <a:bodyPr/>
          <a:lstStyle/>
          <a:p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4EE191-789E-DE5A-6F44-66AC2902C269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C6C6E0-04C6-5992-385B-A211CFA9FE88}"/>
              </a:ext>
            </a:extLst>
          </p:cNvPr>
          <p:cNvSpPr txBox="1">
            <a:spLocks/>
          </p:cNvSpPr>
          <p:nvPr/>
        </p:nvSpPr>
        <p:spPr>
          <a:xfrm>
            <a:off x="268941" y="299710"/>
            <a:ext cx="5741242" cy="65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rgbClr val="372D68"/>
                </a:solidFill>
                <a:latin typeface="Dazzed" pitchFamily="2" charset="77"/>
                <a:ea typeface="+mj-ea"/>
                <a:cs typeface="Dazzed" pitchFamily="2" charset="77"/>
              </a:defRPr>
            </a:lvl1pPr>
          </a:lstStyle>
          <a:p>
            <a:r>
              <a:rPr lang="ru-RU" sz="4400" dirty="0">
                <a:solidFill>
                  <a:srgbClr val="54FFD3"/>
                </a:solidFill>
              </a:rPr>
              <a:t>Выборка данных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191018E9-5518-C44D-822A-4EA753F699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802169"/>
            <a:ext cx="11654118" cy="417250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Dazzed" pitchFamily="50" charset="0"/>
                <a:ea typeface="Artifakt Element Hair" panose="020B0203050000020004" pitchFamily="34" charset="-52"/>
                <a:cs typeface="Dazzed" pitchFamily="50" charset="0"/>
              </a:rPr>
              <a:t>Вывести определенные столбцы из таблицы: </a:t>
            </a:r>
          </a:p>
          <a:p>
            <a:pPr marL="0" indent="0">
              <a:buNone/>
            </a:pPr>
            <a:r>
              <a:rPr lang="en-US" sz="2000" b="1" dirty="0">
                <a:latin typeface="Dazzed" pitchFamily="50" charset="0"/>
                <a:cs typeface="Dazzed" pitchFamily="50" charset="0"/>
              </a:rPr>
              <a:t>	SELECT</a:t>
            </a:r>
            <a:r>
              <a:rPr lang="ru-RU" sz="2000" dirty="0">
                <a:cs typeface="Dazzed" pitchFamily="50" charset="0"/>
              </a:rPr>
              <a:t> 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столбец1, столбец2, …</a:t>
            </a:r>
            <a:endParaRPr lang="en-US" sz="2000" i="1" dirty="0">
              <a:latin typeface="Dazzed" pitchFamily="50" charset="0"/>
              <a:cs typeface="Dazzed" pitchFamily="50" charset="0"/>
            </a:endParaRPr>
          </a:p>
          <a:p>
            <a:pPr marL="0" indent="0">
              <a:buNone/>
            </a:pPr>
            <a:r>
              <a:rPr lang="en-US" sz="2000" b="1" dirty="0">
                <a:latin typeface="Dazzed" pitchFamily="50" charset="0"/>
                <a:cs typeface="Dazzed" pitchFamily="50" charset="0"/>
              </a:rPr>
              <a:t>	FROM</a:t>
            </a:r>
            <a:r>
              <a:rPr lang="en-US" sz="2000" dirty="0">
                <a:latin typeface="Dazzed" pitchFamily="50" charset="0"/>
                <a:cs typeface="Dazzed" pitchFamily="50" charset="0"/>
              </a:rPr>
              <a:t> </a:t>
            </a:r>
            <a:r>
              <a:rPr lang="ru-RU" sz="2000" i="1" dirty="0" err="1">
                <a:latin typeface="Dazzed" pitchFamily="50" charset="0"/>
                <a:cs typeface="Dazzed" pitchFamily="50" charset="0"/>
              </a:rPr>
              <a:t>имя_таблицы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 или представления;</a:t>
            </a:r>
          </a:p>
          <a:p>
            <a:pPr marL="0" indent="0">
              <a:buNone/>
            </a:pPr>
            <a:endParaRPr lang="ru-RU" sz="2000" i="1" dirty="0">
              <a:latin typeface="+mn-lt"/>
              <a:ea typeface="Cambria" panose="02040503050406030204" pitchFamily="18" charset="0"/>
              <a:cs typeface="Dazzed" pitchFamily="50" charset="0"/>
            </a:endParaRPr>
          </a:p>
          <a:p>
            <a:r>
              <a:rPr lang="ru-RU" sz="2800" dirty="0">
                <a:solidFill>
                  <a:srgbClr val="333333"/>
                </a:solidFill>
                <a:latin typeface="Dazzed" pitchFamily="50" charset="0"/>
                <a:cs typeface="Dazzed" pitchFamily="50" charset="0"/>
              </a:rPr>
              <a:t>Вывести</a:t>
            </a:r>
            <a:r>
              <a:rPr lang="en-US" sz="2800" dirty="0">
                <a:solidFill>
                  <a:srgbClr val="333333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ru-RU" sz="2800" dirty="0">
                <a:solidFill>
                  <a:srgbClr val="333333"/>
                </a:solidFill>
                <a:latin typeface="Dazzed" pitchFamily="50" charset="0"/>
                <a:cs typeface="Dazzed" pitchFamily="50" charset="0"/>
              </a:rPr>
              <a:t>все данные из таблицы: </a:t>
            </a:r>
            <a:endParaRPr lang="en-US" sz="2000" dirty="0">
              <a:latin typeface="Dazzed" pitchFamily="50" charset="0"/>
              <a:cs typeface="Dazzed" pitchFamily="50" charset="0"/>
            </a:endParaRPr>
          </a:p>
          <a:p>
            <a:pPr marL="0" indent="0">
              <a:buNone/>
            </a:pPr>
            <a:r>
              <a:rPr lang="ru-RU" sz="2000" b="1" dirty="0">
                <a:cs typeface="Dazzed" pitchFamily="50" charset="0"/>
              </a:rPr>
              <a:t>	</a:t>
            </a:r>
            <a:r>
              <a:rPr lang="en-US" sz="2000" b="1" dirty="0">
                <a:latin typeface="Dazzed" pitchFamily="50" charset="0"/>
                <a:cs typeface="Dazzed" pitchFamily="50" charset="0"/>
              </a:rPr>
              <a:t>SELECT  *  FROM </a:t>
            </a:r>
            <a:r>
              <a:rPr lang="ru-RU" sz="2000" i="1" dirty="0" err="1">
                <a:latin typeface="+mn-lt"/>
                <a:ea typeface="Cambria" panose="02040503050406030204" pitchFamily="18" charset="0"/>
                <a:cs typeface="Dazzed" pitchFamily="50" charset="0"/>
              </a:rPr>
              <a:t>имя_таблицы</a:t>
            </a:r>
            <a:r>
              <a:rPr lang="ru-RU" sz="2000" i="1" dirty="0">
                <a:latin typeface="+mn-lt"/>
                <a:ea typeface="Cambria" panose="02040503050406030204" pitchFamily="18" charset="0"/>
                <a:cs typeface="Dazzed" pitchFamily="50" charset="0"/>
              </a:rPr>
              <a:t> или представления;</a:t>
            </a:r>
            <a:endParaRPr lang="en-US" sz="2000" i="1" dirty="0">
              <a:latin typeface="+mn-lt"/>
              <a:ea typeface="Cambria" panose="02040503050406030204" pitchFamily="18" charset="0"/>
              <a:cs typeface="Dazz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7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B4BAC6-9E33-F9B1-7DB7-A3BCBE30A2EC}"/>
              </a:ext>
            </a:extLst>
          </p:cNvPr>
          <p:cNvSpPr/>
          <p:nvPr/>
        </p:nvSpPr>
        <p:spPr>
          <a:xfrm>
            <a:off x="462104" y="3557340"/>
            <a:ext cx="11487706" cy="1574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278100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8DE561-6B50-7B30-ADBB-10EE36183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99710"/>
            <a:ext cx="11654118" cy="654640"/>
          </a:xfrm>
        </p:spPr>
        <p:txBody>
          <a:bodyPr/>
          <a:lstStyle/>
          <a:p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4EE191-789E-DE5A-6F44-66AC2902C269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C6C6E0-04C6-5992-385B-A211CFA9FE88}"/>
              </a:ext>
            </a:extLst>
          </p:cNvPr>
          <p:cNvSpPr txBox="1">
            <a:spLocks/>
          </p:cNvSpPr>
          <p:nvPr/>
        </p:nvSpPr>
        <p:spPr>
          <a:xfrm>
            <a:off x="268941" y="299710"/>
            <a:ext cx="5741242" cy="654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rgbClr val="372D68"/>
                </a:solidFill>
                <a:latin typeface="Dazzed" pitchFamily="2" charset="77"/>
                <a:ea typeface="+mj-ea"/>
                <a:cs typeface="Dazzed" pitchFamily="2" charset="77"/>
              </a:defRPr>
            </a:lvl1pPr>
          </a:lstStyle>
          <a:p>
            <a:r>
              <a:rPr lang="ru-RU" sz="4400" dirty="0">
                <a:solidFill>
                  <a:srgbClr val="54FFD3"/>
                </a:solidFill>
              </a:rPr>
              <a:t>Выборка данных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191018E9-5518-C44D-822A-4EA753F699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802169"/>
            <a:ext cx="11654118" cy="4172503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333333"/>
                </a:solidFill>
                <a:effectLst/>
                <a:latin typeface="Dazzed" pitchFamily="50" charset="0"/>
                <a:cs typeface="Dazzed" pitchFamily="50" charset="0"/>
              </a:rPr>
              <a:t>Вывести только уникальные записи, исключая повторяющиеся строки</a:t>
            </a:r>
          </a:p>
          <a:p>
            <a:pPr marL="0" indent="0">
              <a:buNone/>
            </a:pPr>
            <a:r>
              <a:rPr lang="en-US" sz="2000" b="1" dirty="0">
                <a:latin typeface="Dazzed" pitchFamily="50" charset="0"/>
                <a:cs typeface="Dazzed" pitchFamily="50" charset="0"/>
              </a:rPr>
              <a:t>	SELECT  DISTINCT</a:t>
            </a:r>
            <a:r>
              <a:rPr lang="ru-RU" sz="2000" b="1" dirty="0">
                <a:latin typeface="Dazzed" pitchFamily="50" charset="0"/>
                <a:cs typeface="Dazzed" pitchFamily="50" charset="0"/>
              </a:rPr>
              <a:t> 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столбец1, столбец2, …</a:t>
            </a:r>
            <a:endParaRPr lang="en-US" sz="2000" i="1" dirty="0">
              <a:latin typeface="Dazzed" pitchFamily="50" charset="0"/>
              <a:cs typeface="Dazzed" pitchFamily="50" charset="0"/>
            </a:endParaRPr>
          </a:p>
          <a:p>
            <a:pPr marL="0" indent="0">
              <a:buNone/>
            </a:pPr>
            <a:r>
              <a:rPr lang="en-US" sz="2000" b="1" dirty="0">
                <a:latin typeface="Dazzed" pitchFamily="50" charset="0"/>
                <a:cs typeface="Dazzed" pitchFamily="50" charset="0"/>
              </a:rPr>
              <a:t>	FROM </a:t>
            </a:r>
            <a:r>
              <a:rPr lang="ru-RU" sz="2000" i="1" dirty="0" err="1">
                <a:latin typeface="Dazzed" pitchFamily="50" charset="0"/>
                <a:cs typeface="Dazzed" pitchFamily="50" charset="0"/>
              </a:rPr>
              <a:t>имя_таблицы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;</a:t>
            </a:r>
            <a:endParaRPr lang="en-US" sz="2000" i="1" dirty="0">
              <a:latin typeface="Dazzed" pitchFamily="50" charset="0"/>
              <a:cs typeface="Dazzed" pitchFamily="50" charset="0"/>
            </a:endParaRPr>
          </a:p>
          <a:p>
            <a:pPr marL="0" indent="0">
              <a:buNone/>
            </a:pPr>
            <a:r>
              <a:rPr lang="ru-RU" sz="2000" dirty="0">
                <a:latin typeface="Dazzed" pitchFamily="50" charset="0"/>
                <a:cs typeface="Dazzed" pitchFamily="50" charset="0"/>
              </a:rPr>
              <a:t>Пример: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cs typeface="Dazzed" pitchFamily="50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Dazzed" pitchFamily="50" charset="0"/>
                <a:cs typeface="Dazzed" pitchFamily="50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50" charset="0"/>
                <a:cs typeface="Dazzed" pitchFamily="50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ProductName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cs typeface="Dazzed" pitchFamily="50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cs typeface="Dazzed" pitchFamily="50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Dazzed" pitchFamily="50" charset="0"/>
                <a:cs typeface="Dazzed" pitchFamily="50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op </a:t>
            </a:r>
            <a:r>
              <a:rPr lang="en-US" sz="1800" dirty="0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Dazzed" pitchFamily="50" charset="0"/>
                <a:cs typeface="Dazzed" pitchFamily="50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50" charset="0"/>
                <a:cs typeface="Dazzed" pitchFamily="50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50" charset="0"/>
                <a:cs typeface="Dazzed" pitchFamily="50" charset="0"/>
              </a:rPr>
              <a:t>Id</a:t>
            </a:r>
            <a:endParaRPr lang="en-US" sz="2000" dirty="0">
              <a:latin typeface="Dazzed" pitchFamily="50" charset="0"/>
              <a:cs typeface="Dazzed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FA9A37-75E4-D457-7AD1-17DFB532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513" y="5147260"/>
            <a:ext cx="2832297" cy="9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1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C58E036-0470-5152-2DE6-FCB5D0EE224B}"/>
              </a:ext>
            </a:extLst>
          </p:cNvPr>
          <p:cNvSpPr/>
          <p:nvPr/>
        </p:nvSpPr>
        <p:spPr>
          <a:xfrm>
            <a:off x="612559" y="1642369"/>
            <a:ext cx="10966882" cy="3613212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297" y="2202284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из таблицы </a:t>
            </a:r>
            <a:r>
              <a:rPr lang="en-US" sz="4400" dirty="0">
                <a:solidFill>
                  <a:srgbClr val="54FFD3"/>
                </a:solidFill>
              </a:rPr>
              <a:t>Customers </a:t>
            </a:r>
            <a:r>
              <a:rPr lang="ru-RU" sz="4400" dirty="0">
                <a:solidFill>
                  <a:srgbClr val="54FFD3"/>
                </a:solidFill>
              </a:rPr>
              <a:t>фамилии и имена клиентов, объединить два столбца в один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</a:t>
            </a:r>
            <a:r>
              <a:rPr lang="ru-RU" dirty="0"/>
              <a:t> Используйте функцию </a:t>
            </a:r>
            <a:r>
              <a:rPr lang="en-US" dirty="0"/>
              <a:t>CONCAT</a:t>
            </a:r>
            <a:r>
              <a:rPr lang="ru-RU" dirty="0"/>
              <a:t> -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1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318A5B-A4B2-AA2D-2067-3B8204B33E74}"/>
              </a:ext>
            </a:extLst>
          </p:cNvPr>
          <p:cNvSpPr/>
          <p:nvPr/>
        </p:nvSpPr>
        <p:spPr>
          <a:xfrm>
            <a:off x="352147" y="3429000"/>
            <a:ext cx="11487706" cy="54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4C74BD-0FA4-F7DE-217F-4C5AAAA07D09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UPDATE</a:t>
            </a:r>
          </a:p>
          <a:p>
            <a:r>
              <a:rPr lang="en-US" sz="2000" b="1" dirty="0"/>
              <a:t>UPDATE</a:t>
            </a:r>
            <a:r>
              <a:rPr lang="en-US" sz="2000" dirty="0"/>
              <a:t> </a:t>
            </a:r>
            <a:r>
              <a:rPr lang="ru-RU" sz="2000" dirty="0"/>
              <a:t>таблица </a:t>
            </a:r>
            <a:r>
              <a:rPr lang="en-US" sz="2000" b="1" dirty="0">
                <a:latin typeface="Dazzed" pitchFamily="50" charset="0"/>
                <a:cs typeface="Dazzed" pitchFamily="50" charset="0"/>
              </a:rPr>
              <a:t>SET</a:t>
            </a:r>
            <a:r>
              <a:rPr lang="en-US" sz="2000" dirty="0">
                <a:latin typeface="Dazzed" pitchFamily="50" charset="0"/>
                <a:cs typeface="Dazzed" pitchFamily="50" charset="0"/>
              </a:rPr>
              <a:t> </a:t>
            </a:r>
            <a:r>
              <a:rPr lang="ru-RU" sz="2000" i="1" dirty="0" err="1">
                <a:latin typeface="Dazzed" pitchFamily="50" charset="0"/>
                <a:cs typeface="Dazzed" pitchFamily="50" charset="0"/>
              </a:rPr>
              <a:t>имя_столбца</a:t>
            </a:r>
            <a:r>
              <a:rPr lang="ru-RU" sz="2000" i="1" dirty="0">
                <a:latin typeface="Dazzed" pitchFamily="50" charset="0"/>
                <a:cs typeface="Dazzed" pitchFamily="50" charset="0"/>
              </a:rPr>
              <a:t> </a:t>
            </a:r>
            <a:r>
              <a:rPr lang="ru-RU" sz="2000" dirty="0">
                <a:cs typeface="Dazzed" pitchFamily="50" charset="0"/>
              </a:rPr>
              <a:t>= </a:t>
            </a:r>
            <a:r>
              <a:rPr lang="ru-RU" sz="2000" i="1" dirty="0">
                <a:cs typeface="Dazzed" pitchFamily="50" charset="0"/>
              </a:rPr>
              <a:t>значение</a:t>
            </a:r>
            <a:r>
              <a:rPr lang="ru-RU" sz="2000" dirty="0">
                <a:cs typeface="Dazzed" pitchFamily="50" charset="0"/>
              </a:rPr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ru-RU" sz="2000" i="1" dirty="0"/>
              <a:t>условие</a:t>
            </a:r>
            <a:endParaRPr lang="en-US" sz="2000" i="1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1.5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Обновление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17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27177A-57A6-3869-DE31-41C32AF8A1AC}"/>
              </a:ext>
            </a:extLst>
          </p:cNvPr>
          <p:cNvSpPr/>
          <p:nvPr/>
        </p:nvSpPr>
        <p:spPr>
          <a:xfrm>
            <a:off x="352147" y="3765988"/>
            <a:ext cx="11487706" cy="54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1FC787-CA05-BCA0-0FBB-476660775D2B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DELETE</a:t>
            </a:r>
          </a:p>
          <a:p>
            <a:r>
              <a:rPr lang="en-US" sz="2000" b="1" dirty="0"/>
              <a:t>DELETE FROM</a:t>
            </a:r>
            <a:r>
              <a:rPr lang="en-US" sz="2000" dirty="0"/>
              <a:t> </a:t>
            </a:r>
            <a:r>
              <a:rPr lang="ru-RU" sz="2000" i="1" dirty="0" err="1">
                <a:latin typeface="Dazzed" pitchFamily="50" charset="0"/>
                <a:cs typeface="Dazzed" pitchFamily="50" charset="0"/>
              </a:rPr>
              <a:t>имя_таблицы</a:t>
            </a:r>
            <a:r>
              <a:rPr lang="ru-RU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ru-RU" sz="2000" i="1" dirty="0"/>
              <a:t>условие;</a:t>
            </a:r>
            <a:endParaRPr lang="en-US" sz="2000" dirty="0"/>
          </a:p>
          <a:p>
            <a:pPr lvl="1"/>
            <a:r>
              <a:rPr lang="ru-RU" sz="1800" dirty="0"/>
              <a:t>Условие может содержать простое или составное логическое выражение (об этом чуть позже)</a:t>
            </a:r>
            <a:endParaRPr lang="en-US" sz="1800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DELETE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Удаление данных из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82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3FD41C-5E52-9636-ED4E-8046EA2E3AB1}"/>
              </a:ext>
            </a:extLst>
          </p:cNvPr>
          <p:cNvSpPr/>
          <p:nvPr/>
        </p:nvSpPr>
        <p:spPr>
          <a:xfrm>
            <a:off x="337351" y="3815563"/>
            <a:ext cx="11487706" cy="54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B1060CD-B6CB-CEBC-0F6B-BD47A39927B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INSERT</a:t>
            </a:r>
          </a:p>
          <a:p>
            <a:pPr marL="0" indent="0">
              <a:buNone/>
            </a:pPr>
            <a:r>
              <a:rPr lang="en-US" sz="2000" b="1" dirty="0"/>
              <a:t>	INSERT INTO</a:t>
            </a:r>
            <a:r>
              <a:rPr lang="ru-RU" sz="2000" b="1" dirty="0"/>
              <a:t> </a:t>
            </a:r>
            <a:r>
              <a:rPr lang="ru-RU" sz="2000" i="1" dirty="0" err="1"/>
              <a:t>имя_таблицы</a:t>
            </a:r>
            <a:r>
              <a:rPr lang="ru-RU" sz="2000" i="1" dirty="0"/>
              <a:t>(столбец1, столбец2, … )</a:t>
            </a:r>
            <a:r>
              <a:rPr lang="ru-RU" sz="2000" b="1" dirty="0"/>
              <a:t> 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	VALUES </a:t>
            </a:r>
            <a:r>
              <a:rPr lang="en-US" sz="2000" i="1" dirty="0"/>
              <a:t>(</a:t>
            </a:r>
            <a:r>
              <a:rPr lang="ru-RU" sz="2000" i="1" dirty="0"/>
              <a:t>значение 1, значение </a:t>
            </a:r>
            <a:r>
              <a:rPr lang="en-US" sz="2000" i="1" dirty="0"/>
              <a:t>2, …)</a:t>
            </a:r>
            <a:endParaRPr lang="ru-RU" sz="2000" i="1" dirty="0"/>
          </a:p>
          <a:p>
            <a:r>
              <a:rPr lang="ru-RU" sz="2000" dirty="0"/>
              <a:t>Пример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Апельсины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2.6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);</a:t>
            </a:r>
            <a:endParaRPr lang="ru-RU" sz="18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Вставка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44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A25206-1319-A9CE-3F06-22543C7CBAFD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954768A-977D-3787-99A5-64AE698E584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D446A56-9BA4-2FE0-6FDF-0D92C6565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sz="3200" dirty="0"/>
              <a:t>Материал содержит общие сведения о часто используемых запросах </a:t>
            </a:r>
            <a:r>
              <a:rPr lang="en-US" sz="3200" dirty="0"/>
              <a:t>SQL</a:t>
            </a:r>
            <a:endParaRPr lang="ru-RU" sz="3200" dirty="0"/>
          </a:p>
          <a:p>
            <a:r>
              <a:rPr lang="ru-RU" sz="3200" dirty="0"/>
              <a:t>Краткое описание </a:t>
            </a:r>
            <a:r>
              <a:rPr lang="en-US" sz="3200" dirty="0"/>
              <a:t>SQL </a:t>
            </a:r>
            <a:r>
              <a:rPr lang="ru-RU" sz="3200" dirty="0"/>
              <a:t>запросов чередуется с упражнениями</a:t>
            </a:r>
          </a:p>
          <a:p>
            <a:r>
              <a:rPr lang="ru-RU" sz="3200" dirty="0"/>
              <a:t>На каждое упражнение отводиться от </a:t>
            </a:r>
            <a:r>
              <a:rPr lang="en-US" sz="3200" b="1" dirty="0"/>
              <a:t>5</a:t>
            </a:r>
            <a:r>
              <a:rPr lang="ru-RU" sz="3200" dirty="0"/>
              <a:t> до </a:t>
            </a:r>
            <a:r>
              <a:rPr lang="en-US" sz="3200" b="1" dirty="0"/>
              <a:t>15</a:t>
            </a:r>
            <a:r>
              <a:rPr lang="ru-RU" sz="3200" dirty="0"/>
              <a:t> минут</a:t>
            </a:r>
          </a:p>
          <a:p>
            <a:r>
              <a:rPr lang="ru-RU" sz="3200" dirty="0"/>
              <a:t>Всего </a:t>
            </a:r>
            <a:r>
              <a:rPr lang="ru-RU" sz="3200" b="1" dirty="0"/>
              <a:t>27</a:t>
            </a:r>
            <a:r>
              <a:rPr lang="ru-RU" sz="3200" dirty="0"/>
              <a:t> упражнений различной степени сложности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C91-FF69-D444-31C7-784A2241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214251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935BAA-11E4-EB37-AF5C-BC34D33D4A7C}"/>
              </a:ext>
            </a:extLst>
          </p:cNvPr>
          <p:cNvSpPr/>
          <p:nvPr/>
        </p:nvSpPr>
        <p:spPr>
          <a:xfrm>
            <a:off x="1393793" y="5360277"/>
            <a:ext cx="10362853" cy="54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8CCBE9-9976-0E5B-A1C3-294B3AD14D37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748901"/>
            <a:ext cx="11654118" cy="4154749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b="1" dirty="0"/>
              <a:t>WHERE</a:t>
            </a:r>
          </a:p>
          <a:p>
            <a:pPr marL="0" indent="0">
              <a:buNone/>
            </a:pPr>
            <a:r>
              <a:rPr lang="en-US" sz="2000" b="1" dirty="0"/>
              <a:t>	SELECT</a:t>
            </a:r>
            <a:r>
              <a:rPr lang="en-US" sz="2000" dirty="0"/>
              <a:t> </a:t>
            </a:r>
            <a:r>
              <a:rPr lang="ru-RU" sz="2000" i="1" dirty="0"/>
              <a:t>столбец1, столбец2, … </a:t>
            </a:r>
          </a:p>
          <a:p>
            <a:pPr marL="0" indent="0">
              <a:buNone/>
            </a:pPr>
            <a:r>
              <a:rPr lang="en-US" sz="2000" b="1" dirty="0"/>
              <a:t>	FROM</a:t>
            </a:r>
            <a:r>
              <a:rPr lang="en-US" sz="2000" dirty="0"/>
              <a:t>  </a:t>
            </a:r>
            <a:r>
              <a:rPr lang="ru-RU" sz="2000" i="1" dirty="0" err="1"/>
              <a:t>имя_таблицы</a:t>
            </a:r>
            <a:r>
              <a:rPr lang="ru-RU" sz="2000" i="1" dirty="0"/>
              <a:t> или представления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	WHERE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i="1" dirty="0"/>
              <a:t>условие</a:t>
            </a:r>
            <a:r>
              <a:rPr lang="en-US" sz="2000" i="1" dirty="0"/>
              <a:t>;</a:t>
            </a:r>
            <a:endParaRPr lang="ru-RU" sz="2000" i="1" dirty="0"/>
          </a:p>
          <a:p>
            <a:r>
              <a:rPr lang="ru-RU" sz="2000" dirty="0"/>
              <a:t>Условие может содержать простое или составное логическое выражение</a:t>
            </a:r>
          </a:p>
          <a:p>
            <a:r>
              <a:rPr lang="ru-RU" sz="2000" dirty="0"/>
              <a:t>Можно использовать операторы сравнения и логические операторы: </a:t>
            </a:r>
          </a:p>
          <a:p>
            <a:pPr lvl="1"/>
            <a:r>
              <a:rPr lang="en-US" sz="2000" b="1" dirty="0"/>
              <a:t>&gt;</a:t>
            </a:r>
            <a:r>
              <a:rPr lang="en-US" sz="2000" dirty="0"/>
              <a:t>, </a:t>
            </a:r>
            <a:r>
              <a:rPr lang="ru-RU" sz="2000" b="1" dirty="0"/>
              <a:t>  </a:t>
            </a:r>
            <a:r>
              <a:rPr lang="en-US" sz="2000" b="1" dirty="0"/>
              <a:t>&lt;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=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&lt;=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&gt;=</a:t>
            </a:r>
            <a:r>
              <a:rPr lang="en-US" sz="2000" dirty="0"/>
              <a:t>,</a:t>
            </a:r>
            <a:r>
              <a:rPr lang="ru-RU" sz="2000" b="1" dirty="0"/>
              <a:t>  </a:t>
            </a:r>
            <a:r>
              <a:rPr lang="en-US" sz="2000" b="1" dirty="0"/>
              <a:t> &lt;&gt;</a:t>
            </a:r>
          </a:p>
          <a:p>
            <a:pPr lvl="1"/>
            <a:r>
              <a:rPr lang="en-US" sz="2000" b="1" dirty="0"/>
              <a:t>AND</a:t>
            </a:r>
            <a:r>
              <a:rPr lang="en-US" sz="2000" dirty="0"/>
              <a:t>,</a:t>
            </a:r>
            <a:r>
              <a:rPr lang="ru-RU" sz="2000" b="1" dirty="0"/>
              <a:t>   </a:t>
            </a:r>
            <a:r>
              <a:rPr lang="en-US" sz="2000" b="1" dirty="0"/>
              <a:t> OR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ru-RU" sz="2000" b="1" dirty="0"/>
              <a:t>  </a:t>
            </a:r>
            <a:r>
              <a:rPr lang="en-US" sz="2000" b="1" dirty="0"/>
              <a:t> NOT</a:t>
            </a:r>
            <a:endParaRPr lang="ru-RU" sz="2000" b="1" dirty="0"/>
          </a:p>
          <a:p>
            <a:pPr lvl="1"/>
            <a:r>
              <a:rPr lang="en-US" sz="2000" b="1" dirty="0"/>
              <a:t>IN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  </a:t>
            </a:r>
            <a:r>
              <a:rPr lang="en-US" sz="2000" b="1" dirty="0"/>
              <a:t>BETWEEN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 </a:t>
            </a:r>
            <a:r>
              <a:rPr lang="en-US" sz="2000" b="1" dirty="0"/>
              <a:t>ANY</a:t>
            </a:r>
            <a:r>
              <a:rPr lang="en-US" sz="2000" dirty="0"/>
              <a:t>,</a:t>
            </a:r>
            <a:r>
              <a:rPr lang="ru-RU" sz="2000" b="1" dirty="0"/>
              <a:t>   </a:t>
            </a:r>
            <a:r>
              <a:rPr lang="en-US" sz="2000" b="1" dirty="0"/>
              <a:t> ALL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ru-RU" sz="2000" b="1" dirty="0"/>
              <a:t>    </a:t>
            </a:r>
            <a:r>
              <a:rPr lang="en-US" sz="2000" b="1" dirty="0"/>
              <a:t>SOME</a:t>
            </a:r>
            <a:endParaRPr lang="ru-RU" sz="2000" b="1" dirty="0"/>
          </a:p>
          <a:p>
            <a:r>
              <a:rPr lang="ru-RU" sz="2000" dirty="0"/>
              <a:t>Пример</a:t>
            </a:r>
            <a:r>
              <a:rPr lang="en-US" sz="2000" dirty="0"/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'19-09-2022'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'28-09-2022'</a:t>
            </a:r>
            <a:endParaRPr lang="ru-RU" sz="18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264200"/>
            <a:ext cx="11654118" cy="123619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Фильтрация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168074"/>
            <a:ext cx="11654118" cy="46031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77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AE12D4-52C2-4543-C659-A95E39290260}"/>
              </a:ext>
            </a:extLst>
          </p:cNvPr>
          <p:cNvSpPr/>
          <p:nvPr/>
        </p:nvSpPr>
        <p:spPr>
          <a:xfrm>
            <a:off x="506027" y="3639845"/>
            <a:ext cx="11250619" cy="2263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679395-4164-505A-741C-3881201B7748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AND, </a:t>
            </a:r>
            <a:r>
              <a:rPr lang="ru-RU" sz="2000" b="1" dirty="0"/>
              <a:t>    </a:t>
            </a:r>
            <a:r>
              <a:rPr lang="en-US" sz="2000" b="1" dirty="0"/>
              <a:t>OR,</a:t>
            </a:r>
            <a:r>
              <a:rPr lang="ru-RU" sz="2000" b="1" dirty="0"/>
              <a:t>    </a:t>
            </a:r>
            <a:r>
              <a:rPr lang="en-US" sz="2000" b="1" dirty="0"/>
              <a:t> NOT</a:t>
            </a:r>
            <a:endParaRPr lang="ru-RU" sz="2000" b="1" dirty="0"/>
          </a:p>
          <a:p>
            <a:r>
              <a:rPr lang="ru-RU" sz="2000" dirty="0"/>
              <a:t>Требует базовых знаний в области дискретной математики (булева алгебра)</a:t>
            </a:r>
            <a:endParaRPr lang="en-US" sz="2000" dirty="0"/>
          </a:p>
          <a:p>
            <a:r>
              <a:rPr lang="ru-RU" sz="2000" dirty="0"/>
              <a:t>Позволяют составлять сложные логические выражения</a:t>
            </a:r>
            <a:endParaRPr lang="en-US" sz="2000" dirty="0"/>
          </a:p>
          <a:p>
            <a:r>
              <a:rPr lang="ru-RU" sz="2000" dirty="0"/>
              <a:t>Пример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FName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Email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Петров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'2022'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Иванов'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'2023'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1800" dirty="0">
                <a:latin typeface="Dazzed" pitchFamily="2" charset="0"/>
                <a:cs typeface="Dazzed" pitchFamily="2" charset="0"/>
              </a:rPr>
            </a:br>
            <a:endParaRPr lang="ru-RU" sz="18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0296C7C-DBD5-6FB6-7905-9384A9E98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79366"/>
              </p:ext>
            </p:extLst>
          </p:nvPr>
        </p:nvGraphicFramePr>
        <p:xfrm>
          <a:off x="6444996" y="1205257"/>
          <a:ext cx="5600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00880" imgH="1257480" progId="PBrush">
                  <p:embed/>
                </p:oleObj>
              </mc:Choice>
              <mc:Fallback>
                <p:oleObj name="Bitmap Image" r:id="rId2" imgW="5600880" imgH="1257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4996" y="1205257"/>
                        <a:ext cx="56007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73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0513FD-ADA9-8CA7-E240-B5CD313672D4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Приоритеты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6D7D0B68-AE6F-F809-A180-743363E7F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348014"/>
              </p:ext>
            </p:extLst>
          </p:nvPr>
        </p:nvGraphicFramePr>
        <p:xfrm>
          <a:off x="627888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55263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1605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54FFD3"/>
                          </a:solidFill>
                          <a:cs typeface="Dazzed" pitchFamily="50" charset="0"/>
                        </a:rPr>
                        <a:t>Оператор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54FFD3"/>
                          </a:solidFill>
                        </a:rPr>
                        <a:t>Приоритет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6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Круглые скобки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0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Отрицание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1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7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4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Логическая равнозначность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72D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372D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72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517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FDCB4A1-78D0-4466-B9E4-1FF7AE124626}"/>
              </a:ext>
            </a:extLst>
          </p:cNvPr>
          <p:cNvSpPr/>
          <p:nvPr/>
        </p:nvSpPr>
        <p:spPr>
          <a:xfrm>
            <a:off x="268941" y="3639845"/>
            <a:ext cx="11250619" cy="199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E2AA5A-E3FD-EE7A-4A02-9CACB72D3EE5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900" b="1" dirty="0"/>
              <a:t>&gt;</a:t>
            </a:r>
            <a:r>
              <a:rPr lang="en-US" sz="2900" dirty="0"/>
              <a:t>, </a:t>
            </a:r>
            <a:r>
              <a:rPr lang="en-US" sz="2900" b="1" dirty="0"/>
              <a:t>   &lt;</a:t>
            </a:r>
            <a:r>
              <a:rPr lang="en-US" sz="2900" dirty="0"/>
              <a:t>, </a:t>
            </a:r>
            <a:r>
              <a:rPr lang="en-US" sz="2900" b="1" dirty="0"/>
              <a:t>   =</a:t>
            </a:r>
            <a:r>
              <a:rPr lang="en-US" sz="2900" dirty="0"/>
              <a:t>,</a:t>
            </a:r>
            <a:r>
              <a:rPr lang="en-US" sz="2900" b="1" dirty="0"/>
              <a:t>     &gt;=</a:t>
            </a:r>
            <a:r>
              <a:rPr lang="en-US" sz="2900" dirty="0"/>
              <a:t>, </a:t>
            </a:r>
            <a:r>
              <a:rPr lang="en-US" sz="2900" b="1" dirty="0"/>
              <a:t>   &lt;=</a:t>
            </a:r>
            <a:r>
              <a:rPr lang="en-US" sz="2900" dirty="0"/>
              <a:t>,</a:t>
            </a:r>
            <a:r>
              <a:rPr lang="en-US" sz="2900" b="1" dirty="0"/>
              <a:t>    &lt;&gt;</a:t>
            </a:r>
          </a:p>
          <a:p>
            <a:r>
              <a:rPr lang="ru-RU" sz="2900" dirty="0"/>
              <a:t>Используются в логических выражениях</a:t>
            </a:r>
            <a:endParaRPr lang="en-US" sz="2900" dirty="0"/>
          </a:p>
          <a:p>
            <a:r>
              <a:rPr lang="ru-RU" sz="2900" dirty="0"/>
              <a:t>Пример</a:t>
            </a:r>
            <a:endParaRPr lang="en-US" sz="2900" dirty="0"/>
          </a:p>
          <a:p>
            <a:pPr marL="0" indent="0">
              <a:buNone/>
            </a:pPr>
            <a:br>
              <a:rPr lang="en-US" sz="2200" dirty="0"/>
            </a:b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pc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pc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endParaRPr lang="en-US" sz="2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pc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</a:t>
            </a:r>
            <a:r>
              <a:rPr lang="en-US" sz="2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2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Бытовая химия'</a:t>
            </a:r>
            <a:r>
              <a:rPr lang="ru-RU" sz="2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'Продукты питания’</a:t>
            </a:r>
            <a:r>
              <a:rPr lang="ru-RU" sz="2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endParaRPr lang="en-US" sz="2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0.1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r>
              <a:rPr lang="en-US" sz="2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2600" dirty="0">
                <a:latin typeface="Dazzed" pitchFamily="2" charset="0"/>
                <a:cs typeface="Dazzed" pitchFamily="2" charset="0"/>
              </a:rPr>
            </a:br>
            <a:endParaRPr lang="ru-RU" sz="26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86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59D4F5E-5ED9-7BC3-8522-D3684201B44F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из таблицы </a:t>
            </a:r>
            <a:r>
              <a:rPr lang="en-US" sz="4400" dirty="0">
                <a:solidFill>
                  <a:srgbClr val="54FFD3"/>
                </a:solidFill>
              </a:rPr>
              <a:t>Orders </a:t>
            </a:r>
            <a:r>
              <a:rPr lang="ru-RU" sz="4400" dirty="0">
                <a:solidFill>
                  <a:srgbClr val="54FFD3"/>
                </a:solidFill>
              </a:rPr>
              <a:t>заказы, для которых год заказа находится в диапазоне с 2019 по 2023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5511170"/>
            <a:ext cx="10515600" cy="37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В условии запроса используйте</a:t>
            </a:r>
            <a:r>
              <a:rPr lang="en-US" dirty="0"/>
              <a:t> </a:t>
            </a:r>
            <a:r>
              <a:rPr lang="ru-RU" dirty="0"/>
              <a:t>функцию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76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79DC54F-DC91-032A-BA8B-D3CEA542C9D9}"/>
              </a:ext>
            </a:extLst>
          </p:cNvPr>
          <p:cNvSpPr/>
          <p:nvPr/>
        </p:nvSpPr>
        <p:spPr>
          <a:xfrm>
            <a:off x="612559" y="1289441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2042485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Из таблицы </a:t>
            </a:r>
            <a:r>
              <a:rPr lang="en-US" sz="4400" dirty="0">
                <a:solidFill>
                  <a:srgbClr val="54FFD3"/>
                </a:solidFill>
              </a:rPr>
              <a:t>Products </a:t>
            </a:r>
            <a:r>
              <a:rPr lang="ru-RU" sz="4400" dirty="0">
                <a:solidFill>
                  <a:srgbClr val="54FFD3"/>
                </a:solidFill>
              </a:rPr>
              <a:t>выбрать все товары, цена на которые больше 5 условных единиц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041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E9B8F4-B3D2-ACBD-1F95-589E9B9B1ED5}"/>
              </a:ext>
            </a:extLst>
          </p:cNvPr>
          <p:cNvSpPr/>
          <p:nvPr/>
        </p:nvSpPr>
        <p:spPr>
          <a:xfrm>
            <a:off x="268941" y="3178206"/>
            <a:ext cx="11250619" cy="2574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5EF0E8-C091-678A-2BFE-D473E20FB66B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2021151"/>
            <a:ext cx="11654118" cy="3731950"/>
          </a:xfrm>
        </p:spPr>
        <p:txBody>
          <a:bodyPr>
            <a:normAutofit fontScale="62500" lnSpcReduction="20000"/>
          </a:bodyPr>
          <a:lstStyle/>
          <a:p>
            <a:r>
              <a:rPr lang="ru-RU" sz="2900" b="1" dirty="0"/>
              <a:t>+</a:t>
            </a:r>
            <a:r>
              <a:rPr lang="ru-RU" sz="2900" dirty="0"/>
              <a:t>,</a:t>
            </a:r>
            <a:r>
              <a:rPr lang="en-US" sz="2900" dirty="0"/>
              <a:t>   </a:t>
            </a:r>
            <a:r>
              <a:rPr lang="ru-RU" sz="2900" b="1" dirty="0"/>
              <a:t> -</a:t>
            </a:r>
            <a:r>
              <a:rPr lang="ru-RU" sz="2900" dirty="0"/>
              <a:t>,</a:t>
            </a:r>
            <a:r>
              <a:rPr lang="ru-RU" sz="2900" b="1" dirty="0"/>
              <a:t> </a:t>
            </a:r>
            <a:r>
              <a:rPr lang="en-US" sz="2900" b="1" dirty="0"/>
              <a:t>   /</a:t>
            </a:r>
            <a:r>
              <a:rPr lang="ru-RU" sz="2900" dirty="0"/>
              <a:t>,</a:t>
            </a:r>
            <a:r>
              <a:rPr lang="ru-RU" sz="2900" b="1" dirty="0"/>
              <a:t> </a:t>
            </a:r>
            <a:r>
              <a:rPr lang="en-US" sz="2900" b="1" dirty="0"/>
              <a:t>   </a:t>
            </a:r>
            <a:r>
              <a:rPr lang="ru-RU" sz="2900" b="1" dirty="0"/>
              <a:t>*</a:t>
            </a:r>
          </a:p>
          <a:p>
            <a:r>
              <a:rPr lang="ru-RU" sz="2900" dirty="0"/>
              <a:t>Используются в арифметических выражениях</a:t>
            </a:r>
          </a:p>
          <a:p>
            <a:pPr marL="0" indent="0">
              <a:buNone/>
            </a:pPr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900" dirty="0"/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@median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32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16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br>
              <a:rPr lang="en-US" sz="2900" dirty="0">
                <a:latin typeface="Dazzed" pitchFamily="2" charset="0"/>
                <a:cs typeface="Dazzed" pitchFamily="2" charset="0"/>
              </a:rPr>
            </a:br>
            <a:br>
              <a:rPr lang="en-US" sz="2200" dirty="0"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@median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MIN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50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PERCENT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BottomHalf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</a:t>
            </a: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+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     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50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PERCENT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TopHalf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MEDIAN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CAST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@median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32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));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Арифметические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84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0B10E0-D5E0-5323-6999-AEF6A2663502}"/>
              </a:ext>
            </a:extLst>
          </p:cNvPr>
          <p:cNvSpPr/>
          <p:nvPr/>
        </p:nvSpPr>
        <p:spPr>
          <a:xfrm>
            <a:off x="470690" y="3931995"/>
            <a:ext cx="11250619" cy="1278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D413EB-52A2-9A7C-00ED-37531337649A}"/>
              </a:ext>
            </a:extLst>
          </p:cNvPr>
          <p:cNvSpPr/>
          <p:nvPr/>
        </p:nvSpPr>
        <p:spPr>
          <a:xfrm>
            <a:off x="470690" y="2611686"/>
            <a:ext cx="11250619" cy="437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90836B-AC4B-8F67-22E2-DA1947A6A75D}"/>
              </a:ext>
            </a:extLst>
          </p:cNvPr>
          <p:cNvSpPr/>
          <p:nvPr/>
        </p:nvSpPr>
        <p:spPr>
          <a:xfrm>
            <a:off x="0" y="0"/>
            <a:ext cx="12192000" cy="1647066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100C3D50-1072-F21A-5468-D0992FCED50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EE94E-A033-5F9B-F46D-3A609716D8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sz="2400" dirty="0"/>
              <a:t>Вычисляемые значения колонки</a:t>
            </a:r>
            <a:endParaRPr lang="ru-RU" sz="2200" dirty="0">
              <a:solidFill>
                <a:srgbClr val="0000FF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0.85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Цена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без</a:t>
            </a:r>
            <a:r>
              <a:rPr lang="en-US" sz="18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НДС'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</a:br>
            <a:endParaRPr lang="ru-RU" sz="1800" dirty="0">
              <a:solidFill>
                <a:srgbClr val="808080"/>
              </a:solidFill>
              <a:latin typeface="Dazzed" pitchFamily="2" charset="0"/>
              <a:cs typeface="Dazzed" pitchFamily="2" charset="0"/>
            </a:endParaRPr>
          </a:p>
          <a:p>
            <a:r>
              <a:rPr lang="ru-RU" sz="2400" dirty="0"/>
              <a:t>Вычисляемые значения в условиях</a:t>
            </a:r>
            <a:br>
              <a:rPr lang="ru-RU" sz="1800" dirty="0"/>
            </a:br>
            <a:b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</a:b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1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AND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STDEV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1800" dirty="0" err="1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1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pi</a:t>
            </a:r>
            <a:r>
              <a:rPr lang="en-US" sz="1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7D0819F-98CD-ADFE-9B98-22F9318EA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Еще несколько примеров использования арифметических операторов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7CE7D08-4EB2-EC2E-FB54-DEE904FFE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35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A10FD6-34D3-A708-4BC7-E1042C8BC945}"/>
              </a:ext>
            </a:extLst>
          </p:cNvPr>
          <p:cNvSpPr/>
          <p:nvPr/>
        </p:nvSpPr>
        <p:spPr>
          <a:xfrm>
            <a:off x="366596" y="3494002"/>
            <a:ext cx="11250619" cy="437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6B474BC-283A-6CD8-7079-08BE7F1D80A5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900" b="1" dirty="0"/>
              <a:t>&amp;</a:t>
            </a:r>
            <a:r>
              <a:rPr lang="en-US" sz="2900" dirty="0"/>
              <a:t>,   </a:t>
            </a:r>
            <a:r>
              <a:rPr lang="en-US" sz="2900" b="1" dirty="0"/>
              <a:t>|</a:t>
            </a:r>
            <a:r>
              <a:rPr lang="en-US" sz="2900" dirty="0"/>
              <a:t>,   </a:t>
            </a:r>
            <a:r>
              <a:rPr lang="en-US" sz="2900" b="1" dirty="0"/>
              <a:t>^</a:t>
            </a:r>
            <a:endParaRPr lang="ru-RU" sz="2900" b="1" dirty="0"/>
          </a:p>
          <a:p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&amp;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0x1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0x0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Битовые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CDE951E-7425-F464-01E9-B853045F0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86627"/>
              </p:ext>
            </p:extLst>
          </p:nvPr>
        </p:nvGraphicFramePr>
        <p:xfrm>
          <a:off x="3303842" y="4415631"/>
          <a:ext cx="4048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48200" imgH="542880" progId="PBrush">
                  <p:embed/>
                </p:oleObj>
              </mc:Choice>
              <mc:Fallback>
                <p:oleObj name="Bitmap Image" r:id="rId2" imgW="4048200" imgH="5428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277F52C9-D44C-2899-E901-F0D126860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3842" y="4415631"/>
                        <a:ext cx="4048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970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2A471D-59B4-47A2-AB08-D77B51F83F6C}"/>
              </a:ext>
            </a:extLst>
          </p:cNvPr>
          <p:cNvSpPr/>
          <p:nvPr/>
        </p:nvSpPr>
        <p:spPr>
          <a:xfrm>
            <a:off x="268942" y="3429000"/>
            <a:ext cx="3782567" cy="2474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CB0AC08-A928-6EB2-A880-E4D60BDA6338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200" dirty="0"/>
              <a:t>Строковые данные можно сравнивать с</a:t>
            </a:r>
            <a:r>
              <a:rPr lang="en-US" sz="2200" dirty="0"/>
              <a:t> </a:t>
            </a:r>
            <a:r>
              <a:rPr lang="ru-RU" sz="2200" dirty="0"/>
              <a:t>образцом</a:t>
            </a:r>
          </a:p>
          <a:p>
            <a:r>
              <a:rPr lang="ru-RU" sz="2200" dirty="0"/>
              <a:t>Ключевое слово </a:t>
            </a:r>
            <a:r>
              <a:rPr lang="en-US" sz="2200" b="1" dirty="0"/>
              <a:t>LIKE</a:t>
            </a:r>
          </a:p>
          <a:p>
            <a:r>
              <a:rPr lang="ru-RU" sz="2200" dirty="0"/>
              <a:t>Пример</a:t>
            </a:r>
            <a:br>
              <a:rPr lang="en-US" sz="2900" dirty="0"/>
            </a:br>
            <a:endParaRPr lang="en-US" sz="2900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SELECT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WHERE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  '%gmail.com’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AND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LIKE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N'[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Пп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]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етров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endParaRPr lang="ru-RU" sz="22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Сравнение строковых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1B321C9C-12B0-D6D0-5DEA-E6A592145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82062"/>
              </p:ext>
            </p:extLst>
          </p:nvPr>
        </p:nvGraphicFramePr>
        <p:xfrm>
          <a:off x="4142232" y="2781312"/>
          <a:ext cx="769010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368">
                  <a:extLst>
                    <a:ext uri="{9D8B030D-6E8A-4147-A177-3AD203B41FA5}">
                      <a16:colId xmlns:a16="http://schemas.microsoft.com/office/drawing/2014/main" val="2454805258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3161757320"/>
                    </a:ext>
                  </a:extLst>
                </a:gridCol>
                <a:gridCol w="2563368">
                  <a:extLst>
                    <a:ext uri="{9D8B030D-6E8A-4147-A177-3AD203B41FA5}">
                      <a16:colId xmlns:a16="http://schemas.microsoft.com/office/drawing/2014/main" val="228728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Подстановочный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5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или несколько символов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bl%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bl, black, blue, и blob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h_t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найдет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hot, hat,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указанный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2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не в скобках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h[^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]t не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 из области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c[a-b]t найдет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0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9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C59942-6AFC-553C-3274-2DAB66E35697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E20AB1-B903-E1D4-FBF9-A2C3C9B67F0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FCC3E6-2F96-1169-E393-3C4177A7CF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https://sql.strangebit.io/distro/example_database.sql</a:t>
            </a:r>
            <a:r>
              <a:rPr lang="en-US" sz="2800" dirty="0"/>
              <a:t> - </a:t>
            </a:r>
            <a:r>
              <a:rPr lang="en-US" sz="2800" dirty="0">
                <a:solidFill>
                  <a:srgbClr val="FF0000"/>
                </a:solidFill>
              </a:rPr>
              <a:t>shop</a:t>
            </a:r>
          </a:p>
          <a:p>
            <a:r>
              <a:rPr lang="en-US" sz="2800" dirty="0">
                <a:hlinkClick r:id="rId3"/>
              </a:rPr>
              <a:t>https://sql.strangebit.io/distro/example_database2.sql</a:t>
            </a:r>
            <a:r>
              <a:rPr lang="en-US" sz="2800" dirty="0"/>
              <a:t> - </a:t>
            </a:r>
            <a:r>
              <a:rPr lang="en-US" sz="2800" dirty="0">
                <a:solidFill>
                  <a:srgbClr val="FF0000"/>
                </a:solidFill>
              </a:rPr>
              <a:t>geology</a:t>
            </a: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14685-CD00-26DC-94D2-AC3E200DE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Загрузка тестовых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67025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DB3782D-C118-F59E-D5C9-0EB360B44495}"/>
              </a:ext>
            </a:extLst>
          </p:cNvPr>
          <p:cNvSpPr/>
          <p:nvPr/>
        </p:nvSpPr>
        <p:spPr>
          <a:xfrm>
            <a:off x="612559" y="1079167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Выбрать всех клиентов, у которых почтовый ящик размещен в домене </a:t>
            </a:r>
            <a:r>
              <a:rPr lang="en-US" sz="4400" dirty="0">
                <a:solidFill>
                  <a:srgbClr val="FF0000"/>
                </a:solidFill>
              </a:rPr>
              <a:t>com</a:t>
            </a:r>
            <a:endParaRPr lang="ru-RU" sz="4400" dirty="0"/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204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24538-3425-638E-E82C-7E2632AFE789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3B6226-B0A1-3306-89C1-9438ECFD16B1}"/>
              </a:ext>
            </a:extLst>
          </p:cNvPr>
          <p:cNvSpPr/>
          <p:nvPr/>
        </p:nvSpPr>
        <p:spPr>
          <a:xfrm>
            <a:off x="1473868" y="3353026"/>
            <a:ext cx="9791896" cy="437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GROUP BY</a:t>
            </a:r>
          </a:p>
          <a:p>
            <a:r>
              <a:rPr lang="ru-RU" sz="2000" dirty="0"/>
              <a:t>Используется вместе с агрегирующими функциями</a:t>
            </a:r>
          </a:p>
          <a:p>
            <a:pPr lvl="1"/>
            <a:r>
              <a:rPr lang="en-US" sz="2000" b="1" dirty="0"/>
              <a:t>AVG</a:t>
            </a:r>
            <a:r>
              <a:rPr lang="en-US" sz="2000" dirty="0"/>
              <a:t>, </a:t>
            </a:r>
            <a:r>
              <a:rPr lang="en-US" sz="2000" b="1" dirty="0"/>
              <a:t> STDEV</a:t>
            </a:r>
            <a:r>
              <a:rPr lang="en-US" sz="2000" dirty="0"/>
              <a:t>,</a:t>
            </a:r>
            <a:r>
              <a:rPr lang="en-US" sz="2000" b="1" dirty="0"/>
              <a:t>  SUM</a:t>
            </a:r>
            <a:r>
              <a:rPr lang="en-US" sz="2000" dirty="0"/>
              <a:t>,</a:t>
            </a:r>
            <a:r>
              <a:rPr lang="en-US" sz="2000" b="1" dirty="0"/>
              <a:t>  COUNT</a:t>
            </a:r>
            <a:r>
              <a:rPr lang="en-US" sz="2000" dirty="0"/>
              <a:t>, </a:t>
            </a:r>
            <a:r>
              <a:rPr lang="ru-RU" sz="2000" dirty="0"/>
              <a:t>и так далее</a:t>
            </a:r>
          </a:p>
          <a:p>
            <a:r>
              <a:rPr lang="ru-RU" sz="2000" dirty="0"/>
              <a:t>Пример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Группировка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49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0AFCB9A-DF82-D126-4F0B-6743D8ED5D4F}"/>
              </a:ext>
            </a:extLst>
          </p:cNvPr>
          <p:cNvSpPr/>
          <p:nvPr/>
        </p:nvSpPr>
        <p:spPr>
          <a:xfrm>
            <a:off x="612559" y="1289441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90" y="1492071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среднюю стоимость товара, а также стандартное отклонение для стоимости товара из таблицы </a:t>
            </a:r>
            <a:r>
              <a:rPr lang="en-US" sz="4400" dirty="0">
                <a:solidFill>
                  <a:srgbClr val="54FFD3"/>
                </a:solidFill>
              </a:rPr>
              <a:t>Products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522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1BE3A1-0BD3-BCA1-55E8-E6423E166966}"/>
              </a:ext>
            </a:extLst>
          </p:cNvPr>
          <p:cNvSpPr/>
          <p:nvPr/>
        </p:nvSpPr>
        <p:spPr>
          <a:xfrm>
            <a:off x="373036" y="5045737"/>
            <a:ext cx="11301099" cy="811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B11E21-923E-32CA-C453-409A41B63F6B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2061666"/>
            <a:ext cx="11654118" cy="3731950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b="1" dirty="0"/>
              <a:t>HAVING</a:t>
            </a:r>
          </a:p>
          <a:p>
            <a:r>
              <a:rPr lang="ru-RU" sz="2000" dirty="0"/>
              <a:t>Используется совместно с </a:t>
            </a:r>
            <a:r>
              <a:rPr lang="en-US" sz="2000" b="1" dirty="0"/>
              <a:t>GROUP BY</a:t>
            </a:r>
          </a:p>
          <a:p>
            <a:r>
              <a:rPr lang="ru-RU" sz="2000" dirty="0"/>
              <a:t>Можно использовать операторы сравнения и логические операторы </a:t>
            </a:r>
          </a:p>
          <a:p>
            <a:pPr lvl="1"/>
            <a:r>
              <a:rPr lang="en-US" sz="2000" b="1" dirty="0"/>
              <a:t>&gt;</a:t>
            </a:r>
            <a:r>
              <a:rPr lang="en-US" sz="2000" dirty="0"/>
              <a:t>,  </a:t>
            </a:r>
            <a:r>
              <a:rPr lang="en-US" sz="2000" b="1" dirty="0"/>
              <a:t>&lt;</a:t>
            </a:r>
            <a:r>
              <a:rPr lang="en-US" sz="2000" dirty="0"/>
              <a:t>,  </a:t>
            </a:r>
            <a:r>
              <a:rPr lang="en-US" sz="2000" b="1" dirty="0"/>
              <a:t>=</a:t>
            </a:r>
            <a:r>
              <a:rPr lang="en-US" sz="2000" dirty="0"/>
              <a:t>,  </a:t>
            </a:r>
            <a:r>
              <a:rPr lang="en-US" sz="2000" b="1" dirty="0"/>
              <a:t>&lt;=</a:t>
            </a:r>
            <a:r>
              <a:rPr lang="en-US" sz="2000" dirty="0"/>
              <a:t>,  </a:t>
            </a:r>
            <a:r>
              <a:rPr lang="en-US" sz="2000" b="1" dirty="0"/>
              <a:t>&gt;=</a:t>
            </a:r>
            <a:r>
              <a:rPr lang="en-US" sz="2000" dirty="0"/>
              <a:t>,  </a:t>
            </a:r>
            <a:r>
              <a:rPr lang="en-US" sz="2000" b="1" dirty="0"/>
              <a:t>&lt;&gt;</a:t>
            </a:r>
          </a:p>
          <a:p>
            <a:pPr lvl="1"/>
            <a:r>
              <a:rPr lang="en-US" sz="2000" b="1" dirty="0"/>
              <a:t>AND</a:t>
            </a:r>
            <a:r>
              <a:rPr lang="en-US" sz="2000" dirty="0"/>
              <a:t>,  </a:t>
            </a:r>
            <a:r>
              <a:rPr lang="en-US" sz="2000" b="1" dirty="0"/>
              <a:t>OR</a:t>
            </a:r>
            <a:r>
              <a:rPr lang="en-US" sz="2000" dirty="0"/>
              <a:t>,  </a:t>
            </a:r>
            <a:r>
              <a:rPr lang="en-US" sz="2000" b="1" dirty="0"/>
              <a:t>NOT</a:t>
            </a:r>
            <a:endParaRPr lang="ru-RU" sz="2000" b="1" dirty="0"/>
          </a:p>
          <a:p>
            <a:pPr lvl="1"/>
            <a:r>
              <a:rPr lang="en-US" sz="2000" b="1" dirty="0"/>
              <a:t>IN</a:t>
            </a:r>
            <a:r>
              <a:rPr lang="en-US" sz="2000" dirty="0"/>
              <a:t>,  </a:t>
            </a:r>
            <a:r>
              <a:rPr lang="en-US" sz="2000" b="1" dirty="0"/>
              <a:t>BETWEEN</a:t>
            </a:r>
            <a:r>
              <a:rPr lang="en-US" sz="2000" dirty="0"/>
              <a:t>,  </a:t>
            </a:r>
            <a:r>
              <a:rPr lang="en-US" sz="2000" b="1" dirty="0"/>
              <a:t>ANY</a:t>
            </a:r>
            <a:r>
              <a:rPr lang="en-US" sz="2000" dirty="0"/>
              <a:t>,  </a:t>
            </a:r>
            <a:r>
              <a:rPr lang="en-US" sz="2000" b="1" dirty="0"/>
              <a:t>ALL</a:t>
            </a:r>
            <a:r>
              <a:rPr lang="en-US" sz="2000" dirty="0"/>
              <a:t>,  </a:t>
            </a:r>
            <a:r>
              <a:rPr lang="en-US" sz="2000" b="1" dirty="0"/>
              <a:t>SOME</a:t>
            </a:r>
            <a:endParaRPr lang="ru-RU" sz="2000" b="1" dirty="0"/>
          </a:p>
          <a:p>
            <a:r>
              <a:rPr lang="ru-RU" sz="2000" dirty="0"/>
              <a:t>Пример</a:t>
            </a:r>
            <a:r>
              <a:rPr lang="en-US" sz="2000" dirty="0">
                <a:latin typeface="Dazzed" pitchFamily="2" charset="0"/>
                <a:cs typeface="Dazzed" pitchFamily="2" charset="0"/>
              </a:rPr>
              <a:t> </a:t>
            </a:r>
            <a:br>
              <a:rPr lang="en-US" sz="2000" dirty="0">
                <a:latin typeface="Dazzed" pitchFamily="2" charset="0"/>
                <a:cs typeface="Dazzed" pitchFamily="2" charset="0"/>
              </a:rPr>
            </a:br>
            <a:br>
              <a:rPr lang="en-US" sz="2000" dirty="0">
                <a:latin typeface="Dazzed" pitchFamily="2" charset="0"/>
                <a:cs typeface="Dazzed" pitchFamily="2" charset="0"/>
              </a:rPr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NumberOfOrders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HAVING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100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Фильтрация сгруппированных записей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424279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31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01A4D2D-0117-A024-DE99-5D5F2794E43B}"/>
              </a:ext>
            </a:extLst>
          </p:cNvPr>
          <p:cNvSpPr/>
          <p:nvPr/>
        </p:nvSpPr>
        <p:spPr>
          <a:xfrm>
            <a:off x="612559" y="1289440"/>
            <a:ext cx="10955045" cy="4631965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90" y="1436319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Сгруппировать продукты в таблице </a:t>
            </a:r>
            <a:r>
              <a:rPr lang="en-US" sz="4400" dirty="0">
                <a:solidFill>
                  <a:srgbClr val="54FFD3"/>
                </a:solidFill>
              </a:rPr>
              <a:t>Products </a:t>
            </a:r>
            <a:r>
              <a:rPr lang="ru-RU" sz="4400" dirty="0">
                <a:solidFill>
                  <a:srgbClr val="54FFD3"/>
                </a:solidFill>
              </a:rPr>
              <a:t>по столбцу </a:t>
            </a:r>
            <a:r>
              <a:rPr lang="en-US" sz="4400" dirty="0" err="1">
                <a:solidFill>
                  <a:srgbClr val="54FFD3"/>
                </a:solidFill>
              </a:rPr>
              <a:t>ProductCategoryId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и просуммировать цены на товары в каждой категории, а также найти среднюю стоимость товара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73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2E15F9-A669-4988-1546-E2B14B7B8E39}"/>
              </a:ext>
            </a:extLst>
          </p:cNvPr>
          <p:cNvSpPr/>
          <p:nvPr/>
        </p:nvSpPr>
        <p:spPr>
          <a:xfrm>
            <a:off x="373036" y="4385569"/>
            <a:ext cx="11478653" cy="120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0F972C-B240-02FD-D08B-E61BA6051CB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b="1" dirty="0"/>
              <a:t>ORDER BY</a:t>
            </a:r>
          </a:p>
          <a:p>
            <a:r>
              <a:rPr lang="ru-RU" sz="2000" dirty="0"/>
              <a:t>Сортировка по</a:t>
            </a:r>
            <a:r>
              <a:rPr lang="en-US" sz="2000" dirty="0"/>
              <a:t> </a:t>
            </a:r>
            <a:r>
              <a:rPr lang="ru-RU" sz="2000" dirty="0"/>
              <a:t>возрастанию </a:t>
            </a:r>
            <a:r>
              <a:rPr lang="en-US" sz="2000" b="1" dirty="0"/>
              <a:t>ORDER BY </a:t>
            </a:r>
            <a:r>
              <a:rPr lang="ru-RU" sz="2000" i="1" dirty="0" err="1">
                <a:latin typeface="+mn-lt"/>
                <a:ea typeface="Cambria" panose="02040503050406030204" pitchFamily="18" charset="0"/>
              </a:rPr>
              <a:t>название_столбца</a:t>
            </a:r>
            <a:r>
              <a:rPr lang="en-US" sz="2000" dirty="0"/>
              <a:t> </a:t>
            </a:r>
            <a:r>
              <a:rPr lang="en-US" sz="2000" b="1" dirty="0"/>
              <a:t>ASC</a:t>
            </a:r>
          </a:p>
          <a:p>
            <a:r>
              <a:rPr lang="ru-RU" sz="2000" dirty="0"/>
              <a:t>Сортировка по</a:t>
            </a:r>
            <a:r>
              <a:rPr lang="en-US" sz="2000" dirty="0"/>
              <a:t> </a:t>
            </a:r>
            <a:r>
              <a:rPr lang="ru-RU" sz="2000" dirty="0"/>
              <a:t>убыванию </a:t>
            </a:r>
            <a:r>
              <a:rPr lang="en-US" sz="2000" b="1" dirty="0"/>
              <a:t>ORDER BY </a:t>
            </a:r>
            <a:r>
              <a:rPr lang="ru-RU" sz="2000" i="1" dirty="0" err="1">
                <a:latin typeface="+mn-lt"/>
                <a:ea typeface="Cambria" panose="02040503050406030204" pitchFamily="18" charset="0"/>
              </a:rPr>
              <a:t>название_столбца</a:t>
            </a:r>
            <a:r>
              <a:rPr lang="ru-RU" sz="2000" dirty="0"/>
              <a:t> </a:t>
            </a:r>
            <a:r>
              <a:rPr lang="en-US" sz="2000" b="1" dirty="0"/>
              <a:t>DESC</a:t>
            </a:r>
          </a:p>
          <a:p>
            <a:r>
              <a:rPr lang="ru-RU" sz="2000" dirty="0"/>
              <a:t>Можно сортировать сразу по нескольким столбцам</a:t>
            </a:r>
            <a:endParaRPr lang="en-US" sz="2000" dirty="0"/>
          </a:p>
          <a:p>
            <a:r>
              <a:rPr lang="ru-RU" sz="2000" dirty="0"/>
              <a:t>Пример: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ORDER BY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ROUND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2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 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ASC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Сортировка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45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187F045-F2C9-1F7E-953C-5707693C8D0C}"/>
              </a:ext>
            </a:extLst>
          </p:cNvPr>
          <p:cNvSpPr/>
          <p:nvPr/>
        </p:nvSpPr>
        <p:spPr>
          <a:xfrm>
            <a:off x="612559" y="1079167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Выбрать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все товары из таблицы </a:t>
            </a:r>
            <a:r>
              <a:rPr lang="en-US" sz="4400" dirty="0">
                <a:solidFill>
                  <a:srgbClr val="54FFD3"/>
                </a:solidFill>
              </a:rPr>
              <a:t>Products </a:t>
            </a:r>
            <a:r>
              <a:rPr lang="ru-RU" sz="4400" dirty="0">
                <a:solidFill>
                  <a:srgbClr val="54FFD3"/>
                </a:solidFill>
              </a:rPr>
              <a:t>и отсортировать результат по цене товара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07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EB7FA4-120B-87CA-3838-2169D0BA84D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C5AA5B4-8612-2F0D-4D0C-286C74E15B86}"/>
              </a:ext>
            </a:extLst>
          </p:cNvPr>
          <p:cNvSpPr/>
          <p:nvPr/>
        </p:nvSpPr>
        <p:spPr>
          <a:xfrm>
            <a:off x="355281" y="4104704"/>
            <a:ext cx="11301099" cy="811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Используйте ключевое слово </a:t>
            </a:r>
            <a:r>
              <a:rPr lang="en-US" sz="2000" b="1" dirty="0"/>
              <a:t>JOIN</a:t>
            </a:r>
          </a:p>
          <a:p>
            <a:r>
              <a:rPr lang="en-US" sz="2000" dirty="0"/>
              <a:t>3</a:t>
            </a:r>
            <a:r>
              <a:rPr lang="ru-RU" sz="2000" dirty="0"/>
              <a:t> наиболее часто встречающиеся объединения таблиц</a:t>
            </a:r>
          </a:p>
          <a:p>
            <a:pPr lvl="1"/>
            <a:r>
              <a:rPr lang="en-US" sz="2000" b="1" dirty="0"/>
              <a:t>INNER JOIN</a:t>
            </a:r>
          </a:p>
          <a:p>
            <a:pPr lvl="1"/>
            <a:r>
              <a:rPr lang="en-US" sz="2000" b="1" dirty="0"/>
              <a:t>LEFT OUTER JOIN</a:t>
            </a:r>
          </a:p>
          <a:p>
            <a:pPr lvl="1"/>
            <a:r>
              <a:rPr lang="en-US" sz="2000" b="1" dirty="0"/>
              <a:t>RIGHT OUTER JOIN</a:t>
            </a:r>
          </a:p>
          <a:p>
            <a:r>
              <a:rPr lang="ru-RU" sz="2000" dirty="0"/>
              <a:t>Пример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CONCAT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 '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FullName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OrderDate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4000" dirty="0"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Объединение</a:t>
            </a:r>
            <a:r>
              <a:rPr lang="ru-RU" sz="4400" dirty="0"/>
              <a:t>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941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7FA50C-8534-8DAE-787A-CD0D3A897C58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E4829B-08CC-2202-858A-E0506767E466}"/>
              </a:ext>
            </a:extLst>
          </p:cNvPr>
          <p:cNvSpPr/>
          <p:nvPr/>
        </p:nvSpPr>
        <p:spPr>
          <a:xfrm>
            <a:off x="337526" y="3598228"/>
            <a:ext cx="11301099" cy="1188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941" y="1532505"/>
            <a:ext cx="11654118" cy="4131448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Объединяет две таблицы по указанным столбцам, записи в которых имеют</a:t>
            </a:r>
            <a:r>
              <a:rPr lang="en-US" sz="2400" dirty="0"/>
              <a:t> </a:t>
            </a:r>
            <a:r>
              <a:rPr lang="ru-RU" sz="2400" dirty="0"/>
              <a:t>только одинаковые значения</a:t>
            </a:r>
          </a:p>
          <a:p>
            <a:r>
              <a:rPr lang="ru-RU" sz="2400" dirty="0"/>
              <a:t>Диаграмма Венна выглядит так: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Пример</a:t>
            </a:r>
            <a:r>
              <a:rPr lang="en-US" sz="24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op </a:t>
            </a:r>
            <a:b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	      INNER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ru-RU" sz="2600" dirty="0"/>
          </a:p>
          <a:p>
            <a:pPr marL="0" indent="0">
              <a:buNone/>
            </a:pPr>
            <a:br>
              <a:rPr lang="ru-RU" sz="4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4FFD3"/>
                </a:solidFill>
              </a:rPr>
              <a:t>INNER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54FFD3"/>
                </a:solidFill>
              </a:rPr>
              <a:t>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41" y="1007871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D2E48-F1ED-BD31-8896-875F1CBC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7" y="1916658"/>
            <a:ext cx="1905000" cy="1481822"/>
          </a:xfrm>
          <a:prstGeom prst="rect">
            <a:avLst/>
          </a:prstGeom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36C59CB-AFC9-3566-951D-6CA6A5060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49095"/>
              </p:ext>
            </p:extLst>
          </p:nvPr>
        </p:nvGraphicFramePr>
        <p:xfrm>
          <a:off x="4510087" y="4901525"/>
          <a:ext cx="3171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71960" imgH="1057320" progId="PBrush">
                  <p:embed/>
                </p:oleObj>
              </mc:Choice>
              <mc:Fallback>
                <p:oleObj name="Bitmap Image" r:id="rId3" imgW="3171960" imgH="105732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54399228-CD04-54D4-EB6A-E23F69C977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0087" y="4901525"/>
                        <a:ext cx="31718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22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3FDB81-A77D-BE1E-CE35-19B9CFC9EC8B}"/>
              </a:ext>
            </a:extLst>
          </p:cNvPr>
          <p:cNvSpPr/>
          <p:nvPr/>
        </p:nvSpPr>
        <p:spPr>
          <a:xfrm>
            <a:off x="337526" y="4435853"/>
            <a:ext cx="11301099" cy="472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A4CB56-FC9E-771A-C9EC-FA46F2F27091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 помощью правого внешнего соединения выбираются все записи правой таблицы, даже если они не соответствуют записям в левой таблице. </a:t>
            </a:r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ru-RU" sz="2000" dirty="0"/>
              <a:t>Пример</a:t>
            </a:r>
            <a:br>
              <a:rPr lang="ru-RU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RIGHT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endParaRPr lang="ru-RU" sz="2000" dirty="0">
              <a:cs typeface="Dazzed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4FFD3"/>
                </a:solidFill>
              </a:rPr>
              <a:t>RIGHT OUTER 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279630-C546-AC9E-B2C5-F67959E68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75" y="2615033"/>
            <a:ext cx="1905000" cy="1483027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2866DF5-A32B-2FC8-7AC5-4062AF476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073752"/>
              </p:ext>
            </p:extLst>
          </p:nvPr>
        </p:nvGraphicFramePr>
        <p:xfrm>
          <a:off x="7005066" y="4907958"/>
          <a:ext cx="4838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838760" imgH="1714680" progId="PBrush">
                  <p:embed/>
                </p:oleObj>
              </mc:Choice>
              <mc:Fallback>
                <p:oleObj name="Bitmap Image" r:id="rId3" imgW="4838760" imgH="171468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A2F9FA6D-E7F1-8AD8-A323-0DBC99C636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5066" y="4907958"/>
                        <a:ext cx="4838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97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DA477AB-2244-CDFB-30AB-AED44DD7BD77}"/>
              </a:ext>
            </a:extLst>
          </p:cNvPr>
          <p:cNvSpPr/>
          <p:nvPr/>
        </p:nvSpPr>
        <p:spPr>
          <a:xfrm>
            <a:off x="612559" y="2130640"/>
            <a:ext cx="10966882" cy="2459115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90" y="3114110"/>
            <a:ext cx="9240819" cy="101474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54FFD3"/>
                </a:solidFill>
              </a:rPr>
              <a:t>SQL Server Management Studio (SSMS)</a:t>
            </a:r>
            <a:endParaRPr lang="ru-RU" sz="36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1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00518A-CD07-41B1-9477-C8A7364C7436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 помощью левого внешнего соединения выбираются все записи левой таблицы, даже если они не соответствуют записям во правой таблице. 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4FFD3"/>
                </a:solidFill>
              </a:rPr>
              <a:t>LEFT OUTER 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9889BC-0C58-5C6D-C391-3B8EC870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06" y="3286038"/>
            <a:ext cx="1951088" cy="15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09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E7F5F4-E65A-6EDD-3BDB-D848065BC5FA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Представляет собой комбинацию из </a:t>
            </a:r>
            <a:r>
              <a:rPr lang="en-US" sz="2000" b="1" dirty="0"/>
              <a:t>INNER</a:t>
            </a:r>
            <a:r>
              <a:rPr lang="en-US" sz="2000" dirty="0"/>
              <a:t>, </a:t>
            </a:r>
            <a:r>
              <a:rPr lang="en-US" sz="2000" b="1" dirty="0"/>
              <a:t>LEFT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RIGHT</a:t>
            </a:r>
            <a:r>
              <a:rPr lang="en-US" sz="2000" dirty="0"/>
              <a:t> </a:t>
            </a:r>
            <a:r>
              <a:rPr lang="ru-RU" sz="2000" dirty="0"/>
              <a:t>объединений</a:t>
            </a:r>
          </a:p>
          <a:p>
            <a:endParaRPr lang="en-US" sz="2000" dirty="0"/>
          </a:p>
          <a:p>
            <a:r>
              <a:rPr lang="ru-RU" sz="2000" dirty="0"/>
              <a:t>Диаграмма Венна выглядит так</a:t>
            </a:r>
            <a:r>
              <a:rPr lang="en-US" sz="2000" dirty="0"/>
              <a:t>: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54FFD3"/>
                </a:solidFill>
              </a:rPr>
              <a:t>FULL OUTER 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CD388-B02D-540C-730B-2949CDCD8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15" y="3271492"/>
            <a:ext cx="2119995" cy="15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65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C12B54-C79A-E494-ACE9-F53B0FAE8404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Еще одна наглядная демонстрация </a:t>
            </a:r>
            <a:r>
              <a:rPr lang="en-US" sz="4400" dirty="0">
                <a:solidFill>
                  <a:srgbClr val="54FFD3"/>
                </a:solidFill>
              </a:rPr>
              <a:t>JOIN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72973A-AC19-8D72-BF41-52FC2306E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75" y="1286530"/>
            <a:ext cx="7239786" cy="49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5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D809B1D-808E-8687-EA46-B596E98B7EA7}"/>
              </a:ext>
            </a:extLst>
          </p:cNvPr>
          <p:cNvSpPr/>
          <p:nvPr/>
        </p:nvSpPr>
        <p:spPr>
          <a:xfrm>
            <a:off x="612559" y="1431485"/>
            <a:ext cx="10966882" cy="3016228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590" y="1561074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Объединить таблицы</a:t>
            </a:r>
            <a:r>
              <a:rPr lang="en-US" sz="4400" dirty="0">
                <a:solidFill>
                  <a:srgbClr val="54FFD3"/>
                </a:solidFill>
              </a:rPr>
              <a:t> Orders </a:t>
            </a:r>
            <a:r>
              <a:rPr lang="ru-RU" sz="4400" dirty="0">
                <a:solidFill>
                  <a:srgbClr val="54FFD3"/>
                </a:solidFill>
              </a:rPr>
              <a:t>и </a:t>
            </a:r>
            <a:r>
              <a:rPr lang="en-US" sz="4400" dirty="0">
                <a:solidFill>
                  <a:srgbClr val="54FFD3"/>
                </a:solidFill>
              </a:rPr>
              <a:t>Customers </a:t>
            </a:r>
            <a:r>
              <a:rPr lang="ru-RU" sz="4400" dirty="0">
                <a:solidFill>
                  <a:srgbClr val="54FFD3"/>
                </a:solidFill>
              </a:rPr>
              <a:t>используя </a:t>
            </a:r>
            <a:r>
              <a:rPr lang="en-US" sz="4400" dirty="0">
                <a:solidFill>
                  <a:srgbClr val="54FFD3"/>
                </a:solidFill>
              </a:rPr>
              <a:t>INNER JOIN </a:t>
            </a:r>
            <a:r>
              <a:rPr lang="ru-RU" sz="4400" dirty="0">
                <a:solidFill>
                  <a:srgbClr val="54FFD3"/>
                </a:solidFill>
              </a:rPr>
              <a:t>и общий столбец </a:t>
            </a:r>
            <a:r>
              <a:rPr lang="en-US" sz="4400" dirty="0" err="1">
                <a:solidFill>
                  <a:srgbClr val="54FFD3"/>
                </a:solidFill>
              </a:rPr>
              <a:t>CustomerId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356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AB99FA-CB6B-D0B5-6618-B66C3FA96728}"/>
              </a:ext>
            </a:extLst>
          </p:cNvPr>
          <p:cNvSpPr/>
          <p:nvPr/>
        </p:nvSpPr>
        <p:spPr>
          <a:xfrm>
            <a:off x="337351" y="2840854"/>
            <a:ext cx="7892249" cy="306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9D2CBE-412B-96A7-B806-594FAA720A8C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600" dirty="0"/>
              <a:t>Позволяет находить пересечения в множествах</a:t>
            </a:r>
            <a:endParaRPr lang="en-US" sz="3600" dirty="0"/>
          </a:p>
          <a:p>
            <a:r>
              <a:rPr lang="ru-RU" sz="3600" dirty="0"/>
              <a:t>Ключевое слово </a:t>
            </a:r>
            <a:r>
              <a:rPr lang="en-US" sz="3600" b="1" dirty="0"/>
              <a:t>INTERSECT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N'Иван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Иванов’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INTERSECT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OrderedProducts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	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Orders o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Customers c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N'Петр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Петров'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Пересечения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80E2DBD-81E9-DADF-DEC1-41C113C94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93704"/>
              </p:ext>
            </p:extLst>
          </p:nvPr>
        </p:nvGraphicFramePr>
        <p:xfrm>
          <a:off x="8342948" y="2953221"/>
          <a:ext cx="3095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95640" imgH="590400" progId="PBrush">
                  <p:embed/>
                </p:oleObj>
              </mc:Choice>
              <mc:Fallback>
                <p:oleObj name="Bitmap Image" r:id="rId2" imgW="3095640" imgH="590400" progId="PBrush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C28D82F-A44B-91D3-9E5C-030A5F01B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42948" y="2953221"/>
                        <a:ext cx="30956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15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AC5714A-F490-28E7-BA6A-98033A1E9460}"/>
              </a:ext>
            </a:extLst>
          </p:cNvPr>
          <p:cNvSpPr/>
          <p:nvPr/>
        </p:nvSpPr>
        <p:spPr>
          <a:xfrm>
            <a:off x="337351" y="2840854"/>
            <a:ext cx="7723573" cy="306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20A816-F806-4AD3-A416-D8AB8A8337AB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sz="6200" dirty="0">
                <a:cs typeface="Dazzed" pitchFamily="2" charset="0"/>
              </a:rPr>
              <a:t>Позволяет находить объединения в множествах</a:t>
            </a:r>
          </a:p>
          <a:p>
            <a:r>
              <a:rPr lang="ru-RU" sz="6200" dirty="0">
                <a:cs typeface="Dazzed" pitchFamily="2" charset="0"/>
              </a:rPr>
              <a:t>Ключевое слово </a:t>
            </a:r>
            <a:r>
              <a:rPr lang="en-US" sz="6200" b="1" dirty="0">
                <a:latin typeface="Dazzed" pitchFamily="2" charset="0"/>
                <a:cs typeface="Dazzed" pitchFamily="2" charset="0"/>
              </a:rPr>
              <a:t>UNION</a:t>
            </a:r>
            <a:br>
              <a:rPr lang="en-US" sz="3600" dirty="0">
                <a:latin typeface="Dazzed" pitchFamily="2" charset="0"/>
                <a:cs typeface="Dazzed" pitchFamily="2" charset="0"/>
              </a:rPr>
            </a:br>
            <a:br>
              <a:rPr lang="en-US" sz="3600" dirty="0">
                <a:latin typeface="Dazzed" pitchFamily="2" charset="0"/>
                <a:cs typeface="Dazzed" pitchFamily="2" charset="0"/>
              </a:rPr>
            </a:b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Id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endParaRPr lang="en-US" sz="3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(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o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N'Иван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3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Иванов’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endParaRPr lang="ru-RU" sz="36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UNION</a:t>
            </a:r>
            <a:endParaRPr lang="en-US" sz="36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(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o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c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N'Петр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			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36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LIKE</a:t>
            </a:r>
            <a:r>
              <a:rPr lang="en-US" sz="36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36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Петров’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</a:t>
            </a:r>
            <a:endParaRPr lang="ru-RU" sz="36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   </a:t>
            </a:r>
            <a:r>
              <a:rPr lang="ru-RU" sz="36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);</a:t>
            </a:r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Объединения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D888155-442E-46E3-DD0D-85E802157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376028"/>
              </p:ext>
            </p:extLst>
          </p:nvPr>
        </p:nvGraphicFramePr>
        <p:xfrm>
          <a:off x="8152741" y="3734181"/>
          <a:ext cx="31813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81320" imgH="1057320" progId="PBrush">
                  <p:embed/>
                </p:oleObj>
              </mc:Choice>
              <mc:Fallback>
                <p:oleObj name="Bitmap Image" r:id="rId2" imgW="3181320" imgH="1057320" progId="PBrush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7B7AFDDE-8EB3-AA3A-DEE1-D7BB60A906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52741" y="3734181"/>
                        <a:ext cx="31813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674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470DD8-851A-9D60-E015-9CE8164BBEC3}"/>
              </a:ext>
            </a:extLst>
          </p:cNvPr>
          <p:cNvSpPr/>
          <p:nvPr/>
        </p:nvSpPr>
        <p:spPr>
          <a:xfrm>
            <a:off x="337352" y="3151573"/>
            <a:ext cx="7590408" cy="275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27244E-46B0-6A25-6931-3DCAD570FD23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900" dirty="0"/>
              <a:t>Позволяет осуществлять проверку условий и возвращать в зависимости от выполнения того или иного условия тот или иной результат</a:t>
            </a:r>
          </a:p>
          <a:p>
            <a:r>
              <a:rPr lang="ru-RU" sz="29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ProductName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CASE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'Cheap’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&lt;=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'Moderate’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WHEN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&gt;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&lt;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1000</a:t>
            </a:r>
            <a:r>
              <a:rPr lang="en-US" sz="23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THEN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'Expensive'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	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ELSE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‘Luxury’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END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'Price category’</a:t>
            </a:r>
            <a:endParaRPr lang="en-US" sz="23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23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3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</a:t>
            </a:r>
            <a:endParaRPr lang="ru-RU" sz="2300" dirty="0"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Условный оператор </a:t>
            </a:r>
            <a:r>
              <a:rPr lang="en-US" sz="4400" dirty="0">
                <a:solidFill>
                  <a:srgbClr val="54FFD3"/>
                </a:solidFill>
              </a:rPr>
              <a:t>CASE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E6B63C-8D42-1372-0A83-48012646D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55774"/>
              </p:ext>
            </p:extLst>
          </p:nvPr>
        </p:nvGraphicFramePr>
        <p:xfrm>
          <a:off x="8041005" y="3658870"/>
          <a:ext cx="24193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19200" imgH="1457280" progId="PBrush">
                  <p:embed/>
                </p:oleObj>
              </mc:Choice>
              <mc:Fallback>
                <p:oleObj name="Bitmap Image" r:id="rId2" imgW="2419200" imgH="14572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7129256-40AF-CA4B-59BF-6D7E8466B5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41005" y="3658870"/>
                        <a:ext cx="24193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271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9D0C58-02D2-01DA-AA64-0090C7C886F6}"/>
              </a:ext>
            </a:extLst>
          </p:cNvPr>
          <p:cNvSpPr/>
          <p:nvPr/>
        </p:nvSpPr>
        <p:spPr>
          <a:xfrm>
            <a:off x="268941" y="3009751"/>
            <a:ext cx="8735628" cy="3062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748DD3-E6D5-C3BB-7052-3AEE11D53EA8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/>
              <a:t>Временное имя столбца или таблицы</a:t>
            </a:r>
            <a:endParaRPr lang="en-US" sz="2200" dirty="0"/>
          </a:p>
          <a:p>
            <a:r>
              <a:rPr lang="ru-RU" sz="22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ProductName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Товар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en-US" sz="2200" dirty="0" err="1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Цена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’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op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.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OrderId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AS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'Идентификатор заказа’</a:t>
            </a:r>
            <a:r>
              <a:rPr lang="ru-RU" sz="22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	CONCAT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FName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 '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LName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Dazzed" pitchFamily="2" charset="0"/>
                <a:cs typeface="Dazzed" pitchFamily="2" charset="0"/>
              </a:rPr>
              <a:t>'</a:t>
            </a:r>
            <a:r>
              <a:rPr lang="ru-RU" sz="22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Полное имя’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FROM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OrderedProducts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op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endParaRPr lang="en-US" sz="2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Orders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o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op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OrderId</a:t>
            </a:r>
            <a:endParaRPr lang="en-US" sz="2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		INNER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Customers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2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o</a:t>
            </a:r>
            <a:r>
              <a:rPr lang="en-US" sz="2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CustomerId</a:t>
            </a:r>
            <a:endParaRPr lang="en-US" sz="2200" dirty="0">
              <a:latin typeface="Dazzed" pitchFamily="2" charset="0"/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Псевдонимы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7911744-AEE5-0D7E-B13B-47A84E5BD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97894"/>
              </p:ext>
            </p:extLst>
          </p:nvPr>
        </p:nvGraphicFramePr>
        <p:xfrm>
          <a:off x="8258175" y="2996804"/>
          <a:ext cx="3933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3720" imgH="1295280" progId="PBrush">
                  <p:embed/>
                </p:oleObj>
              </mc:Choice>
              <mc:Fallback>
                <p:oleObj name="Bitmap Image" r:id="rId2" imgW="3933720" imgH="129528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72B0C82-9DC1-FBD6-EFAD-684E9405A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8175" y="2996804"/>
                        <a:ext cx="39338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083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0D1FD4-7664-23D0-8811-A616E1EEEEF8}"/>
              </a:ext>
            </a:extLst>
          </p:cNvPr>
          <p:cNvSpPr/>
          <p:nvPr/>
        </p:nvSpPr>
        <p:spPr>
          <a:xfrm>
            <a:off x="337351" y="3701989"/>
            <a:ext cx="11585708" cy="1127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FC37EE-D46C-9DE0-F990-310BEE529533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Сокращение для множественных </a:t>
            </a:r>
            <a:r>
              <a:rPr lang="en-US" sz="2200" b="1" dirty="0"/>
              <a:t>OR</a:t>
            </a:r>
            <a:endParaRPr lang="ru-RU" sz="2200" b="1" dirty="0"/>
          </a:p>
          <a:p>
            <a:r>
              <a:rPr lang="ru-RU" sz="2600" dirty="0"/>
              <a:t>Возвращает </a:t>
            </a:r>
            <a:r>
              <a:rPr lang="en-US" sz="2600" b="1" dirty="0"/>
              <a:t>TRUE</a:t>
            </a:r>
            <a:r>
              <a:rPr lang="en-US" sz="2600" dirty="0"/>
              <a:t> </a:t>
            </a:r>
            <a:r>
              <a:rPr lang="ru-RU" sz="2600" dirty="0"/>
              <a:t>если значение входит в множество</a:t>
            </a:r>
            <a:endParaRPr lang="en-US" sz="2600" dirty="0"/>
          </a:p>
          <a:p>
            <a:r>
              <a:rPr lang="ru-RU" sz="24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c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</a:t>
            </a:r>
            <a:b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</a:b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WHERE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c</a:t>
            </a:r>
            <a:r>
              <a:rPr lang="ru-RU" sz="2000" dirty="0" err="1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.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Name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IN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(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'Бытовая химия'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Dazzed" pitchFamily="2" charset="0"/>
              </a:rPr>
              <a:t>'Продукты питания'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  <a:cs typeface="Dazzed" pitchFamily="2" charset="0"/>
              </a:rPr>
              <a:t>);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Операторы </a:t>
            </a:r>
            <a:r>
              <a:rPr lang="en-US" sz="4400" dirty="0">
                <a:solidFill>
                  <a:srgbClr val="54FFD3"/>
                </a:solidFill>
              </a:rPr>
              <a:t>IN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79280B2-642E-4F1D-1F72-023FD2FD4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77382"/>
              </p:ext>
            </p:extLst>
          </p:nvPr>
        </p:nvGraphicFramePr>
        <p:xfrm>
          <a:off x="8844660" y="2171700"/>
          <a:ext cx="3105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05000" imgH="990720" progId="PBrush">
                  <p:embed/>
                </p:oleObj>
              </mc:Choice>
              <mc:Fallback>
                <p:oleObj name="Bitmap Image" r:id="rId2" imgW="3105000" imgH="990720" progId="PBrush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5DE128A-A3C8-9B61-C93B-52D7A39D8B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4660" y="2171700"/>
                        <a:ext cx="31051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998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17A706-3247-5E51-E369-F7F6966AB9E0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Выбрать всех пользователей, год регистрации которых входит в множество (</a:t>
            </a:r>
            <a:r>
              <a:rPr lang="en-US" sz="4400" dirty="0">
                <a:solidFill>
                  <a:srgbClr val="54FFD3"/>
                </a:solidFill>
              </a:rPr>
              <a:t>‘2019’, ‘2020’, ‘2021’, ‘2022’)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5255581"/>
            <a:ext cx="10515600" cy="93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Для выбора года в условии используйте функцию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RegisteredAt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59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9BFAD4D3-238B-724E-3548-37A91D00C9D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330C164-D51D-D045-8FB7-F1D5A43C8E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D8815E-7FEC-C949-F442-449F9DC36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4519BE2-AAFD-E9A6-10E4-39339811D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054D8CE-FE2C-DCF6-6A00-B8165BE2F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60269"/>
              </p:ext>
            </p:extLst>
          </p:nvPr>
        </p:nvGraphicFramePr>
        <p:xfrm>
          <a:off x="694944" y="299709"/>
          <a:ext cx="10872216" cy="570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288000" imgH="10287000" progId="PBrush">
                  <p:embed/>
                </p:oleObj>
              </mc:Choice>
              <mc:Fallback>
                <p:oleObj name="Bitmap Image" r:id="rId2" imgW="18288000" imgH="1028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944" y="299709"/>
                        <a:ext cx="10872216" cy="570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98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A389E0-085C-092A-64A3-02BFE625A436}"/>
              </a:ext>
            </a:extLst>
          </p:cNvPr>
          <p:cNvSpPr/>
          <p:nvPr/>
        </p:nvSpPr>
        <p:spPr>
          <a:xfrm>
            <a:off x="268941" y="3589768"/>
            <a:ext cx="11301099" cy="597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3EA40A-6C96-2A12-A38D-F6BD23782B63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Сокращение для условия  столбец </a:t>
            </a:r>
            <a:r>
              <a:rPr lang="en-US" sz="2000" dirty="0"/>
              <a:t>&gt;= min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ru-RU" sz="2000" dirty="0"/>
              <a:t>столбец </a:t>
            </a:r>
            <a:r>
              <a:rPr lang="en-US" sz="2000" dirty="0"/>
              <a:t>&lt;= max</a:t>
            </a:r>
          </a:p>
          <a:p>
            <a:r>
              <a:rPr lang="ru-RU" sz="2000" dirty="0"/>
              <a:t>Возвращает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если условие срабатывает</a:t>
            </a:r>
          </a:p>
          <a:p>
            <a:r>
              <a:rPr lang="ru-RU" sz="2000" dirty="0"/>
              <a:t>Пример</a:t>
            </a:r>
            <a:br>
              <a:rPr lang="en-US" sz="2900" dirty="0"/>
            </a:br>
            <a:br>
              <a:rPr lang="en-US" sz="2200" dirty="0"/>
            </a:b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p </a:t>
            </a:r>
            <a:r>
              <a:rPr lang="en-US" sz="20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Price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 </a:t>
            </a:r>
            <a:r>
              <a:rPr lang="en-US" sz="20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10</a:t>
            </a:r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Оператор </a:t>
            </a:r>
            <a:r>
              <a:rPr lang="en-US" sz="4400" dirty="0">
                <a:solidFill>
                  <a:srgbClr val="54FFD3"/>
                </a:solidFill>
              </a:rPr>
              <a:t>BETWEEN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988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D52BF92-AC2E-C592-9A4B-3226FFD40377}"/>
              </a:ext>
            </a:extLst>
          </p:cNvPr>
          <p:cNvSpPr/>
          <p:nvPr/>
        </p:nvSpPr>
        <p:spPr>
          <a:xfrm>
            <a:off x="337526" y="3870664"/>
            <a:ext cx="11301099" cy="2308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A64746-A60B-63F2-2C6E-3AE902125247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25000" lnSpcReduction="20000"/>
          </a:bodyPr>
          <a:lstStyle/>
          <a:p>
            <a:r>
              <a:rPr lang="ru-RU" sz="5600" dirty="0">
                <a:cs typeface="Dazzed" pitchFamily="2" charset="0"/>
              </a:rPr>
              <a:t>Набор инструкций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ветвления и циклы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различные запросы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содержать переменные</a:t>
            </a:r>
          </a:p>
          <a:p>
            <a:pPr lvl="1"/>
            <a:r>
              <a:rPr lang="ru-RU" sz="5600" dirty="0">
                <a:cs typeface="Dazzed" pitchFamily="2" charset="0"/>
              </a:rPr>
              <a:t>Могут иметь входные и выходные параметры</a:t>
            </a:r>
            <a:endParaRPr lang="en-US" sz="5600" dirty="0">
              <a:latin typeface="Dazzed" pitchFamily="2" charset="0"/>
              <a:cs typeface="Dazzed" pitchFamily="2" charset="0"/>
            </a:endParaRPr>
          </a:p>
          <a:p>
            <a:pPr lvl="1"/>
            <a:r>
              <a:rPr lang="ru-RU" sz="5600" dirty="0">
                <a:cs typeface="Dazzed" pitchFamily="2" charset="0"/>
              </a:rPr>
              <a:t>Могут возвращать данные в виде таблицы</a:t>
            </a:r>
          </a:p>
          <a:p>
            <a:r>
              <a:rPr lang="ru-RU" sz="5800" dirty="0">
                <a:cs typeface="Dazzed" pitchFamily="2" charset="0"/>
              </a:rPr>
              <a:t>Нельзя использовать в </a:t>
            </a:r>
            <a:r>
              <a:rPr lang="en-US" sz="5800" dirty="0">
                <a:cs typeface="Dazzed" pitchFamily="2" charset="0"/>
              </a:rPr>
              <a:t>SELECT</a:t>
            </a:r>
            <a:endParaRPr lang="ru-RU" sz="5800" dirty="0">
              <a:cs typeface="Dazzed" pitchFamily="2" charset="0"/>
            </a:endParaRPr>
          </a:p>
          <a:p>
            <a:r>
              <a:rPr lang="ru-RU" sz="5600" dirty="0">
                <a:cs typeface="Dazzed" pitchFamily="2" charset="0"/>
              </a:rPr>
              <a:t>Вызываются с помощью </a:t>
            </a:r>
            <a:r>
              <a:rPr lang="en-US" sz="5600" dirty="0">
                <a:latin typeface="Dazzed" pitchFamily="2" charset="0"/>
                <a:cs typeface="Dazzed" pitchFamily="2" charset="0"/>
              </a:rPr>
              <a:t>EXEC</a:t>
            </a:r>
          </a:p>
          <a:p>
            <a:r>
              <a:rPr lang="ru-RU" sz="5600" dirty="0">
                <a:cs typeface="Dazzed" pitchFamily="2" charset="0"/>
              </a:rPr>
              <a:t>Пример</a:t>
            </a:r>
            <a:br>
              <a:rPr lang="en-US" sz="5600" dirty="0">
                <a:latin typeface="Dazzed" pitchFamily="2" charset="0"/>
                <a:cs typeface="Dazzed" pitchFamily="2" charset="0"/>
              </a:rPr>
            </a:br>
            <a:br>
              <a:rPr lang="en-US" sz="5600" dirty="0">
                <a:latin typeface="Dazzed" pitchFamily="2" charset="0"/>
                <a:cs typeface="Dazzed" pitchFamily="2" charset="0"/>
              </a:rPr>
            </a:b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CREATE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ALTER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PROCEDURE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UpdateProductPriceBasedOnCoefficient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	@InflationCoef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DECIMAL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16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,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4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)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AS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BEGIN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00FF"/>
                </a:solidFill>
                <a:latin typeface="Dazzed" pitchFamily="2" charset="0"/>
                <a:cs typeface="Dazzed" pitchFamily="2" charset="0"/>
              </a:rPr>
              <a:t>		UPDATE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SET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Price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@InflationCoef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END</a:t>
            </a:r>
            <a:endParaRPr lang="en-US" sz="48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	GO</a:t>
            </a:r>
            <a:endParaRPr lang="ru-RU" sz="4800" dirty="0">
              <a:solidFill>
                <a:srgbClr val="000000"/>
              </a:solidFill>
              <a:latin typeface="Consolas" panose="020B0609020204030204" pitchFamily="49" charset="0"/>
              <a:cs typeface="Dazzed" pitchFamily="2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   EXEC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UpdateProductPriceBasedOnCoefficient</a:t>
            </a:r>
            <a:r>
              <a:rPr lang="en-US" sz="48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@InflationCoef 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48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1.17</a:t>
            </a:r>
            <a:r>
              <a:rPr lang="en-US" sz="48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4800" dirty="0">
              <a:cs typeface="Dazzed" pitchFamily="2" charset="0"/>
            </a:endParaRPr>
          </a:p>
          <a:p>
            <a:endParaRPr lang="ru-RU" sz="20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Хранимые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939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DA5C22-5774-0DB9-AFFC-D7B6639E5AF5}"/>
              </a:ext>
            </a:extLst>
          </p:cNvPr>
          <p:cNvSpPr/>
          <p:nvPr/>
        </p:nvSpPr>
        <p:spPr>
          <a:xfrm>
            <a:off x="337526" y="2796466"/>
            <a:ext cx="11301099" cy="2132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5FEAF3-B972-304A-E2B2-B115FFB2738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32500" lnSpcReduction="20000"/>
          </a:bodyPr>
          <a:lstStyle/>
          <a:p>
            <a:r>
              <a:rPr lang="ru-RU" sz="8000" dirty="0"/>
              <a:t>Виртуальная таблица</a:t>
            </a:r>
          </a:p>
          <a:p>
            <a:r>
              <a:rPr lang="ru-RU" sz="8000" dirty="0"/>
              <a:t>Обычно содержит сложный </a:t>
            </a:r>
            <a:r>
              <a:rPr lang="en-US" sz="8000" dirty="0"/>
              <a:t>SELECT </a:t>
            </a:r>
            <a:r>
              <a:rPr lang="ru-RU" sz="8000" dirty="0"/>
              <a:t>запрос</a:t>
            </a:r>
          </a:p>
          <a:p>
            <a:r>
              <a:rPr lang="ru-RU" sz="8000" dirty="0"/>
              <a:t>Пример</a:t>
            </a:r>
            <a:br>
              <a:rPr lang="ru-RU" sz="8000" dirty="0"/>
            </a:br>
            <a:br>
              <a:rPr lang="en-US" sz="5600" dirty="0">
                <a:latin typeface="Dazzed" pitchFamily="2" charset="0"/>
                <a:cs typeface="Dazzed" pitchFamily="2" charset="0"/>
              </a:rPr>
            </a:b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CREATE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OR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ALTER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VIEW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AllProductsWithCategories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 </a:t>
            </a:r>
          </a:p>
          <a:p>
            <a:pPr marL="0" indent="0">
              <a:buNone/>
            </a:pPr>
            <a:r>
              <a:rPr lang="ru-RU" sz="6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	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.*,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</a:t>
            </a:r>
            <a:r>
              <a:rPr lang="en-US" sz="6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 err="1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Name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CategoryName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Products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p</a:t>
            </a:r>
          </a:p>
          <a:p>
            <a:pPr marL="0" indent="0">
              <a:buNone/>
            </a:pPr>
            <a:r>
              <a:rPr lang="ru-RU" sz="6200" dirty="0">
                <a:solidFill>
                  <a:srgbClr val="000000"/>
                </a:solidFill>
                <a:latin typeface="Consolas" panose="020B0609020204030204" pitchFamily="49" charset="0"/>
                <a:cs typeface="Dazzed" pitchFamily="2" charset="0"/>
              </a:rPr>
              <a:t>	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INNER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JOIN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Categories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AS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ON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</a:t>
            </a:r>
            <a:r>
              <a:rPr lang="en-US" sz="6200" dirty="0" err="1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ProductCategoryId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=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c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.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id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en-US" sz="6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6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GO</a:t>
            </a:r>
            <a:endParaRPr lang="en-US" sz="6200" dirty="0">
              <a:solidFill>
                <a:srgbClr val="000000"/>
              </a:solidFill>
              <a:latin typeface="Dazzed" pitchFamily="2" charset="0"/>
              <a:cs typeface="Dazzed" pitchFamily="2" charset="0"/>
            </a:endParaRPr>
          </a:p>
          <a:p>
            <a:pPr marL="0" indent="0">
              <a:buNone/>
            </a:pPr>
            <a:r>
              <a:rPr lang="ru-RU" sz="6200" dirty="0">
                <a:solidFill>
                  <a:srgbClr val="0000FF"/>
                </a:solidFill>
                <a:latin typeface="Consolas" panose="020B0609020204030204" pitchFamily="49" charset="0"/>
                <a:cs typeface="Dazzed" pitchFamily="2" charset="0"/>
              </a:rPr>
              <a:t> 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SELECT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*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>
                <a:solidFill>
                  <a:srgbClr val="0000FF"/>
                </a:solidFill>
                <a:latin typeface="Dazzed" pitchFamily="2" charset="0"/>
                <a:cs typeface="Dazzed" pitchFamily="2" charset="0"/>
              </a:rPr>
              <a:t>FROM</a:t>
            </a:r>
            <a:r>
              <a:rPr lang="en-US" sz="6200" dirty="0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 </a:t>
            </a:r>
            <a:r>
              <a:rPr lang="en-US" sz="6200" dirty="0" err="1">
                <a:solidFill>
                  <a:srgbClr val="000000"/>
                </a:solidFill>
                <a:latin typeface="Dazzed" pitchFamily="2" charset="0"/>
                <a:cs typeface="Dazzed" pitchFamily="2" charset="0"/>
              </a:rPr>
              <a:t>AllProductsWithCategories</a:t>
            </a:r>
            <a:r>
              <a:rPr lang="en-US" sz="6200" dirty="0">
                <a:solidFill>
                  <a:srgbClr val="808080"/>
                </a:solidFill>
                <a:latin typeface="Dazzed" pitchFamily="2" charset="0"/>
                <a:cs typeface="Dazzed" pitchFamily="2" charset="0"/>
              </a:rPr>
              <a:t>;</a:t>
            </a:r>
            <a:endParaRPr lang="ru-RU" sz="6200" dirty="0">
              <a:cs typeface="Dazzed" pitchFamily="2" charset="0"/>
            </a:endParaRP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Представления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351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6ECDEB-5E19-32BA-07B7-F15D58FA02DF}"/>
              </a:ext>
            </a:extLst>
          </p:cNvPr>
          <p:cNvSpPr/>
          <p:nvPr/>
        </p:nvSpPr>
        <p:spPr>
          <a:xfrm>
            <a:off x="337526" y="3027286"/>
            <a:ext cx="11301099" cy="295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3C7A10-F7EC-27AD-7A45-5276B3F80492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5692" y="1535906"/>
            <a:ext cx="11654118" cy="3731950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/>
              <a:t>Похожи на хранимые процедуры</a:t>
            </a:r>
          </a:p>
          <a:p>
            <a:r>
              <a:rPr lang="ru-RU" sz="8000" dirty="0"/>
              <a:t>Имеют входные параметры</a:t>
            </a:r>
            <a:endParaRPr lang="en-US" sz="8000" dirty="0"/>
          </a:p>
          <a:p>
            <a:r>
              <a:rPr lang="ru-RU" sz="8000" dirty="0"/>
              <a:t>Могут возвращать таблицы или скалярные значение</a:t>
            </a:r>
            <a:endParaRPr lang="en-US" sz="8000" dirty="0"/>
          </a:p>
          <a:p>
            <a:r>
              <a:rPr lang="ru-RU" sz="8000" dirty="0"/>
              <a:t>Пример</a:t>
            </a:r>
            <a:br>
              <a:rPr lang="ru-RU" sz="8000" dirty="0"/>
            </a:br>
            <a:br>
              <a:rPr lang="en-US" sz="8000" dirty="0"/>
            </a:b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RETURNS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	DECLARE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800" dirty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@domain 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FF0000"/>
                </a:solidFill>
                <a:latin typeface="Consolas" panose="020B0609020204030204" pitchFamily="49" charset="0"/>
              </a:rPr>
              <a:t>'@'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48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4800" dirty="0">
                <a:solidFill>
                  <a:srgbClr val="000000"/>
                </a:solidFill>
                <a:latin typeface="Consolas" panose="020B0609020204030204" pitchFamily="49" charset="0"/>
              </a:rPr>
              <a:t>@email</a:t>
            </a:r>
            <a:r>
              <a:rPr lang="da-DK" sz="4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da-DK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@domain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4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GetDomainName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4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US" sz="5600" dirty="0">
                <a:latin typeface="Dazzed" pitchFamily="2" charset="0"/>
                <a:cs typeface="Dazzed" pitchFamily="2" charset="0"/>
              </a:rPr>
            </a:br>
            <a:endParaRPr lang="ru-RU" sz="2000" dirty="0"/>
          </a:p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Пользовательские</a:t>
            </a:r>
            <a:r>
              <a:rPr lang="ru-RU" sz="4400" dirty="0"/>
              <a:t> </a:t>
            </a:r>
            <a:r>
              <a:rPr lang="ru-RU" sz="4400" dirty="0">
                <a:solidFill>
                  <a:srgbClr val="54FFD3"/>
                </a:solidFill>
              </a:rPr>
              <a:t>функции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0" y="1084944"/>
            <a:ext cx="11654118" cy="41347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9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A6366B-2963-9F5E-7030-9E70B10F9471}"/>
              </a:ext>
            </a:extLst>
          </p:cNvPr>
          <p:cNvSpPr/>
          <p:nvPr/>
        </p:nvSpPr>
        <p:spPr>
          <a:xfrm>
            <a:off x="0" y="0"/>
            <a:ext cx="12192000" cy="1047565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97E79-CDDE-0359-3AC1-42342C1A2A0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B1645-C67C-9E1D-71EE-A17D2D8E45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DC70-D0FC-E2AB-92A9-FC930A19D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rgbClr val="54FFD3"/>
                </a:solidFill>
              </a:rPr>
              <a:t>Некоторые встроенные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E7FC4-5ADC-9FA8-3D12-5E1A2568C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9C663407-CD7E-2D74-0EBE-B85FC16BE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417660"/>
              </p:ext>
            </p:extLst>
          </p:nvPr>
        </p:nvGraphicFramePr>
        <p:xfrm>
          <a:off x="838200" y="1194490"/>
          <a:ext cx="1051560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3622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8908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Функция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Описание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ISNULL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Проверяет является ли параметр NULL, и если да заменяет его значением переданным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SYSDATETIME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текущее системное время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5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CONCAT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Объединяет две и более строковые переменные в одну строку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TRIM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Удаляет пробелы и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табы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 в начале и конце строки, переданной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1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REPLACE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Замещает в строке подстроку на ту, которая была передана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8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SUBSTRING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Выбирает подстроку в строке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3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ABS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абсолютное значение числа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ROUND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Округляет число до N знаков после запятой (где N передается как параметр)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CEILING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целое число большее или равное тому, которое передано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FLOOR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целое число меньшее или равное тому, которое передано как параметр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8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Dazzed" pitchFamily="2" charset="0"/>
                          <a:ea typeface="+mn-ea"/>
                          <a:cs typeface="Dazzed" pitchFamily="2" charset="0"/>
                        </a:rPr>
                        <a:t>COUNT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Dazzed" pitchFamily="2" charset="0"/>
                        </a:rPr>
                        <a:t>Возвращает число строк в результирующей таблице</a:t>
                      </a:r>
                      <a:endParaRPr lang="ru-RU" sz="1200" dirty="0">
                        <a:cs typeface="Dazze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4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35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32044CC-5D05-98C8-5047-DA0EC1E3F7E1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73" y="1897958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пользовательскую функцию </a:t>
            </a:r>
            <a:r>
              <a:rPr lang="en-US" sz="4400" dirty="0" err="1">
                <a:solidFill>
                  <a:srgbClr val="FF0000"/>
                </a:solidFill>
              </a:rPr>
              <a:t>GetDomainName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976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288170B-3410-8D35-A84F-759ACD231FE6}"/>
              </a:ext>
            </a:extLst>
          </p:cNvPr>
          <p:cNvSpPr/>
          <p:nvPr/>
        </p:nvSpPr>
        <p:spPr>
          <a:xfrm>
            <a:off x="612559" y="1314450"/>
            <a:ext cx="10966882" cy="4272249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42984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Сгруппировать доменные имена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почтовых ящиков (таблица </a:t>
            </a:r>
            <a:r>
              <a:rPr lang="en-US" sz="4400" dirty="0">
                <a:solidFill>
                  <a:srgbClr val="54FFD3"/>
                </a:solidFill>
              </a:rPr>
              <a:t>Customers) </a:t>
            </a:r>
            <a:r>
              <a:rPr lang="ru-RU" sz="4400" dirty="0">
                <a:solidFill>
                  <a:srgbClr val="54FFD3"/>
                </a:solidFill>
              </a:rPr>
              <a:t>и отфильтровать те записи, для которых количество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появлений в группе больше </a:t>
            </a:r>
            <a:r>
              <a:rPr lang="en-US" sz="4400" dirty="0">
                <a:solidFill>
                  <a:srgbClr val="54FFD3"/>
                </a:solidFill>
              </a:rPr>
              <a:t>2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2427123" y="5586699"/>
            <a:ext cx="6698389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GetDomainName</a:t>
            </a:r>
            <a:r>
              <a:rPr lang="ru-RU" dirty="0"/>
              <a:t> при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1897140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0219752-5577-DB67-AD5E-4D895392D4DB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42984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создать пользовательскую функцию, которая принимает как параметр имя и фамилию и возвращает их объединение одной строкой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309491" y="525558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функцию</a:t>
            </a:r>
            <a:r>
              <a:rPr lang="en-US" dirty="0"/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98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5A4E085-33C2-AB7A-31B0-15E25575B8A4}"/>
              </a:ext>
            </a:extLst>
          </p:cNvPr>
          <p:cNvSpPr/>
          <p:nvPr/>
        </p:nvSpPr>
        <p:spPr>
          <a:xfrm>
            <a:off x="612559" y="1559714"/>
            <a:ext cx="10966882" cy="2323769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Повторение пройденного на примере базы данных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90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D88E09E-D01B-2622-3EEC-D63E79B1D2A3}"/>
              </a:ext>
            </a:extLst>
          </p:cNvPr>
          <p:cNvSpPr/>
          <p:nvPr/>
        </p:nvSpPr>
        <p:spPr>
          <a:xfrm>
            <a:off x="612559" y="1431485"/>
            <a:ext cx="10966882" cy="347786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Для каждой скважины выбрать минимальную и максимальную глубину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19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5C737EA-7ACE-27A2-78A4-8AD5DF5F145C}"/>
              </a:ext>
            </a:extLst>
          </p:cNvPr>
          <p:cNvSpPr/>
          <p:nvPr/>
        </p:nvSpPr>
        <p:spPr>
          <a:xfrm>
            <a:off x="612559" y="1431485"/>
            <a:ext cx="10966882" cy="3131637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тестовую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базу с именем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en-US" sz="4400" dirty="0">
                <a:solidFill>
                  <a:srgbClr val="54FFD3"/>
                </a:solidFill>
              </a:rPr>
              <a:t>, </a:t>
            </a:r>
            <a:r>
              <a:rPr lang="ru-RU" sz="4400" dirty="0">
                <a:solidFill>
                  <a:srgbClr val="54FFD3"/>
                </a:solidFill>
              </a:rPr>
              <a:t>используя </a:t>
            </a:r>
            <a:r>
              <a:rPr lang="en-US" sz="4400" dirty="0">
                <a:solidFill>
                  <a:srgbClr val="54FFD3"/>
                </a:solidFill>
              </a:rPr>
              <a:t>SSMS</a:t>
            </a:r>
            <a:endParaRPr lang="ru-RU" sz="44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39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2E5061E-2658-F574-C5D2-2790135B4F57}"/>
              </a:ext>
            </a:extLst>
          </p:cNvPr>
          <p:cNvSpPr/>
          <p:nvPr/>
        </p:nvSpPr>
        <p:spPr>
          <a:xfrm>
            <a:off x="612559" y="1431485"/>
            <a:ext cx="10966882" cy="2616732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все скважины, глубина которых больше 40 метров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48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643BF51-E7CD-482B-804A-B4DF1F514C2D}"/>
              </a:ext>
            </a:extLst>
          </p:cNvPr>
          <p:cNvSpPr/>
          <p:nvPr/>
        </p:nvSpPr>
        <p:spPr>
          <a:xfrm>
            <a:off x="612559" y="1431485"/>
            <a:ext cx="10966882" cy="3568305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Выбрать все пробы для скважин, содержащие в название строку С-01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69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37E532E-4C6A-5155-FF88-19089FE1C8EB}"/>
              </a:ext>
            </a:extLst>
          </p:cNvPr>
          <p:cNvSpPr/>
          <p:nvPr/>
        </p:nvSpPr>
        <p:spPr>
          <a:xfrm>
            <a:off x="612559" y="1431485"/>
            <a:ext cx="10966882" cy="2794691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Подсчитать количество проб по каждой скважине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538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1C42A2-FF52-456E-0C4D-7D3A85F0B1FD}"/>
              </a:ext>
            </a:extLst>
          </p:cNvPr>
          <p:cNvSpPr/>
          <p:nvPr/>
        </p:nvSpPr>
        <p:spPr>
          <a:xfrm>
            <a:off x="612559" y="1431485"/>
            <a:ext cx="10966882" cy="2828632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Используя оператор </a:t>
            </a:r>
            <a:r>
              <a:rPr lang="en-US" sz="4400" dirty="0">
                <a:solidFill>
                  <a:srgbClr val="54FFD3"/>
                </a:solidFill>
              </a:rPr>
              <a:t>CASE </a:t>
            </a:r>
            <a:r>
              <a:rPr lang="ru-RU" sz="4400" dirty="0">
                <a:solidFill>
                  <a:srgbClr val="54FFD3"/>
                </a:solidFill>
              </a:rPr>
              <a:t>определите категорию, к которой принадлежит проба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412687" y="4548361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Используйте категорию </a:t>
            </a:r>
            <a:r>
              <a:rPr lang="en-US" dirty="0"/>
              <a:t>‘</a:t>
            </a:r>
            <a:r>
              <a:rPr lang="ru-RU" dirty="0"/>
              <a:t>Богатая</a:t>
            </a:r>
            <a:r>
              <a:rPr lang="en-US" dirty="0"/>
              <a:t>’</a:t>
            </a:r>
            <a:r>
              <a:rPr lang="ru-RU" dirty="0"/>
              <a:t> если содержание золота </a:t>
            </a:r>
            <a:r>
              <a:rPr lang="en-US" dirty="0"/>
              <a:t>&gt; 2 </a:t>
            </a:r>
            <a:r>
              <a:rPr lang="ru-RU" dirty="0"/>
              <a:t>грамм на тонну, и </a:t>
            </a:r>
            <a:r>
              <a:rPr lang="en-US" dirty="0"/>
              <a:t>‘</a:t>
            </a:r>
            <a:r>
              <a:rPr lang="ru-RU" dirty="0"/>
              <a:t>Бедная</a:t>
            </a:r>
            <a:r>
              <a:rPr lang="en-US" dirty="0"/>
              <a:t>’</a:t>
            </a:r>
            <a:r>
              <a:rPr lang="ru-RU" dirty="0"/>
              <a:t> иначе</a:t>
            </a:r>
          </a:p>
        </p:txBody>
      </p:sp>
    </p:spTree>
    <p:extLst>
      <p:ext uri="{BB962C8B-B14F-4D97-AF65-F5344CB8AC3E}">
        <p14:creationId xmlns:p14="http://schemas.microsoft.com/office/powerpoint/2010/main" val="2202905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0BC492-B3CA-2D70-D5A5-EB8B720D85C3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9" y="193721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Используя результат предыдущего упражнения, отсортируйте столбцы с содержанием золота по возрастанию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182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3E15474-CE79-0CF7-61A2-8D8EC96A38C6}"/>
              </a:ext>
            </a:extLst>
          </p:cNvPr>
          <p:cNvSpPr/>
          <p:nvPr/>
        </p:nvSpPr>
        <p:spPr>
          <a:xfrm>
            <a:off x="612559" y="1182904"/>
            <a:ext cx="10966882" cy="4658165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053" y="1353891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</a:t>
            </a:r>
            <a:r>
              <a:rPr lang="ru-RU" sz="4400" dirty="0">
                <a:solidFill>
                  <a:srgbClr val="54FFD3"/>
                </a:solidFill>
              </a:rPr>
              <a:t> Используя условия предыдущего упражнения создайте пользовательскую функцию, которая будет классифицировать пробы на богатые и бедные. Примените функцию в запросе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1904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95D2F45-EDE8-8B0B-3801-EF032B98344B}"/>
              </a:ext>
            </a:extLst>
          </p:cNvPr>
          <p:cNvSpPr/>
          <p:nvPr/>
        </p:nvSpPr>
        <p:spPr>
          <a:xfrm>
            <a:off x="612559" y="1431485"/>
            <a:ext cx="10966882" cy="3354099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9AA3318A-49E1-1C68-B2D3-99C0169B034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65053" y="1513691"/>
                <a:ext cx="9240819" cy="101474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ru-RU" sz="4400" dirty="0">
                    <a:solidFill>
                      <a:srgbClr val="54FFD3"/>
                    </a:solidFill>
                  </a:rPr>
                  <a:t>Упражнение</a:t>
                </a:r>
                <a:r>
                  <a:rPr lang="en-US" sz="4400" dirty="0">
                    <a:solidFill>
                      <a:srgbClr val="54FFD3"/>
                    </a:solidFill>
                  </a:rPr>
                  <a:t>: </a:t>
                </a:r>
                <a:r>
                  <a:rPr lang="ru-RU" sz="4400" dirty="0">
                    <a:solidFill>
                      <a:srgbClr val="54FFD3"/>
                    </a:solidFill>
                  </a:rPr>
                  <a:t>Выбрать все пробы, содержание для золота</a:t>
                </a:r>
                <a:r>
                  <a:rPr lang="en-US" sz="4400" dirty="0">
                    <a:solidFill>
                      <a:srgbClr val="54FFD3"/>
                    </a:solidFill>
                  </a:rPr>
                  <a:t> </a:t>
                </a:r>
                <a:r>
                  <a:rPr lang="ru-RU" sz="4400" dirty="0">
                    <a:solidFill>
                      <a:srgbClr val="54FFD3"/>
                    </a:solidFill>
                  </a:rPr>
                  <a:t>в которых находится в интервале </a:t>
                </a:r>
                <a:br>
                  <a:rPr lang="ru-RU" sz="4400" dirty="0">
                    <a:solidFill>
                      <a:srgbClr val="54FFD3"/>
                    </a:solidFill>
                  </a:rPr>
                </a:br>
                <a:r>
                  <a:rPr lang="en-US" sz="4400" dirty="0">
                    <a:solidFill>
                      <a:srgbClr val="54FFD3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400" b="0" i="1" smtClean="0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400" b="0" i="1" smtClean="0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400" b="0" i="1" smtClean="0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400" b="0" i="1" smtClean="0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4400" i="1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400" i="1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400" i="1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solidFill>
                              <a:srgbClr val="54FFD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4400" i="1">
                        <a:solidFill>
                          <a:srgbClr val="54FF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400" dirty="0">
                    <a:solidFill>
                      <a:srgbClr val="54FFD3"/>
                    </a:solidFill>
                  </a:rPr>
                  <a:t>]</a:t>
                </a:r>
                <a:endParaRPr lang="ru-RU" sz="4400" dirty="0">
                  <a:solidFill>
                    <a:srgbClr val="54FFD3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9AA3318A-49E1-1C68-B2D3-99C0169B0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65053" y="1513691"/>
                <a:ext cx="9240819" cy="1014740"/>
              </a:xfrm>
              <a:blipFill>
                <a:blip r:embed="rId2"/>
                <a:stretch>
                  <a:fillRect t="-14970" b="-211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6726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B3480D0-FA15-6859-609B-BB315657D20C}"/>
              </a:ext>
            </a:extLst>
          </p:cNvPr>
          <p:cNvSpPr/>
          <p:nvPr/>
        </p:nvSpPr>
        <p:spPr>
          <a:xfrm>
            <a:off x="0" y="0"/>
            <a:ext cx="12192000" cy="5894774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240" y="2800859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Спасибо за внимание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4"/>
            <a:ext cx="10515600" cy="130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757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30469F-46E0-0D54-92C4-5C937E5A9422}"/>
              </a:ext>
            </a:extLst>
          </p:cNvPr>
          <p:cNvSpPr/>
          <p:nvPr/>
        </p:nvSpPr>
        <p:spPr>
          <a:xfrm>
            <a:off x="0" y="0"/>
            <a:ext cx="12192000" cy="5894774"/>
          </a:xfrm>
          <a:prstGeom prst="rect">
            <a:avLst/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240" y="2132696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9600" dirty="0">
                <a:solidFill>
                  <a:srgbClr val="54FFD3"/>
                </a:solidFill>
              </a:rPr>
              <a:t>Вопросы?</a:t>
            </a:r>
            <a:endParaRPr lang="ru-RU" sz="4400" dirty="0">
              <a:solidFill>
                <a:srgbClr val="54FFD3"/>
              </a:solidFill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1658D996-23A7-A36A-8770-C3F5FAEF2BCE}"/>
              </a:ext>
            </a:extLst>
          </p:cNvPr>
          <p:cNvSpPr txBox="1">
            <a:spLocks/>
          </p:cNvSpPr>
          <p:nvPr/>
        </p:nvSpPr>
        <p:spPr>
          <a:xfrm>
            <a:off x="1279906" y="5394135"/>
            <a:ext cx="10515600" cy="94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75D117-9AC0-65B7-60AB-1F6C4278092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968DA11-C31F-8DFC-F470-C42CD64C4D49}"/>
              </a:ext>
            </a:extLst>
          </p:cNvPr>
          <p:cNvSpPr txBox="1">
            <a:spLocks/>
          </p:cNvSpPr>
          <p:nvPr/>
        </p:nvSpPr>
        <p:spPr>
          <a:xfrm>
            <a:off x="831850" y="468752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0E392425-623F-EE55-47DE-94B957365571}"/>
              </a:ext>
            </a:extLst>
          </p:cNvPr>
          <p:cNvSpPr txBox="1">
            <a:spLocks/>
          </p:cNvSpPr>
          <p:nvPr/>
        </p:nvSpPr>
        <p:spPr>
          <a:xfrm>
            <a:off x="4202938" y="5148871"/>
            <a:ext cx="3560318" cy="57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C52D138-BECF-8652-5600-C1017A67FF54}"/>
              </a:ext>
            </a:extLst>
          </p:cNvPr>
          <p:cNvSpPr txBox="1">
            <a:spLocks/>
          </p:cNvSpPr>
          <p:nvPr/>
        </p:nvSpPr>
        <p:spPr>
          <a:xfrm>
            <a:off x="1368298" y="4217934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372D68"/>
                </a:solidFill>
                <a:latin typeface="Dazzed" pitchFamily="2" charset="77"/>
                <a:ea typeface="+mn-ea"/>
                <a:cs typeface="Dazzed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1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357BAA-9D49-F5D6-C6BD-24C537DD9C07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тестовую базу со скважинами</a:t>
            </a:r>
            <a:r>
              <a:rPr lang="en-US" sz="4400" dirty="0">
                <a:solidFill>
                  <a:srgbClr val="54FFD3"/>
                </a:solidFill>
              </a:rPr>
              <a:t> –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geology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8608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F8D91E6-3A89-1400-5368-BB122A0CBDDF}"/>
              </a:ext>
            </a:extLst>
          </p:cNvPr>
          <p:cNvSpPr/>
          <p:nvPr/>
        </p:nvSpPr>
        <p:spPr>
          <a:xfrm>
            <a:off x="612559" y="1431485"/>
            <a:ext cx="10966882" cy="3069494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Что такое </a:t>
            </a:r>
            <a:r>
              <a:rPr lang="en-US" sz="4400" dirty="0">
                <a:solidFill>
                  <a:srgbClr val="54FFD3"/>
                </a:solidFill>
              </a:rPr>
              <a:t>SQL </a:t>
            </a:r>
            <a:r>
              <a:rPr lang="ru-RU" sz="4400" dirty="0">
                <a:solidFill>
                  <a:srgbClr val="54FFD3"/>
                </a:solidFill>
              </a:rPr>
              <a:t>база данных и язык </a:t>
            </a:r>
            <a:r>
              <a:rPr lang="en-US" sz="4400" dirty="0">
                <a:solidFill>
                  <a:srgbClr val="54FFD3"/>
                </a:solidFill>
              </a:rPr>
              <a:t>SQL</a:t>
            </a:r>
            <a:endParaRPr lang="ru-RU" sz="4400" dirty="0">
              <a:solidFill>
                <a:srgbClr val="54F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4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B85BB84-5958-4C03-3124-15687A81DA34}"/>
              </a:ext>
            </a:extLst>
          </p:cNvPr>
          <p:cNvSpPr/>
          <p:nvPr/>
        </p:nvSpPr>
        <p:spPr>
          <a:xfrm>
            <a:off x="612559" y="1431485"/>
            <a:ext cx="10966882" cy="3824096"/>
          </a:xfrm>
          <a:prstGeom prst="roundRect">
            <a:avLst>
              <a:gd name="adj" fmla="val 3440"/>
            </a:avLst>
          </a:prstGeom>
          <a:solidFill>
            <a:srgbClr val="372D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597ACC-BDA2-4E3B-2F0F-74E410BDD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A3318A-49E1-1C68-B2D3-99C0169B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97" y="2272862"/>
            <a:ext cx="9240819" cy="101474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54FFD3"/>
                </a:solidFill>
              </a:rPr>
              <a:t>Упражнение</a:t>
            </a:r>
            <a:r>
              <a:rPr lang="en-US" sz="4400" dirty="0">
                <a:solidFill>
                  <a:srgbClr val="54FFD3"/>
                </a:solidFill>
              </a:rPr>
              <a:t>: </a:t>
            </a:r>
            <a:r>
              <a:rPr lang="ru-RU" sz="4400" dirty="0">
                <a:solidFill>
                  <a:srgbClr val="54FFD3"/>
                </a:solidFill>
              </a:rPr>
              <a:t>создать структуру тестовой базы </a:t>
            </a:r>
            <a:r>
              <a:rPr lang="en-US" sz="4400" dirty="0">
                <a:solidFill>
                  <a:srgbClr val="FF0000"/>
                </a:solidFill>
              </a:rPr>
              <a:t>shop</a:t>
            </a:r>
            <a:r>
              <a:rPr lang="en-US" sz="4400" dirty="0">
                <a:solidFill>
                  <a:srgbClr val="54FFD3"/>
                </a:solidFill>
              </a:rPr>
              <a:t> </a:t>
            </a:r>
            <a:r>
              <a:rPr lang="ru-RU" sz="4400" dirty="0">
                <a:solidFill>
                  <a:srgbClr val="54FFD3"/>
                </a:solidFill>
              </a:rPr>
              <a:t>в </a:t>
            </a:r>
            <a:r>
              <a:rPr lang="en-US" sz="4400" dirty="0">
                <a:solidFill>
                  <a:srgbClr val="54FFD3"/>
                </a:solidFill>
              </a:rPr>
              <a:t>SSMS</a:t>
            </a:r>
            <a:r>
              <a:rPr lang="ru-RU" sz="4400" dirty="0">
                <a:solidFill>
                  <a:srgbClr val="54FFD3"/>
                </a:solidFill>
              </a:rPr>
              <a:t>, используя ранее загруженный скрипт</a:t>
            </a:r>
          </a:p>
        </p:txBody>
      </p:sp>
    </p:spTree>
    <p:extLst>
      <p:ext uri="{BB962C8B-B14F-4D97-AF65-F5344CB8AC3E}">
        <p14:creationId xmlns:p14="http://schemas.microsoft.com/office/powerpoint/2010/main" val="2038529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2771</Words>
  <Application>Microsoft Macintosh PowerPoint</Application>
  <PresentationFormat>Широкоэкранный</PresentationFormat>
  <Paragraphs>346</Paragraphs>
  <Slides>68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Consolas</vt:lpstr>
      <vt:lpstr>Dazzed</vt:lpstr>
      <vt:lpstr>Тема Office</vt:lpstr>
      <vt:lpstr>Bitmap Image</vt:lpstr>
      <vt:lpstr>Основы SQL</vt:lpstr>
      <vt:lpstr>План</vt:lpstr>
      <vt:lpstr>Загрузка тестовых баз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типы запросов SQL</vt:lpstr>
      <vt:lpstr>Презентация PowerPoint</vt:lpstr>
      <vt:lpstr>Презентация PowerPoint</vt:lpstr>
      <vt:lpstr>Презентация PowerPoint</vt:lpstr>
      <vt:lpstr>Обновление данных</vt:lpstr>
      <vt:lpstr>Удаление данных из таблицы</vt:lpstr>
      <vt:lpstr>Вставка данных</vt:lpstr>
      <vt:lpstr>Фильтрация данных</vt:lpstr>
      <vt:lpstr>Логические операторы</vt:lpstr>
      <vt:lpstr>Приоритеты операторов</vt:lpstr>
      <vt:lpstr>Операторы сравнения</vt:lpstr>
      <vt:lpstr>Презентация PowerPoint</vt:lpstr>
      <vt:lpstr>Презентация PowerPoint</vt:lpstr>
      <vt:lpstr>Арифметические операторы</vt:lpstr>
      <vt:lpstr>Еще несколько примеров использования арифметических операторов</vt:lpstr>
      <vt:lpstr>Битовые операторы</vt:lpstr>
      <vt:lpstr>Сравнение строковых данных</vt:lpstr>
      <vt:lpstr>Презентация PowerPoint</vt:lpstr>
      <vt:lpstr>Группировка</vt:lpstr>
      <vt:lpstr>Презентация PowerPoint</vt:lpstr>
      <vt:lpstr>Фильтрация сгруппированных записей</vt:lpstr>
      <vt:lpstr>Презентация PowerPoint</vt:lpstr>
      <vt:lpstr>Сортировка данных</vt:lpstr>
      <vt:lpstr>Презентация PowerPoint</vt:lpstr>
      <vt:lpstr>Объединение таблиц</vt:lpstr>
      <vt:lpstr>INNER JOIN</vt:lpstr>
      <vt:lpstr>RIGHT OUTER JOIN</vt:lpstr>
      <vt:lpstr>LEFT OUTER JOIN</vt:lpstr>
      <vt:lpstr>FULL OUTER JOIN</vt:lpstr>
      <vt:lpstr>Еще одна наглядная демонстрация JOIN</vt:lpstr>
      <vt:lpstr>Презентация PowerPoint</vt:lpstr>
      <vt:lpstr>Пересечения</vt:lpstr>
      <vt:lpstr>Объединения</vt:lpstr>
      <vt:lpstr>Условный оператор CASE</vt:lpstr>
      <vt:lpstr>Псевдонимы</vt:lpstr>
      <vt:lpstr>Операторы IN</vt:lpstr>
      <vt:lpstr>Презентация PowerPoint</vt:lpstr>
      <vt:lpstr>Оператор BETWEEN</vt:lpstr>
      <vt:lpstr>Хранимые процедуры</vt:lpstr>
      <vt:lpstr>Представления</vt:lpstr>
      <vt:lpstr>Пользовательские функции</vt:lpstr>
      <vt:lpstr>Некоторые встроенные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SQL</dc:title>
  <dc:creator>Dmitriy Kuptsov</dc:creator>
  <cp:lastModifiedBy>Dmitriy Kuptsov</cp:lastModifiedBy>
  <cp:revision>234</cp:revision>
  <dcterms:created xsi:type="dcterms:W3CDTF">2022-09-28T04:14:13Z</dcterms:created>
  <dcterms:modified xsi:type="dcterms:W3CDTF">2022-10-08T15:45:38Z</dcterms:modified>
</cp:coreProperties>
</file>