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0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/>
    <p:restoredTop sz="95814"/>
  </p:normalViewPr>
  <p:slideViewPr>
    <p:cSldViewPr snapToGrid="0" snapToObjects="1">
      <p:cViewPr varScale="1">
        <p:scale>
          <a:sx n="131" d="100"/>
          <a:sy n="131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68DD58-DB10-B74B-B122-90C79E1AB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6B637-9BBC-A746-A123-DA9D7235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413" y="586582"/>
            <a:ext cx="8213766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1883-B08D-BD4A-B1A4-564CFBF6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413" y="3066257"/>
            <a:ext cx="821376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FEBF-FC68-5940-8408-7AA92F26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05D3-01BF-8A42-B5E2-AA2327A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D76-1EFE-FA4C-8D0F-96E40264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66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0DE8-5326-0240-93CC-CE2DBE7A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D616-202F-0C4A-8498-BAF9B8022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7C6E-BA0B-9142-9BD9-D114451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3C7A-3D05-004B-8719-DCFDE50D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C74-F7E3-4149-A59E-138439A0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17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EC024-114A-2E49-87A2-3A1B102C0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4E8B-9B93-B841-9A41-58F2A8F7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BB6-C721-A64C-9FED-ADB1BC39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4087-0D6B-DF46-B616-004152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165-B5F1-A84D-AD5D-2D894A7A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507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493-70DA-4F40-B18B-01882757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5BD0-B7A8-9B40-9AB5-0DBA90DF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31A1-DADB-F64A-BEBA-6AC48E90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B6A0-DAF0-7E47-B97C-1959E2B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0F65-48DE-0F47-9AE4-8C5274D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853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028-A6A0-AA47-9A85-DE2BD94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21057-B7A1-0B4B-A6BB-93C07AA5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D353-3005-AA44-B1F8-3D8F2C4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0EE7-DEB6-C649-9E53-AE8EB744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65B2-6583-FA49-ABAE-8323C6A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15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6745-F536-7049-8D0D-BB50A7F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0B58-8BE0-5846-9A24-A91FA1673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5A85-5AB6-394A-98C8-B73B3ECE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91D8-BE0E-B54E-914A-3B00872C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DFF1-3F28-444E-A843-913451B1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1945-5F70-514E-9CD4-56885BC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872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012-00B0-E945-B698-3733663A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B6CC-5B99-1046-94CB-3910E56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4E02-4DAF-FC4B-9DF6-5739BC1D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E5243-C7C1-884A-82EC-322F5A06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3453-DE2C-D544-9E7C-F711443E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1954B-3EBC-B744-8F53-7075B00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7285-82AA-A848-856A-64686C1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984CD-E115-DA48-BA47-B54C3B52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696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8A6-642A-BF40-9958-4533E852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A18D4-4CEF-7D40-B6A4-7A86F44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9032-E3AA-E245-853E-A73CAA10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AAB9C-695D-F84B-9246-DB6248F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283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275D3-2908-3247-B605-5B971188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BBEC9-CBCD-D94B-9ADA-44F9C9D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A520-85A8-8D46-8B9C-866EC1E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945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6170-6B83-DE46-BBCD-20AB77EF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FED9-D619-DF49-9B1D-6E397694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FE7C-8051-964D-99B3-CF35F9C5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FFFE-88C3-FA49-BC3F-79D32E1D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4432-4D8B-5B4F-A3A7-59742BD1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719C-C737-3741-9BBB-4D0034D0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41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2D0-2513-9841-ABC7-CDDA2486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366AA-3FC8-B943-BE0C-AA130D266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131E-00F8-2F44-8CB7-E507EDF9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4AA6-6713-014A-9DD1-54A1159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C64A-03C8-7C48-8C9B-2621E488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F111-4F7D-D441-B9CA-7C93C02D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77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ED96A1-01DB-3F4E-9A1D-BE8F965E246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73516-973B-2249-A644-F2755198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80DC-44A3-154D-BC99-BF2A84FB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595" y="1246909"/>
            <a:ext cx="10515600" cy="470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41BF-604F-7D49-9946-889C3E68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AB57-9544-E545-8C51-3680F039C36D}" type="datetimeFigureOut">
              <a:rPr lang="en-UA" smtClean="0"/>
              <a:t>9/22/23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CCA2-3C6B-3D47-A0E6-7C4CCBDF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0882-C990-BE40-9BCA-2271ADF5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9337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D1F-0509-3D4C-9F76-D6135C5D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14400"/>
            <a:ext cx="11351941" cy="1940312"/>
          </a:xfrm>
          <a:noFill/>
          <a:effectLst>
            <a:outerShdw blurRad="50800" dist="762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ru-RU" dirty="0"/>
              <a:t>Динамика уровня удовлетворённости Клиентов за 1 квартал</a:t>
            </a:r>
            <a:endParaRPr lang="en-UA" dirty="0">
              <a:solidFill>
                <a:srgbClr val="07EC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4B27-0347-9A49-AAC6-AA34F4A6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3151" y="3344354"/>
            <a:ext cx="8213766" cy="1655762"/>
          </a:xfrm>
          <a:effectLst>
            <a:outerShdw blurRad="50800" dist="101600" dir="2700000" algn="tl" rotWithShape="0">
              <a:prstClr val="black">
                <a:alpha val="40000"/>
              </a:prstClr>
            </a:outerShdw>
            <a:reflection blurRad="6350" stA="52000" endA="300" endPos="35000" dist="67347" dir="5400000" sy="-100000" algn="bl" rotWithShape="0"/>
          </a:effectLst>
        </p:spPr>
        <p:txBody>
          <a:bodyPr/>
          <a:lstStyle/>
          <a:p>
            <a:r>
              <a:rPr lang="ru-RU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Дмитриев Дмитрий Андреевич</a:t>
            </a:r>
            <a:endParaRPr lang="en-UA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656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i="0" dirty="0">
                <a:effectLst/>
              </a:rPr>
              <a:t>Предложения:</a:t>
            </a:r>
            <a:endParaRPr lang="ru-RU" b="1" i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B1FCE-BE63-FF3E-4029-545DABB66C83}"/>
              </a:ext>
            </a:extLst>
          </p:cNvPr>
          <p:cNvSpPr txBox="1"/>
          <p:nvPr/>
        </p:nvSpPr>
        <p:spPr>
          <a:xfrm>
            <a:off x="1382751" y="1012954"/>
            <a:ext cx="108092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</a:rPr>
              <a:t>Изучение </a:t>
            </a:r>
            <a:r>
              <a:rPr lang="en" sz="2800" b="1" i="0" dirty="0">
                <a:effectLst/>
              </a:rPr>
              <a:t>IVR:</a:t>
            </a:r>
            <a:r>
              <a:rPr lang="en" sz="2800" b="0" i="0" dirty="0">
                <a:effectLst/>
              </a:rPr>
              <a:t> </a:t>
            </a:r>
            <a:r>
              <a:rPr lang="ru-RU" sz="2800" b="0" i="0" dirty="0">
                <a:effectLst/>
              </a:rPr>
              <a:t>Необходимо провести детальный анализ случаев с продолжительностью разговора в </a:t>
            </a:r>
            <a:r>
              <a:rPr lang="en" sz="2800" b="0" i="0" dirty="0">
                <a:effectLst/>
              </a:rPr>
              <a:t>IVR </a:t>
            </a:r>
            <a:r>
              <a:rPr lang="ru-RU" sz="2800" b="0" i="0" dirty="0">
                <a:effectLst/>
              </a:rPr>
              <a:t>более 100 секунд, чтобы понять причины и найти пути оптимизации.</a:t>
            </a:r>
          </a:p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</a:rPr>
              <a:t>Оптимизация времени ожидания:</a:t>
            </a:r>
            <a:r>
              <a:rPr lang="ru-RU" sz="2800" b="0" i="0" dirty="0">
                <a:effectLst/>
              </a:rPr>
              <a:t> Сократить время ожидания оператора, возможно, путем перераспределения рабочих сил или внедрения более эффективных систем управления очередью.</a:t>
            </a:r>
          </a:p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</a:rPr>
              <a:t>Определение оптимального времени разговора с оператором:</a:t>
            </a:r>
            <a:r>
              <a:rPr lang="ru-RU" sz="2800" b="0" i="0" dirty="0">
                <a:effectLst/>
              </a:rPr>
              <a:t> Необходимо провести анализ, чтобы определить оптимальную продолжительность разговора с оператором, которая удовлетворит потребности клиентов, но и не приведет к перегрузке операторов.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7197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i="0" dirty="0">
                <a:effectLst/>
              </a:rPr>
              <a:t>Заключение:</a:t>
            </a:r>
            <a:endParaRPr lang="ru-RU" b="1" i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B1FCE-BE63-FF3E-4029-545DABB66C83}"/>
              </a:ext>
            </a:extLst>
          </p:cNvPr>
          <p:cNvSpPr txBox="1"/>
          <p:nvPr/>
        </p:nvSpPr>
        <p:spPr>
          <a:xfrm>
            <a:off x="1382751" y="1615120"/>
            <a:ext cx="108092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/>
              <a:t>У</a:t>
            </a:r>
            <a:r>
              <a:rPr lang="ru-RU" sz="2800" b="0" i="0" dirty="0">
                <a:effectLst/>
              </a:rPr>
              <a:t>ровень удовлетворенности клиентов в целом высок, существуют определенные области для улучшения. Фокусировка на этих областях не только повысит уровень удовлетворенности, но и сделает взаимодействие с клиентской службой более эффективным и приятным для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27913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</a:rPr>
              <a:t>1. 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04D0E-1857-7128-4193-ACADA6DEDB05}"/>
              </a:ext>
            </a:extLst>
          </p:cNvPr>
          <p:cNvSpPr txBox="1"/>
          <p:nvPr/>
        </p:nvSpPr>
        <p:spPr>
          <a:xfrm>
            <a:off x="1226634" y="1669912"/>
            <a:ext cx="10965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>
                <a:effectLst/>
              </a:rPr>
              <a:t>Цель данного анализа — измерить уровень удовлетворенности клиентов и определить, какие факторы могут влиять на их удовлетворенность.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2310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</a:rPr>
              <a:t>2. Методология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42D22-3B98-361F-A13F-1C177B6CC1FD}"/>
              </a:ext>
            </a:extLst>
          </p:cNvPr>
          <p:cNvSpPr txBox="1"/>
          <p:nvPr/>
        </p:nvSpPr>
        <p:spPr>
          <a:xfrm>
            <a:off x="1562594" y="1315843"/>
            <a:ext cx="10515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Используется пятибалльная шкала для оценки уровня сервиса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Основные </a:t>
            </a:r>
            <a:r>
              <a:rPr lang="en" sz="3600" dirty="0"/>
              <a:t>KPI: CSI </a:t>
            </a:r>
            <a:r>
              <a:rPr lang="ru-RU" sz="3600" dirty="0"/>
              <a:t>и </a:t>
            </a:r>
            <a:r>
              <a:rPr lang="en" sz="3600" dirty="0"/>
              <a:t>CDI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Выборка считается репрезентативной</a:t>
            </a: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995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888" y="561336"/>
            <a:ext cx="10515600" cy="773112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effectLst/>
              </a:rPr>
              <a:t>3. Основные </a:t>
            </a:r>
            <a:r>
              <a:rPr lang="en" b="1" i="0" dirty="0">
                <a:effectLst/>
              </a:rPr>
              <a:t>KPI</a:t>
            </a:r>
            <a:r>
              <a:rPr lang="ru-RU" b="1" dirty="0"/>
              <a:t>		</a:t>
            </a:r>
            <a:r>
              <a:rPr lang="ru-RU" b="1" i="0" dirty="0">
                <a:effectLst/>
              </a:rPr>
              <a:t> 4. Визуализация данных</a:t>
            </a:r>
            <a:br>
              <a:rPr lang="ru-RU" b="1" i="0" dirty="0">
                <a:effectLst/>
              </a:rPr>
            </a:br>
            <a:br>
              <a:rPr lang="en" b="1" i="0" dirty="0">
                <a:effectLst/>
              </a:rPr>
            </a:br>
            <a:endParaRPr lang="en-U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A6B1B0-7503-4F7D-64D5-E281BC7BFB1F}"/>
              </a:ext>
            </a:extLst>
          </p:cNvPr>
          <p:cNvSpPr txBox="1"/>
          <p:nvPr/>
        </p:nvSpPr>
        <p:spPr>
          <a:xfrm>
            <a:off x="1660187" y="595784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sz="3600" b="1" i="0" dirty="0">
                <a:effectLst/>
              </a:rPr>
              <a:t>CSI</a:t>
            </a:r>
            <a:r>
              <a:rPr lang="en" sz="3600" b="0" i="0" dirty="0">
                <a:effectLst/>
              </a:rPr>
              <a:t>: 91.57%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3600" b="1" i="0" dirty="0">
                <a:effectLst/>
              </a:rPr>
              <a:t>CDI</a:t>
            </a:r>
            <a:r>
              <a:rPr lang="en" sz="3600" b="0" i="0" dirty="0">
                <a:effectLst/>
              </a:rPr>
              <a:t>: 3.85%</a:t>
            </a:r>
          </a:p>
          <a:p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95BBD1-FD8E-DE90-0FA6-96A015452A52}"/>
              </a:ext>
            </a:extLst>
          </p:cNvPr>
          <p:cNvSpPr txBox="1"/>
          <p:nvPr/>
        </p:nvSpPr>
        <p:spPr>
          <a:xfrm>
            <a:off x="5215863" y="1034366"/>
            <a:ext cx="5708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600" b="1" i="0" dirty="0">
                <a:effectLst/>
              </a:rPr>
              <a:t>Распределение по каналам</a:t>
            </a:r>
          </a:p>
          <a:p>
            <a:endParaRPr lang="ru-RU" sz="3600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F70A863-3E7F-C7DF-6E43-231F4B18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1634529"/>
            <a:ext cx="6996725" cy="4372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92A34C-A6AA-2034-C018-F5BB168E4871}"/>
              </a:ext>
            </a:extLst>
          </p:cNvPr>
          <p:cNvSpPr txBox="1"/>
          <p:nvPr/>
        </p:nvSpPr>
        <p:spPr>
          <a:xfrm>
            <a:off x="1229426" y="1646012"/>
            <a:ext cx="27365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0" i="0" dirty="0">
                <a:effectLst/>
              </a:rPr>
              <a:t>Гендерная Динамика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74151"/>
                </a:solidFill>
                <a:effectLst/>
              </a:rPr>
              <a:t>CSI </a:t>
            </a:r>
            <a:r>
              <a:rPr lang="ru-RU" b="1" i="0" dirty="0">
                <a:solidFill>
                  <a:srgbClr val="374151"/>
                </a:solidFill>
                <a:effectLst/>
              </a:rPr>
              <a:t>по полу:</a:t>
            </a:r>
            <a:endParaRPr lang="ru-RU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</a:rPr>
              <a:t>Женщины: 91.76%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</a:rPr>
              <a:t>Мужчины: 91.38%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74151"/>
                </a:solidFill>
                <a:effectLst/>
              </a:rPr>
              <a:t>CDI </a:t>
            </a:r>
            <a:r>
              <a:rPr lang="ru-RU" b="1" i="0" dirty="0">
                <a:solidFill>
                  <a:srgbClr val="374151"/>
                </a:solidFill>
                <a:effectLst/>
              </a:rPr>
              <a:t>по полу:</a:t>
            </a:r>
            <a:endParaRPr lang="ru-RU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</a:rPr>
              <a:t>Женщины: 3.66%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</a:rPr>
              <a:t>Мужчины: 4.05%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548D0-5E55-1795-04DA-BF50EFCD7FF4}"/>
              </a:ext>
            </a:extLst>
          </p:cNvPr>
          <p:cNvSpPr txBox="1"/>
          <p:nvPr/>
        </p:nvSpPr>
        <p:spPr>
          <a:xfrm>
            <a:off x="1229426" y="3538838"/>
            <a:ext cx="3757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74151"/>
                </a:solidFill>
                <a:effectLst/>
                <a:latin typeface="Söhne"/>
              </a:rPr>
              <a:t>CSI 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по возрастным группам: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0-18: 93.18%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18-35: 92.84%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35-50: 89.40%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50-65: 92.02%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65-100: 92.58%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E196-B93B-0665-1EB7-8AC7352E0D26}"/>
              </a:ext>
            </a:extLst>
          </p:cNvPr>
          <p:cNvSpPr txBox="1"/>
          <p:nvPr/>
        </p:nvSpPr>
        <p:spPr>
          <a:xfrm>
            <a:off x="1229426" y="5142502"/>
            <a:ext cx="3197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74151"/>
                </a:solidFill>
                <a:effectLst/>
                <a:latin typeface="Söhne"/>
              </a:rPr>
              <a:t>CDI 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по возрастным группам: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0-18: 2.27%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18-35: 2.82%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35-50: 5.55%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50-65: 3.64%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65-100: 2.79%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B64F50-90DA-ECE4-55FB-607E07C7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23" y="49201"/>
            <a:ext cx="10438758" cy="53314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E09320-4BFF-C4E8-DE03-49CB321348C1}"/>
              </a:ext>
            </a:extLst>
          </p:cNvPr>
          <p:cNvSpPr txBox="1"/>
          <p:nvPr/>
        </p:nvSpPr>
        <p:spPr>
          <a:xfrm>
            <a:off x="7027898" y="4992917"/>
            <a:ext cx="1000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505050"/>
                </a:solidFill>
              </a:rPr>
              <a:t>Время (с)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CADE4-43A4-A233-82CA-30E953A887CB}"/>
              </a:ext>
            </a:extLst>
          </p:cNvPr>
          <p:cNvSpPr txBox="1"/>
          <p:nvPr/>
        </p:nvSpPr>
        <p:spPr>
          <a:xfrm>
            <a:off x="791736" y="5331471"/>
            <a:ext cx="10950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dirty="0">
                <a:effectLst/>
              </a:rPr>
              <a:t>Выводы: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Короткие разговоры в </a:t>
            </a:r>
            <a:r>
              <a:rPr lang="en" sz="1800" b="0" i="0" dirty="0">
                <a:effectLst/>
              </a:rPr>
              <a:t>IVR </a:t>
            </a:r>
            <a:r>
              <a:rPr lang="ru-RU" sz="1800" b="0" i="0" dirty="0">
                <a:effectLst/>
              </a:rPr>
              <a:t>системе в основном вызывают положительную реакцию клиентов.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Продолжительные разговоры с </a:t>
            </a:r>
            <a:r>
              <a:rPr lang="en" sz="1800" b="0" i="0" dirty="0">
                <a:effectLst/>
              </a:rPr>
              <a:t>IVR, </a:t>
            </a:r>
            <a:r>
              <a:rPr lang="ru-RU" sz="1800" b="0" i="0" dirty="0">
                <a:effectLst/>
              </a:rPr>
              <a:t>особенно свыше 50 секунд, требуют немедленного внимания, так как они сильно снижают уровень удовлетворенности.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97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F826EF-F0D9-F1DD-FAE1-DD8EA9119DD9}"/>
              </a:ext>
            </a:extLst>
          </p:cNvPr>
          <p:cNvSpPr txBox="1"/>
          <p:nvPr/>
        </p:nvSpPr>
        <p:spPr>
          <a:xfrm>
            <a:off x="1550020" y="751344"/>
            <a:ext cx="10641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Рекомендации: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effectLst/>
              </a:rPr>
              <a:t>Оптимизировать скрипты </a:t>
            </a:r>
            <a:r>
              <a:rPr lang="en" sz="2800" b="0" i="0" dirty="0">
                <a:effectLst/>
              </a:rPr>
              <a:t>IVR </a:t>
            </a:r>
            <a:r>
              <a:rPr lang="ru-RU" sz="2800" b="0" i="0" dirty="0">
                <a:effectLst/>
              </a:rPr>
              <a:t>для ускорения процесса.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effectLst/>
              </a:rPr>
              <a:t>Провести анализ, почему некоторые разговоры затягиваются, и внести коррективы.</a:t>
            </a:r>
          </a:p>
          <a:p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1227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E09320-4BFF-C4E8-DE03-49CB321348C1}"/>
              </a:ext>
            </a:extLst>
          </p:cNvPr>
          <p:cNvSpPr txBox="1"/>
          <p:nvPr/>
        </p:nvSpPr>
        <p:spPr>
          <a:xfrm>
            <a:off x="5954978" y="4940870"/>
            <a:ext cx="1000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505050"/>
                </a:solidFill>
              </a:rPr>
              <a:t>Время (с)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CADE4-43A4-A233-82CA-30E953A887CB}"/>
              </a:ext>
            </a:extLst>
          </p:cNvPr>
          <p:cNvSpPr txBox="1"/>
          <p:nvPr/>
        </p:nvSpPr>
        <p:spPr>
          <a:xfrm>
            <a:off x="791736" y="5331471"/>
            <a:ext cx="10950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1" i="0" dirty="0">
                <a:effectLst/>
              </a:rPr>
              <a:t>Выводы: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Сокращение времени ожидания оператора является ключевым фактором для повышения удовлетворенности клиентов.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Значительные задержки в ожидании оператора являются серьезной проблемой, требующей немедленного внимания.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8F5696-AC62-7D15-CF3E-675EA0C9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00" y="49201"/>
            <a:ext cx="9783337" cy="48916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3699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F826EF-F0D9-F1DD-FAE1-DD8EA9119DD9}"/>
              </a:ext>
            </a:extLst>
          </p:cNvPr>
          <p:cNvSpPr txBox="1"/>
          <p:nvPr/>
        </p:nvSpPr>
        <p:spPr>
          <a:xfrm>
            <a:off x="1550020" y="751344"/>
            <a:ext cx="106419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Рекомендации: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effectLst/>
              </a:rPr>
              <a:t>Исследовать причины задержек в ожидании оператора и оптимизировать рабочие процессы.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effectLst/>
              </a:rPr>
              <a:t>Перераспределить ресурсы в пиковые часы для минимизации времени ожидания.</a:t>
            </a:r>
          </a:p>
          <a:p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121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</a:rPr>
              <a:t>5. Выводы и предложения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B1FCE-BE63-FF3E-4029-545DABB66C83}"/>
              </a:ext>
            </a:extLst>
          </p:cNvPr>
          <p:cNvSpPr txBox="1"/>
          <p:nvPr/>
        </p:nvSpPr>
        <p:spPr>
          <a:xfrm>
            <a:off x="1382750" y="909638"/>
            <a:ext cx="108092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Выводы:</a:t>
            </a:r>
          </a:p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</a:rPr>
              <a:t>Высокий уровень удовлетворенности клиентов:</a:t>
            </a:r>
            <a:r>
              <a:rPr lang="ru-RU" sz="2800" b="0" i="0" dirty="0">
                <a:effectLst/>
              </a:rPr>
              <a:t> С общим показателем </a:t>
            </a:r>
            <a:r>
              <a:rPr lang="en" sz="2800" b="0" i="0" dirty="0">
                <a:effectLst/>
              </a:rPr>
              <a:t>CSI </a:t>
            </a:r>
            <a:r>
              <a:rPr lang="ru-RU" sz="2800" b="0" i="0" dirty="0">
                <a:effectLst/>
              </a:rPr>
              <a:t>на уровне 91.57%, большинство клиентов остаются довольными услугами. Это позитивный индикатор качества работы клиентской службы.</a:t>
            </a:r>
          </a:p>
          <a:p>
            <a:pPr algn="l">
              <a:buFont typeface="+mj-lt"/>
              <a:buAutoNum type="arabicPeriod"/>
            </a:pPr>
            <a:endParaRPr lang="ru-RU" sz="28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</a:rPr>
              <a:t>Проблемные зоны:</a:t>
            </a:r>
            <a:endParaRPr lang="ru-RU" sz="28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2800" b="1" i="0" dirty="0">
                <a:effectLst/>
              </a:rPr>
              <a:t>Длительное время ожидания оператора:</a:t>
            </a:r>
            <a:r>
              <a:rPr lang="ru-RU" sz="2800" b="0" i="0" dirty="0">
                <a:effectLst/>
              </a:rPr>
              <a:t> Как показал анализ, долгое время ожидания оператора коррелирует с увеличением недовольства среди клиентов.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2800" b="1" i="0" dirty="0">
                <a:effectLst/>
              </a:rPr>
              <a:t>Длительный разговор в </a:t>
            </a:r>
            <a:r>
              <a:rPr lang="en" sz="2800" b="1" i="0" dirty="0">
                <a:effectLst/>
              </a:rPr>
              <a:t>IVR:</a:t>
            </a:r>
            <a:r>
              <a:rPr lang="en" sz="2800" b="0" i="0" dirty="0">
                <a:effectLst/>
              </a:rPr>
              <a:t> </a:t>
            </a:r>
            <a:r>
              <a:rPr lang="ru-RU" sz="2800" b="0" i="0" dirty="0">
                <a:effectLst/>
              </a:rPr>
              <a:t>Разговоры в </a:t>
            </a:r>
            <a:r>
              <a:rPr lang="en" sz="2800" b="0" i="0" dirty="0">
                <a:effectLst/>
              </a:rPr>
              <a:t>IVR, </a:t>
            </a:r>
            <a:r>
              <a:rPr lang="ru-RU" sz="2800" b="0" i="0" dirty="0">
                <a:effectLst/>
              </a:rPr>
              <a:t>длительностью более 100 секунд, сопровождаются повышенным уровнем недовольства.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430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14DDF"/>
      </a:accent1>
      <a:accent2>
        <a:srgbClr val="02BAE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468</Words>
  <Application>Microsoft Macintosh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Динамика уровня удовлетворённости Клиентов за 1 квартал</vt:lpstr>
      <vt:lpstr>1. Введение</vt:lpstr>
      <vt:lpstr>2. Методология</vt:lpstr>
      <vt:lpstr>3. Основные KPI   4. Визуализация данных  </vt:lpstr>
      <vt:lpstr>Презентация PowerPoint</vt:lpstr>
      <vt:lpstr>Презентация PowerPoint</vt:lpstr>
      <vt:lpstr>Презентация PowerPoint</vt:lpstr>
      <vt:lpstr>Презентация PowerPoint</vt:lpstr>
      <vt:lpstr>5. Выводы и предложения</vt:lpstr>
      <vt:lpstr>Предложения: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Дмитрий Дмитриев</cp:lastModifiedBy>
  <cp:revision>4</cp:revision>
  <dcterms:created xsi:type="dcterms:W3CDTF">2023-02-12T09:15:40Z</dcterms:created>
  <dcterms:modified xsi:type="dcterms:W3CDTF">2023-09-22T11:38:50Z</dcterms:modified>
</cp:coreProperties>
</file>