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9" r:id="rId2"/>
    <p:sldId id="263" r:id="rId3"/>
    <p:sldId id="266" r:id="rId4"/>
    <p:sldId id="262" r:id="rId5"/>
    <p:sldId id="270" r:id="rId6"/>
    <p:sldId id="272" r:id="rId7"/>
    <p:sldId id="279" r:id="rId8"/>
    <p:sldId id="261" r:id="rId9"/>
    <p:sldId id="275" r:id="rId10"/>
    <p:sldId id="277" r:id="rId11"/>
    <p:sldId id="280"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522"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F7B096-CDA5-4D5F-B9D3-20A300DFED82}" type="datetimeFigureOut">
              <a:rPr lang="ru-RU" smtClean="0"/>
              <a:t>16.08.2016</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D57445-B954-4D2E-A55B-F0C6FFD81364}" type="slidenum">
              <a:rPr lang="ru-RU" smtClean="0"/>
              <a:t>‹#›</a:t>
            </a:fld>
            <a:endParaRPr lang="ru-RU" dirty="0"/>
          </a:p>
        </p:txBody>
      </p:sp>
    </p:spTree>
    <p:extLst>
      <p:ext uri="{BB962C8B-B14F-4D97-AF65-F5344CB8AC3E}">
        <p14:creationId xmlns:p14="http://schemas.microsoft.com/office/powerpoint/2010/main" val="393256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Сравнение жизненных</a:t>
            </a:r>
            <a:r>
              <a:rPr lang="ru-RU" baseline="0" dirty="0" smtClean="0"/>
              <a:t> циклов ПО</a:t>
            </a:r>
            <a:endParaRPr lang="ru-RU" dirty="0"/>
          </a:p>
        </p:txBody>
      </p:sp>
      <p:sp>
        <p:nvSpPr>
          <p:cNvPr id="4" name="Номер слайда 3"/>
          <p:cNvSpPr>
            <a:spLocks noGrp="1"/>
          </p:cNvSpPr>
          <p:nvPr>
            <p:ph type="sldNum" sz="quarter" idx="10"/>
          </p:nvPr>
        </p:nvSpPr>
        <p:spPr/>
        <p:txBody>
          <a:bodyPr/>
          <a:lstStyle/>
          <a:p>
            <a:fld id="{21D57445-B954-4D2E-A55B-F0C6FFD81364}" type="slidenum">
              <a:rPr lang="ru-RU" smtClean="0"/>
              <a:t>1</a:t>
            </a:fld>
            <a:endParaRPr lang="ru-RU" dirty="0"/>
          </a:p>
        </p:txBody>
      </p:sp>
    </p:spTree>
    <p:extLst>
      <p:ext uri="{BB962C8B-B14F-4D97-AF65-F5344CB8AC3E}">
        <p14:creationId xmlns:p14="http://schemas.microsoft.com/office/powerpoint/2010/main" val="395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45BD38D-6AF0-48CB-AE31-8D6867BC365E}" type="datetimeFigureOut">
              <a:rPr lang="ru-RU" smtClean="0"/>
              <a:t>16.08.2016</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9699B675-450C-4FFF-A704-46357D31D01D}" type="slidenum">
              <a:rPr lang="ru-RU" smtClean="0"/>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845BD38D-6AF0-48CB-AE31-8D6867BC365E}" type="datetimeFigureOut">
              <a:rPr lang="ru-RU" smtClean="0"/>
              <a:t>16.08.2016</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9699B675-450C-4FFF-A704-46357D31D01D}"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845BD38D-6AF0-48CB-AE31-8D6867BC365E}" type="datetimeFigureOut">
              <a:rPr lang="ru-RU" smtClean="0"/>
              <a:t>16.08.2016</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9699B675-450C-4FFF-A704-46357D31D01D}" type="slidenum">
              <a:rPr lang="ru-RU" smtClean="0"/>
              <a:t>‹#›</a:t>
            </a:fld>
            <a:endParaRPr lang="ru-RU"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845BD38D-6AF0-48CB-AE31-8D6867BC365E}" type="datetimeFigureOut">
              <a:rPr lang="ru-RU" smtClean="0"/>
              <a:t>16.08.2016</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9699B675-450C-4FFF-A704-46357D31D01D}" type="slidenum">
              <a:rPr lang="ru-RU" smtClean="0"/>
              <a:t>‹#›</a:t>
            </a:fld>
            <a:endParaRPr lang="ru-RU" dirty="0"/>
          </a:p>
        </p:txBody>
      </p:sp>
      <p:sp>
        <p:nvSpPr>
          <p:cNvPr id="7" name="Title 6"/>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45BD38D-6AF0-48CB-AE31-8D6867BC365E}" type="datetimeFigureOut">
              <a:rPr lang="ru-RU" smtClean="0"/>
              <a:t>16.08.2016</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9699B675-450C-4FFF-A704-46357D31D01D}" type="slidenum">
              <a:rPr lang="ru-RU" smtClean="0"/>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845BD38D-6AF0-48CB-AE31-8D6867BC365E}" type="datetimeFigureOut">
              <a:rPr lang="ru-RU" smtClean="0"/>
              <a:t>16.08.2016</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9699B675-450C-4FFF-A704-46357D31D01D}" type="slidenum">
              <a:rPr lang="ru-RU" smtClean="0"/>
              <a:t>‹#›</a:t>
            </a:fld>
            <a:endParaRPr lang="ru-RU" dirty="0"/>
          </a:p>
        </p:txBody>
      </p:sp>
      <p:sp>
        <p:nvSpPr>
          <p:cNvPr id="9" name="Content Placeholder 8"/>
          <p:cNvSpPr>
            <a:spLocks noGrp="1"/>
          </p:cNvSpPr>
          <p:nvPr>
            <p:ph sz="quarter" idx="13"/>
          </p:nvPr>
        </p:nvSpPr>
        <p:spPr>
          <a:xfrm>
            <a:off x="676655"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45BD38D-6AF0-48CB-AE31-8D6867BC365E}" type="datetimeFigureOut">
              <a:rPr lang="ru-RU" smtClean="0"/>
              <a:t>16.08.2016</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9699B675-450C-4FFF-A704-46357D31D01D}" type="slidenum">
              <a:rPr lang="ru-RU" smtClean="0"/>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845BD38D-6AF0-48CB-AE31-8D6867BC365E}" type="datetimeFigureOut">
              <a:rPr lang="ru-RU" smtClean="0"/>
              <a:t>16.08.2016</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9699B675-450C-4FFF-A704-46357D31D01D}" type="slidenum">
              <a:rPr lang="ru-RU" smtClean="0"/>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845BD38D-6AF0-48CB-AE31-8D6867BC365E}" type="datetimeFigureOut">
              <a:rPr lang="ru-RU" smtClean="0"/>
              <a:t>16.08.2016</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9699B675-450C-4FFF-A704-46357D31D01D}"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845BD38D-6AF0-48CB-AE31-8D6867BC365E}" type="datetimeFigureOut">
              <a:rPr lang="ru-RU" smtClean="0"/>
              <a:t>16.08.2016</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9699B675-450C-4FFF-A704-46357D31D01D}" type="slidenum">
              <a:rPr lang="ru-RU" smtClean="0"/>
              <a:t>‹#›</a:t>
            </a:fld>
            <a:endParaRPr lang="ru-RU"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45BD38D-6AF0-48CB-AE31-8D6867BC365E}" type="datetimeFigureOut">
              <a:rPr lang="ru-RU" smtClean="0"/>
              <a:t>16.08.2016</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9699B675-450C-4FFF-A704-46357D31D01D}" type="slidenum">
              <a:rPr lang="ru-RU" smtClean="0"/>
              <a:t>‹#›</a:t>
            </a:fld>
            <a:endParaRPr lang="ru-RU"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smtClean="0"/>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845BD38D-6AF0-48CB-AE31-8D6867BC365E}" type="datetimeFigureOut">
              <a:rPr lang="ru-RU" smtClean="0"/>
              <a:t>16.08.2016</a:t>
            </a:fld>
            <a:endParaRPr lang="ru-RU"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ru-RU"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699B675-450C-4FFF-A704-46357D31D01D}" type="slidenum">
              <a:rPr lang="ru-RU" smtClean="0"/>
              <a:t>‹#›</a:t>
            </a:fld>
            <a:endParaRPr lang="ru-RU"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Comparison of models of software life cycle</a:t>
            </a:r>
            <a:endParaRPr lang="ru-RU" dirty="0"/>
          </a:p>
        </p:txBody>
      </p:sp>
      <p:sp>
        <p:nvSpPr>
          <p:cNvPr id="3" name="Подзаголовок 2"/>
          <p:cNvSpPr>
            <a:spLocks noGrp="1"/>
          </p:cNvSpPr>
          <p:nvPr>
            <p:ph type="subTitle" idx="1"/>
          </p:nvPr>
        </p:nvSpPr>
        <p:spPr/>
        <p:txBody>
          <a:bodyPr/>
          <a:lstStyle/>
          <a:p>
            <a:endParaRPr lang="en-US" smtClean="0"/>
          </a:p>
          <a:p>
            <a:r>
              <a:rPr lang="en-US" smtClean="0"/>
              <a:t>Presented by</a:t>
            </a:r>
          </a:p>
          <a:p>
            <a:r>
              <a:rPr lang="en-US" smtClean="0"/>
              <a:t>Dmitro Malikov</a:t>
            </a:r>
            <a:endParaRPr lang="ru-RU"/>
          </a:p>
        </p:txBody>
      </p:sp>
    </p:spTree>
    <p:extLst>
      <p:ext uri="{BB962C8B-B14F-4D97-AF65-F5344CB8AC3E}">
        <p14:creationId xmlns:p14="http://schemas.microsoft.com/office/powerpoint/2010/main" val="119500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a:t>V-model</a:t>
            </a:r>
            <a:endParaRPr lang="ru-RU" dirty="0"/>
          </a:p>
        </p:txBody>
      </p:sp>
      <p:sp>
        <p:nvSpPr>
          <p:cNvPr id="3" name="Текст 2"/>
          <p:cNvSpPr>
            <a:spLocks noGrp="1"/>
          </p:cNvSpPr>
          <p:nvPr>
            <p:ph type="body" idx="1"/>
          </p:nvPr>
        </p:nvSpPr>
        <p:spPr/>
        <p:txBody>
          <a:bodyPr/>
          <a:lstStyle/>
          <a:p>
            <a:r>
              <a:rPr lang="en-US" u="sng"/>
              <a:t>Advantages</a:t>
            </a:r>
          </a:p>
        </p:txBody>
      </p:sp>
      <p:sp>
        <p:nvSpPr>
          <p:cNvPr id="4" name="Объект 3"/>
          <p:cNvSpPr>
            <a:spLocks noGrp="1"/>
          </p:cNvSpPr>
          <p:nvPr>
            <p:ph sz="half" idx="2"/>
          </p:nvPr>
        </p:nvSpPr>
        <p:spPr/>
        <p:txBody>
          <a:bodyPr>
            <a:noAutofit/>
          </a:bodyPr>
          <a:lstStyle/>
          <a:p>
            <a:r>
              <a:rPr lang="en-US" sz="1800"/>
              <a:t>Project managers can track the progress of the development process in the timeline, and the completion of each phase of a reference point</a:t>
            </a:r>
          </a:p>
          <a:p>
            <a:r>
              <a:rPr lang="en-US" sz="1800"/>
              <a:t>Determination of requirements is carried out before the development of the system design and engineering software - to develop components</a:t>
            </a:r>
          </a:p>
        </p:txBody>
      </p:sp>
      <p:sp>
        <p:nvSpPr>
          <p:cNvPr id="5" name="Текст 4"/>
          <p:cNvSpPr>
            <a:spLocks noGrp="1"/>
          </p:cNvSpPr>
          <p:nvPr>
            <p:ph type="body" sz="quarter" idx="3"/>
          </p:nvPr>
        </p:nvSpPr>
        <p:spPr/>
        <p:txBody>
          <a:bodyPr/>
          <a:lstStyle/>
          <a:p>
            <a:r>
              <a:rPr lang="en-US" u="sng" smtClean="0"/>
              <a:t>Disadvantages</a:t>
            </a:r>
            <a:endParaRPr lang="en-US" u="sng"/>
          </a:p>
        </p:txBody>
      </p:sp>
      <p:sp>
        <p:nvSpPr>
          <p:cNvPr id="6" name="Объект 5"/>
          <p:cNvSpPr>
            <a:spLocks noGrp="1"/>
          </p:cNvSpPr>
          <p:nvPr>
            <p:ph sz="quarter" idx="4"/>
          </p:nvPr>
        </p:nvSpPr>
        <p:spPr/>
        <p:txBody>
          <a:bodyPr>
            <a:normAutofit/>
          </a:bodyPr>
          <a:lstStyle/>
          <a:p>
            <a:r>
              <a:rPr lang="en-US" sz="1800"/>
              <a:t>Not includes work with parallel events</a:t>
            </a:r>
          </a:p>
          <a:p>
            <a:r>
              <a:rPr lang="en-US" sz="1800"/>
              <a:t>Testing requirements is too late - it affects the project schedule</a:t>
            </a:r>
          </a:p>
          <a:p>
            <a:r>
              <a:rPr lang="en-US" sz="1800"/>
              <a:t>No risk analysis</a:t>
            </a:r>
          </a:p>
          <a:p>
            <a:r>
              <a:rPr lang="en-US" sz="1800"/>
              <a:t>The result is visible only when you reach the bottom of the letter V</a:t>
            </a:r>
            <a:endParaRPr lang="ru-RU" sz="1800" dirty="0"/>
          </a:p>
        </p:txBody>
      </p:sp>
    </p:spTree>
    <p:extLst>
      <p:ext uri="{BB962C8B-B14F-4D97-AF65-F5344CB8AC3E}">
        <p14:creationId xmlns:p14="http://schemas.microsoft.com/office/powerpoint/2010/main" val="368124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a:t>Comparison of models of software life cycle</a:t>
            </a:r>
            <a:endParaRPr lang="ru-RU" dirty="0"/>
          </a:p>
        </p:txBody>
      </p:sp>
      <p:graphicFrame>
        <p:nvGraphicFramePr>
          <p:cNvPr id="11" name="Объект 10"/>
          <p:cNvGraphicFramePr>
            <a:graphicFrameLocks noGrp="1"/>
          </p:cNvGraphicFramePr>
          <p:nvPr>
            <p:ph sz="quarter" idx="4"/>
            <p:extLst>
              <p:ext uri="{D42A27DB-BD31-4B8C-83A1-F6EECF244321}">
                <p14:modId xmlns:p14="http://schemas.microsoft.com/office/powerpoint/2010/main" val="2094697157"/>
              </p:ext>
            </p:extLst>
          </p:nvPr>
        </p:nvGraphicFramePr>
        <p:xfrm>
          <a:off x="395536" y="2078057"/>
          <a:ext cx="8568951" cy="4697095"/>
        </p:xfrm>
        <a:graphic>
          <a:graphicData uri="http://schemas.openxmlformats.org/drawingml/2006/table">
            <a:tbl>
              <a:tblPr firstRow="1" bandRow="1">
                <a:tableStyleId>{5C22544A-7EE6-4342-B048-85BDC9FD1C3A}</a:tableStyleId>
              </a:tblPr>
              <a:tblGrid>
                <a:gridCol w="1713790"/>
                <a:gridCol w="1713790"/>
                <a:gridCol w="1468964"/>
                <a:gridCol w="244826"/>
                <a:gridCol w="1411358"/>
                <a:gridCol w="2016223"/>
              </a:tblGrid>
              <a:tr h="370840">
                <a:tc rowSpan="2">
                  <a:txBody>
                    <a:bodyPr/>
                    <a:lstStyle/>
                    <a:p>
                      <a:pPr algn="ctr"/>
                      <a:r>
                        <a:rPr lang="en-US" sz="1000" smtClean="0"/>
                        <a:t>Characteristic</a:t>
                      </a:r>
                      <a:endParaRPr lang="ru-RU" sz="1000"/>
                    </a:p>
                  </a:txBody>
                  <a:tcPr/>
                </a:tc>
                <a:tc gridSpan="5">
                  <a:txBody>
                    <a:bodyPr/>
                    <a:lstStyle/>
                    <a:p>
                      <a:pPr algn="ctr"/>
                      <a:r>
                        <a:rPr lang="en-US" sz="1000" smtClean="0"/>
                        <a:t>Model</a:t>
                      </a:r>
                      <a:endParaRPr lang="ru-RU" sz="1000"/>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370840">
                <a:tc vMerge="1">
                  <a:txBody>
                    <a:bodyPr/>
                    <a:lstStyle/>
                    <a:p>
                      <a:endParaRPr lang="ru-RU"/>
                    </a:p>
                  </a:txBody>
                  <a:tcPr/>
                </a:tc>
                <a:tc>
                  <a:txBody>
                    <a:bodyPr/>
                    <a:lstStyle/>
                    <a:p>
                      <a:pPr algn="ctr"/>
                      <a:r>
                        <a:rPr lang="en-US" sz="1000" smtClean="0"/>
                        <a:t>Waterfall model</a:t>
                      </a:r>
                      <a:endParaRPr lang="ru-RU" sz="1000"/>
                    </a:p>
                  </a:txBody>
                  <a:tcPr/>
                </a:tc>
                <a:tc>
                  <a:txBody>
                    <a:bodyPr/>
                    <a:lstStyle/>
                    <a:p>
                      <a:pPr algn="ctr"/>
                      <a:r>
                        <a:rPr lang="en-US" sz="1000" smtClean="0"/>
                        <a:t>Iteration model</a:t>
                      </a:r>
                      <a:endParaRPr lang="ru-RU" sz="1000"/>
                    </a:p>
                  </a:txBody>
                  <a:tcPr/>
                </a:tc>
                <a:tc gridSpan="2">
                  <a:txBody>
                    <a:bodyPr/>
                    <a:lstStyle/>
                    <a:p>
                      <a:pPr algn="ctr"/>
                      <a:r>
                        <a:rPr lang="en-US" sz="1000" smtClean="0"/>
                        <a:t>Spiral model</a:t>
                      </a:r>
                      <a:endParaRPr lang="ru-RU" sz="1000"/>
                    </a:p>
                  </a:txBody>
                  <a:tcPr/>
                </a:tc>
                <a:tc hMerge="1">
                  <a:txBody>
                    <a:bodyPr/>
                    <a:lstStyle/>
                    <a:p>
                      <a:pPr algn="ctr"/>
                      <a:endParaRPr lang="ru-RU" sz="1000"/>
                    </a:p>
                  </a:txBody>
                  <a:tcPr/>
                </a:tc>
                <a:tc>
                  <a:txBody>
                    <a:bodyPr/>
                    <a:lstStyle/>
                    <a:p>
                      <a:pPr algn="ctr"/>
                      <a:r>
                        <a:rPr lang="en-US" sz="1000" smtClean="0"/>
                        <a:t>V-model</a:t>
                      </a:r>
                      <a:endParaRPr lang="ru-RU" sz="1000"/>
                    </a:p>
                  </a:txBody>
                  <a:tcPr/>
                </a:tc>
              </a:tr>
              <a:tr h="370840">
                <a:tc rowSpan="2">
                  <a:txBody>
                    <a:bodyPr/>
                    <a:lstStyle/>
                    <a:p>
                      <a:pPr algn="ctr"/>
                      <a:r>
                        <a:rPr lang="en-US" sz="1000" smtClean="0"/>
                        <a:t>The novelty of the development and availability of resources</a:t>
                      </a:r>
                      <a:endParaRPr lang="ru-RU" sz="1000"/>
                    </a:p>
                  </a:txBody>
                  <a:tcPr/>
                </a:tc>
                <a:tc gridSpan="2">
                  <a:txBody>
                    <a:bodyPr/>
                    <a:lstStyle/>
                    <a:p>
                      <a:pPr algn="ctr" fontAlgn="t"/>
                      <a:r>
                        <a:rPr lang="en-US" sz="1000" b="0" i="0" u="none" strike="noStrike" smtClean="0">
                          <a:solidFill>
                            <a:srgbClr val="000000"/>
                          </a:solidFill>
                          <a:effectLst/>
                          <a:latin typeface="Arial"/>
                        </a:rPr>
                        <a:t>Typical. Well-designed technology and methods of solving the problem</a:t>
                      </a:r>
                      <a:endParaRPr lang="ru-RU" sz="1000" b="0" i="0" u="none" strike="noStrike">
                        <a:solidFill>
                          <a:srgbClr val="000000"/>
                        </a:solidFill>
                        <a:effectLst/>
                        <a:latin typeface="Arial"/>
                      </a:endParaRPr>
                    </a:p>
                  </a:txBody>
                  <a:tcPr marL="9525" marR="9525" marT="9525" marB="0"/>
                </a:tc>
                <a:tc hMerge="1">
                  <a:txBody>
                    <a:bodyPr/>
                    <a:lstStyle/>
                    <a:p>
                      <a:endParaRPr lang="ru-RU"/>
                    </a:p>
                  </a:txBody>
                  <a:tcPr/>
                </a:tc>
                <a:tc gridSpan="2">
                  <a:txBody>
                    <a:bodyPr/>
                    <a:lstStyle/>
                    <a:p>
                      <a:pPr algn="ctr"/>
                      <a:r>
                        <a:rPr lang="ru-RU" sz="1000" smtClean="0"/>
                        <a:t>Нетиповой (новаторский).</a:t>
                      </a:r>
                      <a:endParaRPr lang="ru-RU" sz="1000"/>
                    </a:p>
                  </a:txBody>
                  <a:tcPr/>
                </a:tc>
                <a:tc hMerge="1">
                  <a:txBody>
                    <a:bodyPr/>
                    <a:lstStyle/>
                    <a:p>
                      <a:pPr algn="ctr"/>
                      <a:endParaRPr lang="ru-RU" sz="100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u="none" strike="noStrike" smtClean="0">
                          <a:solidFill>
                            <a:srgbClr val="000000"/>
                          </a:solidFill>
                          <a:effectLst/>
                          <a:latin typeface="Arial"/>
                        </a:rPr>
                        <a:t>Typical</a:t>
                      </a:r>
                      <a:endParaRPr lang="ru-RU" sz="1000" b="0" i="0" u="none" strike="noStrike" smtClean="0">
                        <a:solidFill>
                          <a:srgbClr val="000000"/>
                        </a:solidFill>
                        <a:effectLst/>
                        <a:latin typeface="Arial"/>
                      </a:endParaRPr>
                    </a:p>
                  </a:txBody>
                  <a:tcPr/>
                </a:tc>
              </a:tr>
              <a:tr h="370840">
                <a:tc vMerge="1">
                  <a:txBody>
                    <a:bodyPr/>
                    <a:lstStyle/>
                    <a:p>
                      <a:endParaRPr lang="ru-RU"/>
                    </a:p>
                  </a:txBody>
                  <a:tcPr/>
                </a:tc>
                <a:tc>
                  <a:txBody>
                    <a:bodyPr/>
                    <a:lstStyle/>
                    <a:p>
                      <a:pPr algn="ctr" fontAlgn="t"/>
                      <a:r>
                        <a:rPr lang="en-US" sz="1000" b="0" i="0" u="none" strike="noStrike" smtClean="0">
                          <a:solidFill>
                            <a:srgbClr val="000000"/>
                          </a:solidFill>
                          <a:effectLst/>
                          <a:latin typeface="Arial"/>
                        </a:rPr>
                        <a:t>Resources of the customer and the developer enough for the project in a short time</a:t>
                      </a:r>
                      <a:endParaRPr lang="ru-RU" sz="1000" b="0" i="0" u="none" strike="noStrike">
                        <a:solidFill>
                          <a:srgbClr val="000000"/>
                        </a:solidFill>
                        <a:effectLst/>
                        <a:latin typeface="Arial"/>
                      </a:endParaRPr>
                    </a:p>
                  </a:txBody>
                  <a:tcPr marL="9525" marR="9525" marT="9525" marB="0"/>
                </a:tc>
                <a:tc>
                  <a:txBody>
                    <a:bodyPr/>
                    <a:lstStyle/>
                    <a:p>
                      <a:pPr algn="ctr" fontAlgn="t"/>
                      <a:r>
                        <a:rPr lang="en-US" sz="1000" b="0" i="0" u="none" strike="noStrike" smtClean="0">
                          <a:solidFill>
                            <a:srgbClr val="000000"/>
                          </a:solidFill>
                          <a:effectLst/>
                          <a:latin typeface="Arial"/>
                        </a:rPr>
                        <a:t>Resources of the customer and the developer does not suffice to implement the project in a short time</a:t>
                      </a:r>
                      <a:endParaRPr lang="ru-RU" sz="1000" b="0" i="0" u="none" strike="noStrike">
                        <a:solidFill>
                          <a:srgbClr val="000000"/>
                        </a:solidFill>
                        <a:effectLst/>
                        <a:latin typeface="Arial"/>
                      </a:endParaRPr>
                    </a:p>
                  </a:txBody>
                  <a:tcPr marL="9525" marR="9525" marT="9525" marB="0"/>
                </a:tc>
                <a:tc gridSpan="2">
                  <a:txBody>
                    <a:bodyPr/>
                    <a:lstStyle/>
                    <a:p>
                      <a:pPr algn="ctr" fontAlgn="t"/>
                      <a:r>
                        <a:rPr lang="en-US" sz="1000" b="0" i="0" u="none" strike="noStrike" smtClean="0">
                          <a:solidFill>
                            <a:srgbClr val="000000"/>
                          </a:solidFill>
                          <a:effectLst/>
                          <a:latin typeface="Arial"/>
                        </a:rPr>
                        <a:t>Unconventional Developer</a:t>
                      </a:r>
                      <a:endParaRPr lang="ru-RU" sz="1000" b="0" i="0" u="none" strike="noStrike">
                        <a:solidFill>
                          <a:srgbClr val="000000"/>
                        </a:solidFill>
                        <a:effectLst/>
                        <a:latin typeface="Arial"/>
                      </a:endParaRPr>
                    </a:p>
                  </a:txBody>
                  <a:tcPr marL="9525" marR="9525" marT="9525" marB="0"/>
                </a:tc>
                <a:tc hMerge="1">
                  <a:txBody>
                    <a:bodyPr/>
                    <a:lstStyle/>
                    <a:p>
                      <a:pPr algn="ctr" fontAlgn="t"/>
                      <a:endParaRPr lang="ru-RU" sz="1000" b="0" i="0" u="none" strike="noStrike">
                        <a:solidFill>
                          <a:srgbClr val="000000"/>
                        </a:solidFill>
                        <a:effectLst/>
                        <a:latin typeface="Arial"/>
                      </a:endParaRPr>
                    </a:p>
                  </a:txBody>
                  <a:tcPr marL="9525" marR="9525" marT="9525" marB="0"/>
                </a:tc>
                <a:tc>
                  <a:txBody>
                    <a:bodyPr/>
                    <a:lstStyle/>
                    <a:p>
                      <a:pPr algn="ctr" fontAlgn="t"/>
                      <a:r>
                        <a:rPr lang="en-US" sz="1000" b="0" i="0" u="none" strike="noStrike" smtClean="0">
                          <a:solidFill>
                            <a:srgbClr val="000000"/>
                          </a:solidFill>
                          <a:effectLst/>
                          <a:latin typeface="Arial"/>
                        </a:rPr>
                        <a:t>Resources of the customer and the developer enough for the project in a short time</a:t>
                      </a:r>
                      <a:endParaRPr lang="ru-RU" sz="1000" b="0" i="0" u="none" strike="noStrike">
                        <a:solidFill>
                          <a:srgbClr val="000000"/>
                        </a:solidFill>
                        <a:effectLst/>
                        <a:latin typeface="Arial"/>
                      </a:endParaRPr>
                    </a:p>
                  </a:txBody>
                  <a:tcPr/>
                </a:tc>
              </a:tr>
              <a:tr h="370840">
                <a:tc>
                  <a:txBody>
                    <a:bodyPr/>
                    <a:lstStyle/>
                    <a:p>
                      <a:pPr algn="ctr" fontAlgn="t"/>
                      <a:r>
                        <a:rPr lang="en-US" sz="1000" b="0" i="0" u="none" strike="noStrike" smtClean="0">
                          <a:solidFill>
                            <a:srgbClr val="000000"/>
                          </a:solidFill>
                          <a:effectLst/>
                          <a:latin typeface="Arial"/>
                        </a:rPr>
                        <a:t>Scope of a project</a:t>
                      </a:r>
                      <a:endParaRPr lang="ru-RU" sz="1000" b="0" i="0" u="none" strike="noStrike">
                        <a:solidFill>
                          <a:srgbClr val="000000"/>
                        </a:solidFill>
                        <a:effectLst/>
                        <a:latin typeface="Arial"/>
                      </a:endParaRPr>
                    </a:p>
                  </a:txBody>
                  <a:tcPr marL="9525" marR="9525" marT="9525" marB="0"/>
                </a:tc>
                <a:tc>
                  <a:txBody>
                    <a:bodyPr/>
                    <a:lstStyle/>
                    <a:p>
                      <a:pPr algn="ctr" fontAlgn="t"/>
                      <a:r>
                        <a:rPr lang="en-US" sz="1000" b="0" i="0" u="none" strike="noStrike" smtClean="0">
                          <a:solidFill>
                            <a:srgbClr val="000000"/>
                          </a:solidFill>
                          <a:effectLst/>
                          <a:latin typeface="Arial"/>
                        </a:rPr>
                        <a:t>Small and medium-sized projects</a:t>
                      </a:r>
                      <a:endParaRPr lang="ru-RU" sz="1000" b="0" i="0" u="none" strike="noStrike">
                        <a:solidFill>
                          <a:srgbClr val="000000"/>
                        </a:solidFill>
                        <a:effectLst/>
                        <a:latin typeface="Arial"/>
                      </a:endParaRPr>
                    </a:p>
                  </a:txBody>
                  <a:tcPr marL="9525" marR="9525" marT="9525" marB="0"/>
                </a:tc>
                <a:tc>
                  <a:txBody>
                    <a:bodyPr/>
                    <a:lstStyle/>
                    <a:p>
                      <a:pPr algn="ctr" fontAlgn="t"/>
                      <a:r>
                        <a:rPr lang="en-US" sz="1000" b="0" i="0" u="none" strike="noStrike" smtClean="0">
                          <a:solidFill>
                            <a:srgbClr val="000000"/>
                          </a:solidFill>
                          <a:effectLst/>
                          <a:latin typeface="Arial"/>
                        </a:rPr>
                        <a:t>Medium and large projects</a:t>
                      </a:r>
                      <a:endParaRPr lang="ru-RU" sz="1000" b="0" i="0" u="none" strike="noStrike">
                        <a:solidFill>
                          <a:srgbClr val="000000"/>
                        </a:solidFill>
                        <a:effectLst/>
                        <a:latin typeface="Arial"/>
                      </a:endParaRPr>
                    </a:p>
                  </a:txBody>
                  <a:tcPr marL="9525" marR="9525" marT="9525" marB="0"/>
                </a:tc>
                <a:tc gridSpan="2">
                  <a:txBody>
                    <a:bodyPr/>
                    <a:lstStyle/>
                    <a:p>
                      <a:pPr algn="ctr" fontAlgn="t"/>
                      <a:r>
                        <a:rPr lang="en-US" sz="1000" b="0" i="0" u="none" strike="noStrike" smtClean="0">
                          <a:solidFill>
                            <a:srgbClr val="000000"/>
                          </a:solidFill>
                          <a:effectLst/>
                          <a:latin typeface="Arial"/>
                        </a:rPr>
                        <a:t>Any projects</a:t>
                      </a:r>
                      <a:endParaRPr lang="ru-RU" sz="1000" b="0" i="0" u="none" strike="noStrike">
                        <a:solidFill>
                          <a:srgbClr val="000000"/>
                        </a:solidFill>
                        <a:effectLst/>
                        <a:latin typeface="Arial"/>
                      </a:endParaRPr>
                    </a:p>
                  </a:txBody>
                  <a:tcPr marL="9525" marR="9525" marT="9525" marB="0"/>
                </a:tc>
                <a:tc hMerge="1">
                  <a:txBody>
                    <a:bodyPr/>
                    <a:lstStyle/>
                    <a:p>
                      <a:pPr algn="ctr" fontAlgn="t"/>
                      <a:endParaRPr lang="ru-RU" sz="1000" b="0" i="0" u="none" strike="noStrike">
                        <a:solidFill>
                          <a:srgbClr val="000000"/>
                        </a:solidFill>
                        <a:effectLst/>
                        <a:latin typeface="Arial"/>
                      </a:endParaRPr>
                    </a:p>
                  </a:txBody>
                  <a:tcPr marL="9525" marR="9525" marT="9525"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u="none" strike="noStrike" smtClean="0">
                          <a:solidFill>
                            <a:srgbClr val="000000"/>
                          </a:solidFill>
                          <a:effectLst/>
                          <a:latin typeface="Arial"/>
                        </a:rPr>
                        <a:t>Small and medium-sized projects</a:t>
                      </a:r>
                      <a:endParaRPr lang="ru-RU" sz="1000"/>
                    </a:p>
                  </a:txBody>
                  <a:tcPr/>
                </a:tc>
              </a:tr>
              <a:tr h="370840">
                <a:tc>
                  <a:txBody>
                    <a:bodyPr/>
                    <a:lstStyle/>
                    <a:p>
                      <a:pPr algn="ctr" fontAlgn="t"/>
                      <a:r>
                        <a:rPr lang="en-US" sz="1000" b="0" i="0" u="none" strike="noStrike" smtClean="0">
                          <a:solidFill>
                            <a:srgbClr val="000000"/>
                          </a:solidFill>
                          <a:effectLst/>
                          <a:latin typeface="Arial"/>
                        </a:rPr>
                        <a:t>Terms of project implementation</a:t>
                      </a:r>
                      <a:endParaRPr lang="ru-RU" sz="1000" b="0" i="0" u="none" strike="noStrike">
                        <a:solidFill>
                          <a:srgbClr val="000000"/>
                        </a:solidFill>
                        <a:effectLst/>
                        <a:latin typeface="Arial"/>
                      </a:endParaRPr>
                    </a:p>
                  </a:txBody>
                  <a:tcPr marL="9525" marR="9525" marT="9525" marB="0"/>
                </a:tc>
                <a:tc>
                  <a:txBody>
                    <a:bodyPr/>
                    <a:lstStyle/>
                    <a:p>
                      <a:pPr algn="ctr" fontAlgn="t"/>
                      <a:r>
                        <a:rPr lang="en-US" sz="1000" b="0" i="0" u="none" strike="noStrike" smtClean="0">
                          <a:solidFill>
                            <a:srgbClr val="000000"/>
                          </a:solidFill>
                          <a:effectLst/>
                          <a:latin typeface="Arial"/>
                        </a:rPr>
                        <a:t>To year</a:t>
                      </a:r>
                      <a:endParaRPr lang="ru-RU" sz="1000" b="0" i="0" u="none" strike="noStrike">
                        <a:solidFill>
                          <a:srgbClr val="000000"/>
                        </a:solidFill>
                        <a:effectLst/>
                        <a:latin typeface="Arial"/>
                      </a:endParaRPr>
                    </a:p>
                  </a:txBody>
                  <a:tcPr marL="9525" marR="9525" marT="9525" marB="0"/>
                </a:tc>
                <a:tc gridSpan="3">
                  <a:txBody>
                    <a:bodyPr/>
                    <a:lstStyle/>
                    <a:p>
                      <a:pPr algn="ctr" fontAlgn="t"/>
                      <a:r>
                        <a:rPr lang="en-US" sz="1000" b="0" i="0" u="none" strike="noStrike" smtClean="0">
                          <a:solidFill>
                            <a:srgbClr val="000000"/>
                          </a:solidFill>
                          <a:effectLst/>
                          <a:latin typeface="Arial"/>
                        </a:rPr>
                        <a:t>Until a few years. Development of one version may take a period of several weeks up to a year</a:t>
                      </a:r>
                      <a:endParaRPr lang="ru-RU" sz="1000" b="0" i="0" u="none" strike="noStrike">
                        <a:solidFill>
                          <a:srgbClr val="000000"/>
                        </a:solidFill>
                        <a:effectLst/>
                        <a:latin typeface="Arial"/>
                      </a:endParaRPr>
                    </a:p>
                  </a:txBody>
                  <a:tcPr marL="9525" marR="9525" marT="9525" marB="0"/>
                </a:tc>
                <a:tc hMerge="1">
                  <a:txBody>
                    <a:bodyPr/>
                    <a:lstStyle/>
                    <a:p>
                      <a:endParaRPr lang="ru-RU"/>
                    </a:p>
                  </a:txBody>
                  <a:tcPr/>
                </a:tc>
                <a:tc hMerge="1">
                  <a:txBody>
                    <a:bodyPr/>
                    <a:lstStyle/>
                    <a:p>
                      <a:endParaRPr lang="ru-RU"/>
                    </a:p>
                  </a:txBody>
                  <a:tcPr/>
                </a:tc>
                <a:tc>
                  <a:txBody>
                    <a:bodyPr/>
                    <a:lstStyle/>
                    <a:p>
                      <a:pPr algn="ctr"/>
                      <a:r>
                        <a:rPr lang="en-US" sz="1000" smtClean="0"/>
                        <a:t>To year</a:t>
                      </a:r>
                      <a:endParaRPr lang="ru-RU" sz="1000"/>
                    </a:p>
                  </a:txBody>
                  <a:tcPr/>
                </a:tc>
              </a:tr>
              <a:tr h="370840">
                <a:tc>
                  <a:txBody>
                    <a:bodyPr/>
                    <a:lstStyle/>
                    <a:p>
                      <a:pPr algn="ctr" fontAlgn="t"/>
                      <a:r>
                        <a:rPr lang="en-US" sz="1000" b="0" i="0" u="none" strike="noStrike" smtClean="0">
                          <a:solidFill>
                            <a:srgbClr val="000000"/>
                          </a:solidFill>
                          <a:effectLst/>
                          <a:latin typeface="Arial"/>
                        </a:rPr>
                        <a:t>The conclusion of separate contracts for individual versions</a:t>
                      </a:r>
                      <a:endParaRPr lang="ru-RU" sz="1000" b="0" i="0" u="none" strike="noStrike">
                        <a:solidFill>
                          <a:srgbClr val="000000"/>
                        </a:solidFill>
                        <a:effectLst/>
                        <a:latin typeface="Arial"/>
                      </a:endParaRPr>
                    </a:p>
                  </a:txBody>
                  <a:tcPr marL="9525" marR="9525" marT="9525" marB="0"/>
                </a:tc>
                <a:tc>
                  <a:txBody>
                    <a:bodyPr/>
                    <a:lstStyle/>
                    <a:p>
                      <a:pPr algn="ctr" fontAlgn="t"/>
                      <a:r>
                        <a:rPr lang="en-US" sz="1000" b="0" i="0" u="none" strike="noStrike" smtClean="0">
                          <a:solidFill>
                            <a:srgbClr val="000000"/>
                          </a:solidFill>
                          <a:effectLst/>
                          <a:latin typeface="Arial"/>
                        </a:rPr>
                        <a:t>Is one contract. Version is the final result of the project</a:t>
                      </a:r>
                      <a:endParaRPr lang="ru-RU" sz="1000" b="0" i="0" u="none" strike="noStrike">
                        <a:solidFill>
                          <a:srgbClr val="000000"/>
                        </a:solidFill>
                        <a:effectLst/>
                        <a:latin typeface="Arial"/>
                      </a:endParaRPr>
                    </a:p>
                  </a:txBody>
                  <a:tcPr marL="9525" marR="9525" marT="9525" marB="0"/>
                </a:tc>
                <a:tc gridSpan="3">
                  <a:txBody>
                    <a:bodyPr/>
                    <a:lstStyle/>
                    <a:p>
                      <a:pPr algn="ctr" fontAlgn="t"/>
                      <a:r>
                        <a:rPr lang="en-US" sz="1000" b="0" i="0" u="none" strike="noStrike" smtClean="0">
                          <a:solidFill>
                            <a:srgbClr val="000000"/>
                          </a:solidFill>
                          <a:effectLst/>
                          <a:latin typeface="Arial"/>
                        </a:rPr>
                        <a:t>In a separate version or several successive versions of a separate agreement is usually.</a:t>
                      </a:r>
                      <a:endParaRPr lang="ru-RU" sz="1000" b="0" i="0" u="none" strike="noStrike">
                        <a:solidFill>
                          <a:srgbClr val="000000"/>
                        </a:solidFill>
                        <a:effectLst/>
                        <a:latin typeface="Arial"/>
                      </a:endParaRPr>
                    </a:p>
                  </a:txBody>
                  <a:tcPr marL="9525" marR="9525" marT="9525" marB="0"/>
                </a:tc>
                <a:tc hMerge="1">
                  <a:txBody>
                    <a:bodyPr/>
                    <a:lstStyle/>
                    <a:p>
                      <a:endParaRPr lang="ru-RU"/>
                    </a:p>
                  </a:txBody>
                  <a:tcPr/>
                </a:tc>
                <a:tc hMerge="1">
                  <a:txBody>
                    <a:bodyPr/>
                    <a:lstStyle/>
                    <a:p>
                      <a:endParaRPr lang="ru-RU"/>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u="none" strike="noStrike" smtClean="0">
                          <a:solidFill>
                            <a:srgbClr val="000000"/>
                          </a:solidFill>
                          <a:effectLst/>
                          <a:latin typeface="Arial"/>
                        </a:rPr>
                        <a:t>Is one contract. Version is the final result of the project</a:t>
                      </a:r>
                      <a:endParaRPr lang="ru-RU" sz="1000" b="0" i="0" u="none" strike="noStrike" smtClean="0">
                        <a:solidFill>
                          <a:srgbClr val="000000"/>
                        </a:solidFill>
                        <a:effectLst/>
                        <a:latin typeface="Arial"/>
                      </a:endParaRPr>
                    </a:p>
                  </a:txBody>
                  <a:tcPr/>
                </a:tc>
              </a:tr>
              <a:tr h="370840">
                <a:tc>
                  <a:txBody>
                    <a:bodyPr/>
                    <a:lstStyle/>
                    <a:p>
                      <a:pPr algn="ctr" fontAlgn="t"/>
                      <a:r>
                        <a:rPr lang="en-US" sz="1000" b="0" i="0" u="none" strike="noStrike" smtClean="0">
                          <a:solidFill>
                            <a:srgbClr val="000000"/>
                          </a:solidFill>
                          <a:effectLst/>
                          <a:latin typeface="Arial"/>
                        </a:rPr>
                        <a:t>Determination of the basic requirements at the beginning of the project</a:t>
                      </a:r>
                      <a:endParaRPr lang="ru-RU" sz="1000" b="0" i="0" u="none" strike="noStrike">
                        <a:solidFill>
                          <a:srgbClr val="000000"/>
                        </a:solidFill>
                        <a:effectLst/>
                        <a:latin typeface="Arial"/>
                      </a:endParaRPr>
                    </a:p>
                  </a:txBody>
                  <a:tcPr marL="9525" marR="9525" marT="9525" marB="0"/>
                </a:tc>
                <a:tc>
                  <a:txBody>
                    <a:bodyPr/>
                    <a:lstStyle/>
                    <a:p>
                      <a:pPr algn="ctr" fontAlgn="t"/>
                      <a:r>
                        <a:rPr lang="en-US" sz="1000" b="0" i="0" u="none" strike="noStrike" smtClean="0">
                          <a:solidFill>
                            <a:srgbClr val="000000"/>
                          </a:solidFill>
                          <a:effectLst/>
                          <a:latin typeface="Arial"/>
                        </a:rPr>
                        <a:t>Yes</a:t>
                      </a:r>
                      <a:endParaRPr lang="ru-RU" sz="1000" b="0" i="0" u="none" strike="noStrike">
                        <a:solidFill>
                          <a:srgbClr val="000000"/>
                        </a:solidFill>
                        <a:effectLst/>
                        <a:latin typeface="Arial"/>
                      </a:endParaRPr>
                    </a:p>
                  </a:txBody>
                  <a:tcPr marL="9525" marR="9525" marT="9525" marB="0"/>
                </a:tc>
                <a:tc gridSpan="2">
                  <a:txBody>
                    <a:bodyPr/>
                    <a:lstStyle/>
                    <a:p>
                      <a:pPr algn="ctr" fontAlgn="t"/>
                      <a:r>
                        <a:rPr lang="en-US" sz="1000" b="0" i="0" u="none" strike="noStrike" smtClean="0">
                          <a:solidFill>
                            <a:srgbClr val="000000"/>
                          </a:solidFill>
                          <a:effectLst/>
                          <a:latin typeface="Arial"/>
                        </a:rPr>
                        <a:t>Yes</a:t>
                      </a:r>
                      <a:endParaRPr lang="ru-RU" sz="1000" b="0" i="0" u="none" strike="noStrike">
                        <a:solidFill>
                          <a:srgbClr val="000000"/>
                        </a:solidFill>
                        <a:effectLst/>
                        <a:latin typeface="Arial"/>
                      </a:endParaRPr>
                    </a:p>
                  </a:txBody>
                  <a:tcPr marL="9525" marR="9525" marT="9525" marB="0"/>
                </a:tc>
                <a:tc hMerge="1">
                  <a:txBody>
                    <a:bodyPr/>
                    <a:lstStyle/>
                    <a:p>
                      <a:endParaRPr lang="ru-RU"/>
                    </a:p>
                  </a:txBody>
                  <a:tcPr/>
                </a:tc>
                <a:tc>
                  <a:txBody>
                    <a:bodyPr/>
                    <a:lstStyle/>
                    <a:p>
                      <a:pPr algn="ctr" fontAlgn="t"/>
                      <a:r>
                        <a:rPr lang="en-US" sz="1000" smtClean="0"/>
                        <a:t>No</a:t>
                      </a:r>
                      <a:endParaRPr lang="ru-RU" sz="1000" b="0" i="0" u="none" strike="noStrike">
                        <a:solidFill>
                          <a:srgbClr val="000000"/>
                        </a:solidFill>
                        <a:effectLst/>
                        <a:latin typeface="Arial"/>
                      </a:endParaRPr>
                    </a:p>
                  </a:txBody>
                  <a:tcPr marL="9525" marR="9525" marT="9525" marB="0"/>
                </a:tc>
                <a:tc>
                  <a:txBody>
                    <a:bodyPr/>
                    <a:lstStyle/>
                    <a:p>
                      <a:pPr algn="ctr"/>
                      <a:r>
                        <a:rPr lang="en-US" sz="1000" b="0" i="0" u="none" strike="noStrike" smtClean="0">
                          <a:solidFill>
                            <a:srgbClr val="000000"/>
                          </a:solidFill>
                          <a:effectLst/>
                          <a:latin typeface="Arial"/>
                        </a:rPr>
                        <a:t>Yes</a:t>
                      </a:r>
                      <a:endParaRPr lang="ru-RU" sz="1000"/>
                    </a:p>
                  </a:txBody>
                  <a:tcPr/>
                </a:tc>
              </a:tr>
              <a:tr h="370840">
                <a:tc>
                  <a:txBody>
                    <a:bodyPr/>
                    <a:lstStyle/>
                    <a:p>
                      <a:pPr algn="ctr" fontAlgn="t"/>
                      <a:r>
                        <a:rPr lang="en-US" sz="1000" b="0" i="0" u="none" strike="noStrike" smtClean="0">
                          <a:solidFill>
                            <a:srgbClr val="000000"/>
                          </a:solidFill>
                          <a:effectLst/>
                          <a:latin typeface="Arial"/>
                        </a:rPr>
                        <a:t>Changing requirements as the project progresses</a:t>
                      </a:r>
                      <a:endParaRPr lang="ru-RU" sz="1000" b="0" i="0" u="none" strike="noStrike">
                        <a:solidFill>
                          <a:srgbClr val="000000"/>
                        </a:solidFill>
                        <a:effectLst/>
                        <a:latin typeface="Arial"/>
                      </a:endParaRPr>
                    </a:p>
                  </a:txBody>
                  <a:tcPr marL="9525" marR="9525" marT="9525" marB="0"/>
                </a:tc>
                <a:tc>
                  <a:txBody>
                    <a:bodyPr/>
                    <a:lstStyle/>
                    <a:p>
                      <a:pPr algn="ctr" fontAlgn="t"/>
                      <a:r>
                        <a:rPr lang="en-US" sz="1000" smtClean="0"/>
                        <a:t>No</a:t>
                      </a:r>
                      <a:endParaRPr lang="ru-RU" sz="1000" b="0" i="0" u="none" strike="noStrike">
                        <a:solidFill>
                          <a:srgbClr val="000000"/>
                        </a:solidFill>
                        <a:effectLst/>
                        <a:latin typeface="Arial"/>
                      </a:endParaRPr>
                    </a:p>
                  </a:txBody>
                  <a:tcPr marL="9525" marR="9525" marT="9525" marB="0"/>
                </a:tc>
                <a:tc gridSpan="2">
                  <a:txBody>
                    <a:bodyPr/>
                    <a:lstStyle/>
                    <a:p>
                      <a:pPr algn="ctr" fontAlgn="t"/>
                      <a:r>
                        <a:rPr lang="en-US" sz="1000" b="0" i="0" u="none" strike="noStrike" smtClean="0">
                          <a:solidFill>
                            <a:srgbClr val="000000"/>
                          </a:solidFill>
                          <a:effectLst/>
                          <a:latin typeface="Arial"/>
                        </a:rPr>
                        <a:t>insignificant</a:t>
                      </a:r>
                      <a:endParaRPr lang="ru-RU" sz="1000" b="0" i="0" u="none" strike="noStrike">
                        <a:solidFill>
                          <a:srgbClr val="000000"/>
                        </a:solidFill>
                        <a:effectLst/>
                        <a:latin typeface="Arial"/>
                      </a:endParaRPr>
                    </a:p>
                  </a:txBody>
                  <a:tcPr marL="9525" marR="9525" marT="9525" marB="0"/>
                </a:tc>
                <a:tc hMerge="1">
                  <a:txBody>
                    <a:bodyPr/>
                    <a:lstStyle/>
                    <a:p>
                      <a:endParaRPr lang="ru-RU"/>
                    </a:p>
                  </a:txBody>
                  <a:tcPr/>
                </a:tc>
                <a:tc>
                  <a:txBody>
                    <a:bodyPr/>
                    <a:lstStyle/>
                    <a:p>
                      <a:pPr algn="ctr" fontAlgn="t"/>
                      <a:r>
                        <a:rPr lang="en-US" sz="1000" b="0" i="0" u="none" strike="noStrike" smtClean="0">
                          <a:solidFill>
                            <a:srgbClr val="000000"/>
                          </a:solidFill>
                          <a:effectLst/>
                          <a:latin typeface="Arial"/>
                        </a:rPr>
                        <a:t>Yes</a:t>
                      </a:r>
                      <a:endParaRPr lang="ru-RU" sz="1000" b="0" i="0" u="none" strike="noStrike">
                        <a:solidFill>
                          <a:srgbClr val="000000"/>
                        </a:solidFill>
                        <a:effectLst/>
                        <a:latin typeface="Arial"/>
                      </a:endParaRPr>
                    </a:p>
                  </a:txBody>
                  <a:tcPr marL="9525" marR="9525" marT="9525" marB="0"/>
                </a:tc>
                <a:tc>
                  <a:txBody>
                    <a:bodyPr/>
                    <a:lstStyle/>
                    <a:p>
                      <a:pPr algn="ctr"/>
                      <a:r>
                        <a:rPr lang="en-US" sz="1000" b="0" i="0" u="none" strike="noStrike" smtClean="0">
                          <a:solidFill>
                            <a:srgbClr val="000000"/>
                          </a:solidFill>
                          <a:effectLst/>
                          <a:latin typeface="Arial"/>
                        </a:rPr>
                        <a:t>Yes</a:t>
                      </a:r>
                      <a:endParaRPr lang="ru-RU" sz="1000"/>
                    </a:p>
                  </a:txBody>
                  <a:tcPr/>
                </a:tc>
              </a:tr>
              <a:tr h="370840">
                <a:tc>
                  <a:txBody>
                    <a:bodyPr/>
                    <a:lstStyle/>
                    <a:p>
                      <a:pPr algn="ctr" fontAlgn="t"/>
                      <a:r>
                        <a:rPr lang="en-US" sz="1000" b="0" i="0" u="none" strike="noStrike" smtClean="0">
                          <a:solidFill>
                            <a:srgbClr val="000000"/>
                          </a:solidFill>
                          <a:effectLst/>
                          <a:latin typeface="Arial"/>
                        </a:rPr>
                        <a:t>Development iterations (versions)</a:t>
                      </a:r>
                      <a:endParaRPr lang="ru-RU" sz="1000" b="0" i="0" u="none" strike="noStrike">
                        <a:solidFill>
                          <a:srgbClr val="000000"/>
                        </a:solidFill>
                        <a:effectLst/>
                        <a:latin typeface="Arial"/>
                      </a:endParaRPr>
                    </a:p>
                  </a:txBody>
                  <a:tcPr marL="9525" marR="9525" marT="9525" marB="0"/>
                </a:tc>
                <a:tc>
                  <a:txBody>
                    <a:bodyPr/>
                    <a:lstStyle/>
                    <a:p>
                      <a:pPr algn="ctr" fontAlgn="t"/>
                      <a:r>
                        <a:rPr lang="en-US" sz="1000" smtClean="0"/>
                        <a:t>No</a:t>
                      </a:r>
                      <a:endParaRPr lang="ru-RU" sz="1000" b="0" i="0" u="none" strike="noStrike">
                        <a:solidFill>
                          <a:srgbClr val="000000"/>
                        </a:solidFill>
                        <a:effectLst/>
                        <a:latin typeface="Arial"/>
                      </a:endParaRPr>
                    </a:p>
                  </a:txBody>
                  <a:tcPr marL="9525" marR="9525" marT="9525" marB="0"/>
                </a:tc>
                <a:tc gridSpan="2">
                  <a:txBody>
                    <a:bodyPr/>
                    <a:lstStyle/>
                    <a:p>
                      <a:pPr algn="ctr" fontAlgn="t"/>
                      <a:r>
                        <a:rPr lang="en-US" sz="1000" b="0" i="0" u="none" strike="noStrike" smtClean="0">
                          <a:solidFill>
                            <a:srgbClr val="000000"/>
                          </a:solidFill>
                          <a:effectLst/>
                          <a:latin typeface="Arial"/>
                        </a:rPr>
                        <a:t>Yes</a:t>
                      </a:r>
                      <a:endParaRPr lang="ru-RU" sz="1000" b="0" i="0" u="none" strike="noStrike">
                        <a:solidFill>
                          <a:srgbClr val="000000"/>
                        </a:solidFill>
                        <a:effectLst/>
                        <a:latin typeface="Arial"/>
                      </a:endParaRPr>
                    </a:p>
                  </a:txBody>
                  <a:tcPr marL="9525" marR="9525" marT="9525" marB="0"/>
                </a:tc>
                <a:tc hMerge="1">
                  <a:txBody>
                    <a:bodyPr/>
                    <a:lstStyle/>
                    <a:p>
                      <a:endParaRPr lang="ru-RU"/>
                    </a:p>
                  </a:txBody>
                  <a:tcPr/>
                </a:tc>
                <a:tc>
                  <a:txBody>
                    <a:bodyPr/>
                    <a:lstStyle/>
                    <a:p>
                      <a:pPr algn="ctr" fontAlgn="t"/>
                      <a:r>
                        <a:rPr lang="en-US" sz="1000" b="0" i="0" u="none" strike="noStrike" smtClean="0">
                          <a:solidFill>
                            <a:srgbClr val="000000"/>
                          </a:solidFill>
                          <a:effectLst/>
                          <a:latin typeface="Arial"/>
                        </a:rPr>
                        <a:t>Yes</a:t>
                      </a:r>
                      <a:endParaRPr lang="ru-RU" sz="1000" b="0" i="0" u="none" strike="noStrike">
                        <a:solidFill>
                          <a:srgbClr val="000000"/>
                        </a:solidFill>
                        <a:effectLst/>
                        <a:latin typeface="Arial"/>
                      </a:endParaRPr>
                    </a:p>
                  </a:txBody>
                  <a:tcPr marL="9525" marR="9525" marT="9525" marB="0"/>
                </a:tc>
                <a:tc>
                  <a:txBody>
                    <a:bodyPr/>
                    <a:lstStyle/>
                    <a:p>
                      <a:pPr algn="ctr"/>
                      <a:r>
                        <a:rPr lang="en-US" sz="1000" smtClean="0"/>
                        <a:t>No</a:t>
                      </a:r>
                      <a:endParaRPr lang="ru-RU" sz="1000"/>
                    </a:p>
                  </a:txBody>
                  <a:tcPr/>
                </a:tc>
              </a:tr>
              <a:tr h="370840">
                <a:tc>
                  <a:txBody>
                    <a:bodyPr/>
                    <a:lstStyle/>
                    <a:p>
                      <a:pPr algn="ctr" fontAlgn="t"/>
                      <a:r>
                        <a:rPr lang="en-US" sz="1000" b="0" i="0" u="none" strike="noStrike" smtClean="0">
                          <a:solidFill>
                            <a:srgbClr val="000000"/>
                          </a:solidFill>
                          <a:effectLst/>
                          <a:latin typeface="Arial"/>
                        </a:rPr>
                        <a:t>Distribution middleware</a:t>
                      </a:r>
                      <a:endParaRPr lang="ru-RU" sz="1000" b="0" i="0" u="none" strike="noStrike">
                        <a:solidFill>
                          <a:srgbClr val="000000"/>
                        </a:solidFill>
                        <a:effectLst/>
                        <a:latin typeface="Arial"/>
                      </a:endParaRPr>
                    </a:p>
                  </a:txBody>
                  <a:tcPr marL="9525" marR="9525" marT="9525" marB="0"/>
                </a:tc>
                <a:tc>
                  <a:txBody>
                    <a:bodyPr/>
                    <a:lstStyle/>
                    <a:p>
                      <a:pPr algn="ctr" fontAlgn="t"/>
                      <a:r>
                        <a:rPr lang="en-US" sz="1000" smtClean="0"/>
                        <a:t>No</a:t>
                      </a:r>
                      <a:endParaRPr lang="ru-RU" sz="1000" b="0" i="0" u="none" strike="noStrike">
                        <a:solidFill>
                          <a:srgbClr val="000000"/>
                        </a:solidFill>
                        <a:effectLst/>
                        <a:latin typeface="Arial"/>
                      </a:endParaRPr>
                    </a:p>
                  </a:txBody>
                  <a:tcPr marL="9525" marR="9525" marT="9525" marB="0"/>
                </a:tc>
                <a:tc gridSpan="2">
                  <a:txBody>
                    <a:bodyPr/>
                    <a:lstStyle/>
                    <a:p>
                      <a:pPr algn="ctr" fontAlgn="t"/>
                      <a:r>
                        <a:rPr lang="en-US" sz="1000" b="0" i="0" u="none" strike="noStrike" smtClean="0">
                          <a:solidFill>
                            <a:srgbClr val="000000"/>
                          </a:solidFill>
                          <a:effectLst/>
                          <a:latin typeface="Arial"/>
                        </a:rPr>
                        <a:t>May be</a:t>
                      </a:r>
                      <a:endParaRPr lang="ru-RU" sz="1000" b="0" i="0" u="none" strike="noStrike">
                        <a:solidFill>
                          <a:srgbClr val="000000"/>
                        </a:solidFill>
                        <a:effectLst/>
                        <a:latin typeface="Arial"/>
                      </a:endParaRPr>
                    </a:p>
                  </a:txBody>
                  <a:tcPr marL="9525" marR="9525" marT="9525" marB="0"/>
                </a:tc>
                <a:tc hMerge="1">
                  <a:txBody>
                    <a:bodyPr/>
                    <a:lstStyle/>
                    <a:p>
                      <a:endParaRPr lang="ru-RU"/>
                    </a:p>
                  </a:txBody>
                  <a:tcPr/>
                </a:tc>
                <a:tc>
                  <a:txBody>
                    <a:bodyPr/>
                    <a:lstStyle/>
                    <a:p>
                      <a:pPr algn="ctr" fontAlgn="t"/>
                      <a:r>
                        <a:rPr lang="en-US" sz="1000" b="0" i="0" u="none" strike="noStrike" smtClean="0">
                          <a:solidFill>
                            <a:srgbClr val="000000"/>
                          </a:solidFill>
                          <a:effectLst/>
                          <a:latin typeface="Arial"/>
                        </a:rPr>
                        <a:t>Yes</a:t>
                      </a:r>
                      <a:endParaRPr lang="ru-RU" sz="1000" b="0" i="0" u="none" strike="noStrike">
                        <a:solidFill>
                          <a:srgbClr val="000000"/>
                        </a:solidFill>
                        <a:effectLst/>
                        <a:latin typeface="Arial"/>
                      </a:endParaRPr>
                    </a:p>
                  </a:txBody>
                  <a:tcPr marL="9525" marR="9525" marT="9525" marB="0"/>
                </a:tc>
                <a:tc>
                  <a:txBody>
                    <a:bodyPr/>
                    <a:lstStyle/>
                    <a:p>
                      <a:pPr algn="ctr"/>
                      <a:r>
                        <a:rPr lang="en-US" sz="1000" smtClean="0"/>
                        <a:t>No</a:t>
                      </a:r>
                      <a:endParaRPr lang="ru-RU" sz="1000"/>
                    </a:p>
                  </a:txBody>
                  <a:tcPr/>
                </a:tc>
              </a:tr>
            </a:tbl>
          </a:graphicData>
        </a:graphic>
      </p:graphicFrame>
    </p:spTree>
    <p:extLst>
      <p:ext uri="{BB962C8B-B14F-4D97-AF65-F5344CB8AC3E}">
        <p14:creationId xmlns:p14="http://schemas.microsoft.com/office/powerpoint/2010/main" val="80245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Объект 10"/>
          <p:cNvSpPr>
            <a:spLocks noGrp="1"/>
          </p:cNvSpPr>
          <p:nvPr>
            <p:ph idx="1"/>
          </p:nvPr>
        </p:nvSpPr>
        <p:spPr/>
        <p:txBody>
          <a:bodyPr/>
          <a:lstStyle/>
          <a:p>
            <a:pPr marL="457200" indent="-457200">
              <a:buFont typeface="+mj-lt"/>
              <a:buAutoNum type="arabicPeriod"/>
            </a:pPr>
            <a:r>
              <a:rPr lang="en-US" smtClean="0"/>
              <a:t>Sequential model</a:t>
            </a:r>
          </a:p>
          <a:p>
            <a:r>
              <a:rPr lang="en-US" smtClean="0"/>
              <a:t>Waterfall model</a:t>
            </a:r>
          </a:p>
          <a:p>
            <a:r>
              <a:rPr lang="en-US" smtClean="0"/>
              <a:t>V-model</a:t>
            </a:r>
          </a:p>
          <a:p>
            <a:pPr marL="0" indent="0">
              <a:buNone/>
            </a:pPr>
            <a:endParaRPr lang="en-US" smtClean="0"/>
          </a:p>
          <a:p>
            <a:pPr marL="457200" indent="-457200">
              <a:buFont typeface="+mj-lt"/>
              <a:buAutoNum type="arabicPeriod" startAt="2"/>
            </a:pPr>
            <a:r>
              <a:rPr lang="en-US" smtClean="0"/>
              <a:t>Incremental model</a:t>
            </a:r>
          </a:p>
          <a:p>
            <a:r>
              <a:rPr lang="en-US" smtClean="0"/>
              <a:t>Incremental model</a:t>
            </a:r>
          </a:p>
          <a:p>
            <a:r>
              <a:rPr lang="en-US" smtClean="0"/>
              <a:t>Spiral model</a:t>
            </a:r>
            <a:endParaRPr lang="ru-RU"/>
          </a:p>
        </p:txBody>
      </p:sp>
      <p:sp>
        <p:nvSpPr>
          <p:cNvPr id="2" name="Заголовок 1"/>
          <p:cNvSpPr>
            <a:spLocks noGrp="1"/>
          </p:cNvSpPr>
          <p:nvPr>
            <p:ph type="title"/>
          </p:nvPr>
        </p:nvSpPr>
        <p:spPr/>
        <p:txBody>
          <a:bodyPr>
            <a:normAutofit fontScale="90000"/>
          </a:bodyPr>
          <a:lstStyle/>
          <a:p>
            <a:r>
              <a:rPr lang="en-US"/>
              <a:t>Software </a:t>
            </a:r>
            <a:r>
              <a:rPr lang="en-US" smtClean="0"/>
              <a:t>Development</a:t>
            </a:r>
            <a:br>
              <a:rPr lang="en-US" smtClean="0"/>
            </a:br>
            <a:r>
              <a:rPr lang="en-US" smtClean="0"/>
              <a:t>Life Cycle</a:t>
            </a:r>
            <a:r>
              <a:rPr lang="ru-RU" smtClean="0"/>
              <a:t> </a:t>
            </a:r>
            <a:r>
              <a:rPr lang="en-US" smtClean="0"/>
              <a:t>models</a:t>
            </a:r>
            <a:endParaRPr lang="ru-RU" dirty="0"/>
          </a:p>
        </p:txBody>
      </p:sp>
    </p:spTree>
    <p:extLst>
      <p:ext uri="{BB962C8B-B14F-4D97-AF65-F5344CB8AC3E}">
        <p14:creationId xmlns:p14="http://schemas.microsoft.com/office/powerpoint/2010/main" val="266090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en-US" smtClean="0"/>
              <a:t>Waterfall model</a:t>
            </a:r>
            <a:endParaRPr lang="en-US"/>
          </a:p>
        </p:txBody>
      </p:sp>
      <p:sp>
        <p:nvSpPr>
          <p:cNvPr id="9" name="Объект 8"/>
          <p:cNvSpPr>
            <a:spLocks noGrp="1"/>
          </p:cNvSpPr>
          <p:nvPr>
            <p:ph sz="quarter" idx="13"/>
          </p:nvPr>
        </p:nvSpPr>
        <p:spPr>
          <a:xfrm>
            <a:off x="676655" y="2348880"/>
            <a:ext cx="2959241" cy="4104456"/>
          </a:xfrm>
        </p:spPr>
        <p:txBody>
          <a:bodyPr>
            <a:noAutofit/>
          </a:bodyPr>
          <a:lstStyle/>
          <a:p>
            <a:r>
              <a:rPr lang="en-US" sz="1800"/>
              <a:t>The waterfall model is a sequential (non-iterative) design process, used insoftware development processes, in which progress is seen as flowing steadily downwards (like a waterfall) through the phases of conception, initiation,analysis, design, construction, testing, production/implementation andmaintenance</a:t>
            </a:r>
            <a:r>
              <a:rPr lang="en-US" sz="1800" smtClean="0"/>
              <a:t>.</a:t>
            </a:r>
            <a:endParaRPr lang="en-US" sz="1800"/>
          </a:p>
        </p:txBody>
      </p:sp>
      <p:pic>
        <p:nvPicPr>
          <p:cNvPr id="12" name="Объект 11"/>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3913600" y="2641555"/>
            <a:ext cx="5050888" cy="3883789"/>
          </a:xfrm>
        </p:spPr>
      </p:pic>
    </p:spTree>
    <p:extLst>
      <p:ext uri="{BB962C8B-B14F-4D97-AF65-F5344CB8AC3E}">
        <p14:creationId xmlns:p14="http://schemas.microsoft.com/office/powerpoint/2010/main" val="37369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a:t>Waterfall model</a:t>
            </a:r>
            <a:endParaRPr lang="ru-RU" dirty="0"/>
          </a:p>
        </p:txBody>
      </p:sp>
      <p:sp>
        <p:nvSpPr>
          <p:cNvPr id="3" name="Текст 2"/>
          <p:cNvSpPr>
            <a:spLocks noGrp="1"/>
          </p:cNvSpPr>
          <p:nvPr>
            <p:ph type="body" idx="1"/>
          </p:nvPr>
        </p:nvSpPr>
        <p:spPr/>
        <p:txBody>
          <a:bodyPr>
            <a:normAutofit/>
          </a:bodyPr>
          <a:lstStyle/>
          <a:p>
            <a:r>
              <a:rPr lang="en-US" u="sng" smtClean="0"/>
              <a:t>Advantages</a:t>
            </a:r>
            <a:endParaRPr lang="en-US" u="sng"/>
          </a:p>
        </p:txBody>
      </p:sp>
      <p:sp>
        <p:nvSpPr>
          <p:cNvPr id="4" name="Объект 3"/>
          <p:cNvSpPr>
            <a:spLocks noGrp="1"/>
          </p:cNvSpPr>
          <p:nvPr>
            <p:ph sz="half" idx="2"/>
          </p:nvPr>
        </p:nvSpPr>
        <p:spPr/>
        <p:txBody>
          <a:bodyPr vert="horz" lIns="91440" tIns="45720" rIns="91440" bIns="45720" rtlCol="0">
            <a:noAutofit/>
          </a:bodyPr>
          <a:lstStyle/>
          <a:p>
            <a:r>
              <a:rPr lang="en-US" sz="1800" smtClean="0"/>
              <a:t>Complete </a:t>
            </a:r>
            <a:r>
              <a:rPr lang="en-US" sz="1800"/>
              <a:t>and consistent documentation at each stage. It allows you to change the development team at any stage.</a:t>
            </a:r>
          </a:p>
          <a:p>
            <a:r>
              <a:rPr lang="en-US" sz="1800"/>
              <a:t>It is easy to predict the timing and cost of the project</a:t>
            </a:r>
            <a:r>
              <a:rPr lang="en-US" sz="1800" smtClean="0"/>
              <a:t>.</a:t>
            </a:r>
            <a:endParaRPr lang="en-US" sz="1800"/>
          </a:p>
        </p:txBody>
      </p:sp>
      <p:sp>
        <p:nvSpPr>
          <p:cNvPr id="5" name="Текст 4"/>
          <p:cNvSpPr>
            <a:spLocks noGrp="1"/>
          </p:cNvSpPr>
          <p:nvPr>
            <p:ph type="body" sz="quarter" idx="3"/>
          </p:nvPr>
        </p:nvSpPr>
        <p:spPr/>
        <p:txBody>
          <a:bodyPr/>
          <a:lstStyle/>
          <a:p>
            <a:r>
              <a:rPr lang="en-US" u="sng"/>
              <a:t>Disadvantages</a:t>
            </a:r>
          </a:p>
        </p:txBody>
      </p:sp>
      <p:sp>
        <p:nvSpPr>
          <p:cNvPr id="6" name="Объект 5"/>
          <p:cNvSpPr>
            <a:spLocks noGrp="1"/>
          </p:cNvSpPr>
          <p:nvPr>
            <p:ph sz="quarter" idx="4"/>
          </p:nvPr>
        </p:nvSpPr>
        <p:spPr/>
        <p:txBody>
          <a:bodyPr>
            <a:normAutofit/>
          </a:bodyPr>
          <a:lstStyle/>
          <a:p>
            <a:r>
              <a:rPr lang="en-US" sz="1800" smtClean="0"/>
              <a:t>The inaccuracy of any requirement leads to a return to the early phases of the project. It beats out a team of schedule and significantly increases the cost of the project.</a:t>
            </a:r>
            <a:endParaRPr lang="en-US" sz="1800"/>
          </a:p>
        </p:txBody>
      </p:sp>
      <p:sp>
        <p:nvSpPr>
          <p:cNvPr id="7" name="Объект 3"/>
          <p:cNvSpPr txBox="1">
            <a:spLocks/>
          </p:cNvSpPr>
          <p:nvPr/>
        </p:nvSpPr>
        <p:spPr>
          <a:xfrm>
            <a:off x="829732" y="5517232"/>
            <a:ext cx="7702708" cy="936104"/>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4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4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6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6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6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600" kern="1200">
                <a:solidFill>
                  <a:schemeClr val="tx2"/>
                </a:solidFill>
                <a:latin typeface="+mn-lt"/>
                <a:ea typeface="+mn-ea"/>
                <a:cs typeface="+mn-cs"/>
              </a:defRPr>
            </a:lvl9pPr>
          </a:lstStyle>
          <a:p>
            <a:pPr marL="0" indent="0">
              <a:buNone/>
            </a:pPr>
            <a:r>
              <a:rPr lang="en-US" sz="1800" u="sng"/>
              <a:t>Conclusion: </a:t>
            </a:r>
            <a:r>
              <a:rPr lang="en-US" sz="1800"/>
              <a:t>The model is realistic enough for large projects, it is effective to create not only large systems.</a:t>
            </a:r>
            <a:endParaRPr lang="ru-RU" sz="1800" dirty="0"/>
          </a:p>
        </p:txBody>
      </p:sp>
    </p:spTree>
    <p:extLst>
      <p:ext uri="{BB962C8B-B14F-4D97-AF65-F5344CB8AC3E}">
        <p14:creationId xmlns:p14="http://schemas.microsoft.com/office/powerpoint/2010/main" val="266090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en-US"/>
              <a:t>Iteration model</a:t>
            </a:r>
            <a:endParaRPr lang="ru-RU" dirty="0"/>
          </a:p>
        </p:txBody>
      </p:sp>
      <p:sp>
        <p:nvSpPr>
          <p:cNvPr id="9" name="Объект 8"/>
          <p:cNvSpPr>
            <a:spLocks noGrp="1"/>
          </p:cNvSpPr>
          <p:nvPr>
            <p:ph sz="quarter" idx="13"/>
          </p:nvPr>
        </p:nvSpPr>
        <p:spPr>
          <a:xfrm>
            <a:off x="676655" y="2348880"/>
            <a:ext cx="3967353" cy="4104456"/>
          </a:xfrm>
        </p:spPr>
        <p:txBody>
          <a:bodyPr>
            <a:noAutofit/>
          </a:bodyPr>
          <a:lstStyle/>
          <a:p>
            <a:r>
              <a:rPr lang="en-US" sz="1800"/>
              <a:t>The incremental build model is a method of software development where the product is designed, implemented and tested incrementally (a little more is added each time) until the product is finished. It involves both development and maintenance. The product is defined as finished when it satisfies all of its requirements. This model combines the elements of the waterfall model with the iterative philosophy of prototyping.</a:t>
            </a:r>
          </a:p>
        </p:txBody>
      </p:sp>
      <p:pic>
        <p:nvPicPr>
          <p:cNvPr id="3" name="Объект 2"/>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645024" y="3391260"/>
            <a:ext cx="4424731" cy="2341996"/>
          </a:xfrm>
        </p:spPr>
      </p:pic>
    </p:spTree>
    <p:extLst>
      <p:ext uri="{BB962C8B-B14F-4D97-AF65-F5344CB8AC3E}">
        <p14:creationId xmlns:p14="http://schemas.microsoft.com/office/powerpoint/2010/main" val="269464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a:t>Iteration model</a:t>
            </a:r>
            <a:endParaRPr lang="ru-RU" dirty="0"/>
          </a:p>
        </p:txBody>
      </p:sp>
      <p:sp>
        <p:nvSpPr>
          <p:cNvPr id="3" name="Текст 2"/>
          <p:cNvSpPr>
            <a:spLocks noGrp="1"/>
          </p:cNvSpPr>
          <p:nvPr>
            <p:ph type="body" idx="1"/>
          </p:nvPr>
        </p:nvSpPr>
        <p:spPr>
          <a:xfrm>
            <a:off x="676656" y="2276873"/>
            <a:ext cx="3822192" cy="639762"/>
          </a:xfrm>
        </p:spPr>
        <p:txBody>
          <a:bodyPr>
            <a:normAutofit/>
          </a:bodyPr>
          <a:lstStyle/>
          <a:p>
            <a:r>
              <a:rPr lang="en-US" u="sng"/>
              <a:t>Advantages</a:t>
            </a:r>
          </a:p>
        </p:txBody>
      </p:sp>
      <p:sp>
        <p:nvSpPr>
          <p:cNvPr id="4" name="Объект 3"/>
          <p:cNvSpPr>
            <a:spLocks noGrp="1"/>
          </p:cNvSpPr>
          <p:nvPr>
            <p:ph sz="half" idx="2"/>
          </p:nvPr>
        </p:nvSpPr>
        <p:spPr>
          <a:xfrm>
            <a:off x="677332" y="2852936"/>
            <a:ext cx="3820055" cy="3528392"/>
          </a:xfrm>
        </p:spPr>
        <p:txBody>
          <a:bodyPr vert="horz" lIns="91440" tIns="45720" rIns="91440" bIns="45720" rtlCol="0">
            <a:noAutofit/>
          </a:bodyPr>
          <a:lstStyle/>
          <a:p>
            <a:r>
              <a:rPr lang="en-US" sz="1800"/>
              <a:t>The project is divided into iterations (mini-projects), each of which includes all development processes.</a:t>
            </a:r>
          </a:p>
          <a:p>
            <a:r>
              <a:rPr lang="en-US" sz="1800"/>
              <a:t>As a result, each iteration appears a working version of the product with the functionality, content specific integrated all previous and current teratsy.</a:t>
            </a:r>
          </a:p>
          <a:p>
            <a:r>
              <a:rPr lang="en-US" sz="1800"/>
              <a:t>It is possible to roll back to the previous successful step in case of failure.</a:t>
            </a:r>
          </a:p>
        </p:txBody>
      </p:sp>
      <p:sp>
        <p:nvSpPr>
          <p:cNvPr id="5" name="Текст 4"/>
          <p:cNvSpPr>
            <a:spLocks noGrp="1"/>
          </p:cNvSpPr>
          <p:nvPr>
            <p:ph type="body" sz="quarter" idx="3"/>
          </p:nvPr>
        </p:nvSpPr>
        <p:spPr>
          <a:xfrm>
            <a:off x="4648200" y="2276872"/>
            <a:ext cx="3822192" cy="639762"/>
          </a:xfrm>
        </p:spPr>
        <p:txBody>
          <a:bodyPr/>
          <a:lstStyle/>
          <a:p>
            <a:r>
              <a:rPr lang="en-US" u="sng"/>
              <a:t>Disadvantages</a:t>
            </a:r>
          </a:p>
        </p:txBody>
      </p:sp>
      <p:sp>
        <p:nvSpPr>
          <p:cNvPr id="6" name="Объект 5"/>
          <p:cNvSpPr>
            <a:spLocks noGrp="1"/>
          </p:cNvSpPr>
          <p:nvPr>
            <p:ph sz="quarter" idx="4"/>
          </p:nvPr>
        </p:nvSpPr>
        <p:spPr>
          <a:xfrm>
            <a:off x="4645025" y="2852936"/>
            <a:ext cx="3822192" cy="3312368"/>
          </a:xfrm>
        </p:spPr>
        <p:txBody>
          <a:bodyPr>
            <a:noAutofit/>
          </a:bodyPr>
          <a:lstStyle/>
          <a:p>
            <a:r>
              <a:rPr lang="en-US" sz="1800"/>
              <a:t>A holistic understanding of the possibilities and limitations of the project for a very long time not available.</a:t>
            </a:r>
          </a:p>
          <a:p>
            <a:r>
              <a:rPr lang="en-US" sz="1800"/>
              <a:t>When iterations discarded part is already done work.</a:t>
            </a:r>
          </a:p>
          <a:p>
            <a:r>
              <a:rPr lang="en-US" sz="1800"/>
              <a:t>Reduced integrity of work by experts, because during the project there is a feeling that it will be possible to alter and improve everything later.</a:t>
            </a:r>
            <a:endParaRPr lang="ru-RU" sz="1800" dirty="0"/>
          </a:p>
        </p:txBody>
      </p:sp>
    </p:spTree>
    <p:extLst>
      <p:ext uri="{BB962C8B-B14F-4D97-AF65-F5344CB8AC3E}">
        <p14:creationId xmlns:p14="http://schemas.microsoft.com/office/powerpoint/2010/main" val="49814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en-US" smtClean="0"/>
              <a:t>Spiral model</a:t>
            </a:r>
            <a:endParaRPr lang="ru-RU" dirty="0"/>
          </a:p>
        </p:txBody>
      </p:sp>
      <p:sp>
        <p:nvSpPr>
          <p:cNvPr id="9" name="Объект 8"/>
          <p:cNvSpPr>
            <a:spLocks noGrp="1"/>
          </p:cNvSpPr>
          <p:nvPr>
            <p:ph sz="quarter" idx="13"/>
          </p:nvPr>
        </p:nvSpPr>
        <p:spPr>
          <a:xfrm>
            <a:off x="107504" y="2564904"/>
            <a:ext cx="4104456" cy="4032448"/>
          </a:xfrm>
        </p:spPr>
        <p:txBody>
          <a:bodyPr>
            <a:noAutofit/>
          </a:bodyPr>
          <a:lstStyle/>
          <a:p>
            <a:r>
              <a:rPr lang="en-US" sz="1800"/>
              <a:t>The spiral model is a risk-driven process model generator for software projects. Based on the unique risk patterns of a given project, the spiral model guides a team to adopt elements of one or more process models, such as incremental, waterfall, or evolutionary prototyping.</a:t>
            </a:r>
          </a:p>
        </p:txBody>
      </p:sp>
      <p:pic>
        <p:nvPicPr>
          <p:cNvPr id="7" name="Объект 6"/>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3995936" y="2582830"/>
            <a:ext cx="4471789" cy="3726490"/>
          </a:xfrm>
        </p:spPr>
      </p:pic>
    </p:spTree>
    <p:extLst>
      <p:ext uri="{BB962C8B-B14F-4D97-AF65-F5344CB8AC3E}">
        <p14:creationId xmlns:p14="http://schemas.microsoft.com/office/powerpoint/2010/main" val="1550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mtClean="0"/>
              <a:t>Spiral model</a:t>
            </a:r>
            <a:endParaRPr lang="ru-RU" dirty="0"/>
          </a:p>
        </p:txBody>
      </p:sp>
      <p:sp>
        <p:nvSpPr>
          <p:cNvPr id="3" name="Текст 2"/>
          <p:cNvSpPr>
            <a:spLocks noGrp="1"/>
          </p:cNvSpPr>
          <p:nvPr>
            <p:ph type="body" idx="1"/>
          </p:nvPr>
        </p:nvSpPr>
        <p:spPr>
          <a:xfrm>
            <a:off x="676656" y="2492897"/>
            <a:ext cx="3822192" cy="639762"/>
          </a:xfrm>
        </p:spPr>
        <p:txBody>
          <a:bodyPr/>
          <a:lstStyle/>
          <a:p>
            <a:r>
              <a:rPr lang="en-US" u="sng"/>
              <a:t>Advantages</a:t>
            </a:r>
          </a:p>
        </p:txBody>
      </p:sp>
      <p:sp>
        <p:nvSpPr>
          <p:cNvPr id="4" name="Объект 3"/>
          <p:cNvSpPr>
            <a:spLocks noGrp="1"/>
          </p:cNvSpPr>
          <p:nvPr>
            <p:ph sz="half" idx="2"/>
          </p:nvPr>
        </p:nvSpPr>
        <p:spPr>
          <a:xfrm>
            <a:off x="395536" y="3068960"/>
            <a:ext cx="4101851" cy="3528392"/>
          </a:xfrm>
        </p:spPr>
        <p:txBody>
          <a:bodyPr>
            <a:noAutofit/>
          </a:bodyPr>
          <a:lstStyle/>
          <a:p>
            <a:pPr marL="0" indent="0">
              <a:buNone/>
            </a:pPr>
            <a:r>
              <a:rPr lang="en-US" sz="1800"/>
              <a:t>This specially crafted version of the iterative model, estimated at each iteration:</a:t>
            </a:r>
          </a:p>
          <a:p>
            <a:r>
              <a:rPr lang="en-US" sz="1800"/>
              <a:t>1. The risk of exceeding the time and cost of the project</a:t>
            </a:r>
          </a:p>
          <a:p>
            <a:r>
              <a:rPr lang="en-US" sz="1800"/>
              <a:t>2. The need to perform another iteration</a:t>
            </a:r>
          </a:p>
          <a:p>
            <a:r>
              <a:rPr lang="en-US" sz="1800"/>
              <a:t>3. The degree of completeness and accuracy of understanding of the system requirements.</a:t>
            </a:r>
          </a:p>
          <a:p>
            <a:r>
              <a:rPr lang="en-US" sz="1800"/>
              <a:t>4. Feasibility of termination of the project.</a:t>
            </a:r>
            <a:endParaRPr lang="ru-RU" sz="1800" dirty="0"/>
          </a:p>
        </p:txBody>
      </p:sp>
      <p:sp>
        <p:nvSpPr>
          <p:cNvPr id="5" name="Текст 4"/>
          <p:cNvSpPr>
            <a:spLocks noGrp="1"/>
          </p:cNvSpPr>
          <p:nvPr>
            <p:ph type="body" sz="quarter" idx="3"/>
          </p:nvPr>
        </p:nvSpPr>
        <p:spPr>
          <a:xfrm>
            <a:off x="4648200" y="2492896"/>
            <a:ext cx="3822192" cy="639762"/>
          </a:xfrm>
        </p:spPr>
        <p:txBody>
          <a:bodyPr/>
          <a:lstStyle/>
          <a:p>
            <a:r>
              <a:rPr lang="en-US" u="sng" smtClean="0"/>
              <a:t>Disadvantages</a:t>
            </a:r>
            <a:endParaRPr lang="en-US" u="sng"/>
          </a:p>
        </p:txBody>
      </p:sp>
      <p:sp>
        <p:nvSpPr>
          <p:cNvPr id="6" name="Объект 5"/>
          <p:cNvSpPr>
            <a:spLocks noGrp="1"/>
          </p:cNvSpPr>
          <p:nvPr>
            <p:ph sz="quarter" idx="4"/>
          </p:nvPr>
        </p:nvSpPr>
        <p:spPr>
          <a:xfrm>
            <a:off x="4645025" y="3068960"/>
            <a:ext cx="3822192" cy="3528392"/>
          </a:xfrm>
        </p:spPr>
        <p:txBody>
          <a:bodyPr>
            <a:normAutofit/>
          </a:bodyPr>
          <a:lstStyle/>
          <a:p>
            <a:r>
              <a:rPr lang="en-US" sz="1800"/>
              <a:t>Not includes work with parallel events</a:t>
            </a:r>
          </a:p>
          <a:p>
            <a:r>
              <a:rPr lang="en-US" sz="1800"/>
              <a:t>Testing requirements is too late - it affects the project schedule</a:t>
            </a:r>
          </a:p>
          <a:p>
            <a:r>
              <a:rPr lang="en-US" sz="1800"/>
              <a:t>No risk analysis</a:t>
            </a:r>
          </a:p>
          <a:p>
            <a:r>
              <a:rPr lang="en-US" sz="1800"/>
              <a:t>The result is visible only when you reach the bottom of the letter V</a:t>
            </a:r>
            <a:endParaRPr lang="ru-RU" sz="1800" dirty="0"/>
          </a:p>
        </p:txBody>
      </p:sp>
    </p:spTree>
    <p:extLst>
      <p:ext uri="{BB962C8B-B14F-4D97-AF65-F5344CB8AC3E}">
        <p14:creationId xmlns:p14="http://schemas.microsoft.com/office/powerpoint/2010/main" val="390172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en-US" smtClean="0"/>
              <a:t>V-model</a:t>
            </a:r>
            <a:endParaRPr lang="ru-RU" dirty="0"/>
          </a:p>
        </p:txBody>
      </p:sp>
      <p:sp>
        <p:nvSpPr>
          <p:cNvPr id="9" name="Объект 8"/>
          <p:cNvSpPr>
            <a:spLocks noGrp="1"/>
          </p:cNvSpPr>
          <p:nvPr>
            <p:ph sz="quarter" idx="13"/>
          </p:nvPr>
        </p:nvSpPr>
        <p:spPr>
          <a:xfrm>
            <a:off x="107504" y="2132856"/>
            <a:ext cx="4104456" cy="4536504"/>
          </a:xfrm>
        </p:spPr>
        <p:txBody>
          <a:bodyPr>
            <a:noAutofit/>
          </a:bodyPr>
          <a:lstStyle/>
          <a:p>
            <a:r>
              <a:rPr lang="en-US" sz="1800"/>
              <a:t>In software development, the </a:t>
            </a:r>
            <a:r>
              <a:rPr lang="en-US" sz="1800" smtClean="0"/>
              <a:t>V-model represents </a:t>
            </a:r>
            <a:r>
              <a:rPr lang="en-US" sz="1800"/>
              <a:t>a development process that may be considered an extension of the waterfall model, and is an example of the more general V-model. Instead of moving down in a linear way, the process steps are bent upwards after the coding phase, to form the typical V shape. The V-Model demonstrates the relationships between each phase of the development life cycle and its associated phase of testing. </a:t>
            </a:r>
          </a:p>
        </p:txBody>
      </p:sp>
      <p:pic>
        <p:nvPicPr>
          <p:cNvPr id="7" name="Объект 6"/>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458615" y="3212976"/>
            <a:ext cx="4433865" cy="2464903"/>
          </a:xfrm>
        </p:spPr>
      </p:pic>
    </p:spTree>
    <p:extLst>
      <p:ext uri="{BB962C8B-B14F-4D97-AF65-F5344CB8AC3E}">
        <p14:creationId xmlns:p14="http://schemas.microsoft.com/office/powerpoint/2010/main" val="72031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683</TotalTime>
  <Words>777</Words>
  <Application>Microsoft Office PowerPoint</Application>
  <PresentationFormat>Экран (4:3)</PresentationFormat>
  <Paragraphs>107</Paragraphs>
  <Slides>11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Волна</vt:lpstr>
      <vt:lpstr>Comparison of models of software life cycle</vt:lpstr>
      <vt:lpstr>Software Development Life Cycle models</vt:lpstr>
      <vt:lpstr>Waterfall model</vt:lpstr>
      <vt:lpstr>Waterfall model</vt:lpstr>
      <vt:lpstr>Iteration model</vt:lpstr>
      <vt:lpstr>Iteration model</vt:lpstr>
      <vt:lpstr>Spiral model</vt:lpstr>
      <vt:lpstr>Spiral model</vt:lpstr>
      <vt:lpstr>V-model</vt:lpstr>
      <vt:lpstr>V-model</vt:lpstr>
      <vt:lpstr>Comparison of models of software life cycle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30</cp:revision>
  <dcterms:created xsi:type="dcterms:W3CDTF">2016-08-07T13:50:48Z</dcterms:created>
  <dcterms:modified xsi:type="dcterms:W3CDTF">2016-08-16T08:56:15Z</dcterms:modified>
</cp:coreProperties>
</file>