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7" r:id="rId4"/>
    <p:sldId id="269" r:id="rId5"/>
    <p:sldId id="274" r:id="rId6"/>
    <p:sldId id="273" r:id="rId7"/>
    <p:sldId id="280" r:id="rId8"/>
    <p:sldId id="278" r:id="rId9"/>
    <p:sldId id="276" r:id="rId10"/>
    <p:sldId id="258" r:id="rId11"/>
    <p:sldId id="28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7B096-CDA5-4D5F-B9D3-20A300DFED82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7445-B954-4D2E-A55B-F0C6FFD813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56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Сравнение жизненных</a:t>
            </a:r>
            <a:r>
              <a:rPr lang="ru-RU" baseline="0" dirty="0" smtClean="0"/>
              <a:t> циклов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7445-B954-4D2E-A55B-F0C6FFD8136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45BD38D-6AF0-48CB-AE31-8D6867BC365E}" type="datetimeFigureOut">
              <a:rPr lang="ru-RU" smtClean="0"/>
              <a:t>16.08.2016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699B675-450C-4FFF-A704-46357D31D0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моделей жизненного цикла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ru-RU" smtClean="0"/>
              <a:t>Презентуется</a:t>
            </a:r>
          </a:p>
          <a:p>
            <a:r>
              <a:rPr lang="ru-RU" smtClean="0"/>
              <a:t>Дмитрием Маликовым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V-</a:t>
            </a:r>
            <a:r>
              <a:rPr lang="ru-RU"/>
              <a:t>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sng"/>
              <a:t>Преимущества</a:t>
            </a:r>
            <a:endParaRPr lang="ru-RU" u="sng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/>
              <a:t>Менеджеры проекта могут отслеживать ход процесса разработки по временной шкале, а завершение каждой фазы является контрольной точкой</a:t>
            </a:r>
          </a:p>
          <a:p>
            <a:r>
              <a:rPr lang="ru-RU" sz="1800"/>
              <a:t>Определение требований выполняется перед разработкой проекта системы, а проектирование ПО – перед разработкой компонентов</a:t>
            </a:r>
            <a:endParaRPr lang="ru-RU" sz="1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smtClean="0"/>
              <a:t>Недостатки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1800"/>
              <a:t>Не предусматривает работу с параллельными событиями</a:t>
            </a:r>
          </a:p>
          <a:p>
            <a:r>
              <a:rPr lang="ru-RU" sz="1800"/>
              <a:t>Тестирование требований происходит слишком поздно – это влияет на график проекта</a:t>
            </a:r>
          </a:p>
          <a:p>
            <a:r>
              <a:rPr lang="ru-RU" sz="1800"/>
              <a:t>Нет анализа рисков</a:t>
            </a:r>
          </a:p>
          <a:p>
            <a:r>
              <a:rPr lang="ru-RU" sz="1800"/>
              <a:t>Результат виден только при достижении низа буквы </a:t>
            </a:r>
            <a:r>
              <a:rPr lang="en-US" sz="1800"/>
              <a:t>V</a:t>
            </a:r>
            <a:r>
              <a:rPr lang="ru-RU" sz="180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281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Сравнение моделей жизненного цикла программного обеспечения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5505325"/>
              </p:ext>
            </p:extLst>
          </p:nvPr>
        </p:nvGraphicFramePr>
        <p:xfrm>
          <a:off x="395536" y="2078057"/>
          <a:ext cx="8568951" cy="470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/>
                <a:gridCol w="1713790"/>
                <a:gridCol w="1468964"/>
                <a:gridCol w="244826"/>
                <a:gridCol w="1411358"/>
                <a:gridCol w="20162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Характе-ристика</a:t>
                      </a:r>
                      <a:endParaRPr lang="ru-RU" sz="10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Модель</a:t>
                      </a:r>
                      <a:endParaRPr lang="ru-RU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Каскадная</a:t>
                      </a:r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Итеративная</a:t>
                      </a:r>
                      <a:endParaRPr lang="ru-RU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Спиральная</a:t>
                      </a:r>
                      <a:endParaRPr lang="ru-RU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V-</a:t>
                      </a:r>
                      <a:r>
                        <a:rPr lang="ru-RU" sz="1000" smtClean="0"/>
                        <a:t>модель</a:t>
                      </a:r>
                      <a:endParaRPr lang="ru-RU" sz="100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Новизна разработки и обеспеченность ресурсами</a:t>
                      </a:r>
                      <a:endParaRPr lang="ru-RU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Типовой. Хорошо проработаны технология и методы решения задачи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Нетиповой (новаторский).</a:t>
                      </a:r>
                      <a:endParaRPr lang="ru-RU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Типовой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Ресурсов заказчика и разработчика хватает для реализации проекта в сжатые сроки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Ресурсов заказчика или разработчика не хватает для реализации проекта в сжатые сроки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Нетрадиционный для разработчика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Ресурсов заказчика и разработчика хватает для реализации проекта в сжатые сроки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Масштаб проекта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Малые и средние проекты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Средние и крупные проекты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Любые проекты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Малые и средние проекты</a:t>
                      </a:r>
                    </a:p>
                    <a:p>
                      <a:pPr algn="ctr"/>
                      <a:endParaRPr lang="ru-RU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Сроки выполнения проекта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До года</a:t>
                      </a:r>
                    </a:p>
                  </a:txBody>
                  <a:tcPr marL="9525" marR="9525" marT="9525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До нескольких лет. Разработка одной версии может занимать срок от нескольких недель до года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До года</a:t>
                      </a:r>
                      <a:endParaRPr lang="ru-RU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Заключение отдельных договоров на отдельные версии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Заключается один договор. Версия и есть итоговый результат проекта</a:t>
                      </a:r>
                    </a:p>
                  </a:txBody>
                  <a:tcPr marL="9525" marR="9525" marT="9525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На отдельную версию или несколько последовательных версий обычно заключается отдельный договор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Заключается один договор. Версия и есть итоговый результат проекта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Определение основных требований в начале проекта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Да</a:t>
                      </a:r>
                      <a:endParaRPr lang="ru-RU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Изменение требований по мере развития проекта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Нет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Незначительное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Да</a:t>
                      </a:r>
                      <a:endParaRPr lang="ru-RU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Разработка итерациями (версиями)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Нет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Нет</a:t>
                      </a:r>
                      <a:endParaRPr lang="ru-RU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Распространение промежуточного ПО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Нет</a:t>
                      </a: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Может быть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smtClean="0"/>
                        <a:t>Нет</a:t>
                      </a:r>
                      <a:endParaRPr lang="ru-RU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smtClean="0"/>
              <a:t>Последовательные модели</a:t>
            </a:r>
            <a:endParaRPr lang="en-US" b="1" smtClean="0"/>
          </a:p>
          <a:p>
            <a:r>
              <a:rPr lang="ru-RU" smtClean="0"/>
              <a:t>Каскадная модель</a:t>
            </a:r>
            <a:endParaRPr lang="en-US" smtClean="0"/>
          </a:p>
          <a:p>
            <a:r>
              <a:rPr lang="en-US" smtClean="0"/>
              <a:t>V-</a:t>
            </a:r>
            <a:r>
              <a:rPr lang="ru-RU" smtClean="0"/>
              <a:t>модель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457200" indent="-457200">
              <a:buFont typeface="+mj-lt"/>
              <a:buAutoNum type="arabicPeriod" startAt="2"/>
            </a:pPr>
            <a:r>
              <a:rPr lang="ru-RU" b="1" smtClean="0"/>
              <a:t>Инкрементальные модели</a:t>
            </a:r>
            <a:endParaRPr lang="en-US" b="1" smtClean="0"/>
          </a:p>
          <a:p>
            <a:r>
              <a:rPr lang="ru-RU" smtClean="0"/>
              <a:t>Итеративная модель</a:t>
            </a:r>
            <a:endParaRPr lang="en-US" smtClean="0"/>
          </a:p>
          <a:p>
            <a:r>
              <a:rPr lang="ru-RU" smtClean="0"/>
              <a:t>Спиральная модель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Модели жизненного </a:t>
            </a:r>
            <a:r>
              <a:rPr lang="ru-RU"/>
              <a:t>цикла программного 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4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Каскадная модель</a:t>
            </a:r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251521" y="2348880"/>
            <a:ext cx="3744416" cy="4104456"/>
          </a:xfrm>
        </p:spPr>
        <p:txBody>
          <a:bodyPr>
            <a:noAutofit/>
          </a:bodyPr>
          <a:lstStyle/>
          <a:p>
            <a:r>
              <a:rPr lang="ru-RU" sz="1800"/>
              <a:t>Каскадная модель (иногда переводят как модель «Водопад») — модель процесса 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00" y="2641555"/>
            <a:ext cx="5050888" cy="3883789"/>
          </a:xfrm>
        </p:spPr>
      </p:pic>
    </p:spTree>
    <p:extLst>
      <p:ext uri="{BB962C8B-B14F-4D97-AF65-F5344CB8AC3E}">
        <p14:creationId xmlns:p14="http://schemas.microsoft.com/office/powerpoint/2010/main" val="38076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Каскадная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u="sng"/>
              <a:t>Преимущества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ru-RU" sz="1800" smtClean="0"/>
              <a:t>Полная </a:t>
            </a:r>
            <a:r>
              <a:rPr lang="ru-RU" sz="1800"/>
              <a:t>и согласованная документация на каждом этапе. Позволяет сменить команду разработчиков на любом этапе.</a:t>
            </a:r>
          </a:p>
          <a:p>
            <a:r>
              <a:rPr lang="ru-RU" sz="1800"/>
              <a:t>Легко спрогнозировать сроки и затраты на проект</a:t>
            </a:r>
            <a:r>
              <a:rPr lang="ru-RU" sz="1800" smtClean="0"/>
              <a:t>.</a:t>
            </a:r>
            <a:endParaRPr lang="ru-RU" sz="180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/>
              <a:t>Недостатки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1800"/>
              <a:t>Неточность какого либо требования приводит к возвращению на ранние фазы проекта. Это выбивает команду из графика и существенно увеличивает затраты на проект</a:t>
            </a:r>
            <a:r>
              <a:rPr lang="ru-RU" sz="1800" smtClean="0"/>
              <a:t>.</a:t>
            </a:r>
            <a:endParaRPr lang="ru-RU" sz="180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829732" y="5517232"/>
            <a:ext cx="770270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/>
              <a:t>Вывод</a:t>
            </a:r>
            <a:r>
              <a:rPr lang="ru-RU" sz="1800"/>
              <a:t>: Модель мало реалистична для крупных проектов, эффективна для создания только не больших систем.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186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Итеративная модель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467545" y="2348880"/>
            <a:ext cx="4176464" cy="4104456"/>
          </a:xfrm>
        </p:spPr>
        <p:txBody>
          <a:bodyPr>
            <a:noAutofit/>
          </a:bodyPr>
          <a:lstStyle/>
          <a:p>
            <a:r>
              <a:rPr lang="ru-RU" sz="1800" smtClean="0"/>
              <a:t>Итеративная модель представляет </a:t>
            </a:r>
            <a:r>
              <a:rPr lang="ru-RU" sz="1800"/>
              <a:t>собой метод разработки программного обеспечения, где продукт разработан, реализован и протестирован постепенно (чуть больше добавляется каждый раз), пока продукт не будет закончен. Она включает в себя разработку и техническое обслуживание. Продукт определяется </a:t>
            </a:r>
            <a:r>
              <a:rPr lang="ru-RU" sz="1800" smtClean="0"/>
              <a:t>завершённым закончена</a:t>
            </a:r>
            <a:r>
              <a:rPr lang="ru-RU" sz="1800"/>
              <a:t>, когда </a:t>
            </a:r>
            <a:r>
              <a:rPr lang="ru-RU" sz="1800" smtClean="0"/>
              <a:t>он </a:t>
            </a:r>
            <a:r>
              <a:rPr lang="ru-RU" sz="1800"/>
              <a:t>удовлетворяет всем ее требованиям. Эта модель сочетает в себе элементы модели водопада с итерационной философией макетирования.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3391260"/>
            <a:ext cx="4424731" cy="2341996"/>
          </a:xfrm>
        </p:spPr>
      </p:pic>
    </p:spTree>
    <p:extLst>
      <p:ext uri="{BB962C8B-B14F-4D97-AF65-F5344CB8AC3E}">
        <p14:creationId xmlns:p14="http://schemas.microsoft.com/office/powerpoint/2010/main" val="2047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Итеративная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656" y="2348881"/>
            <a:ext cx="3822192" cy="639762"/>
          </a:xfrm>
        </p:spPr>
        <p:txBody>
          <a:bodyPr>
            <a:normAutofit/>
          </a:bodyPr>
          <a:lstStyle/>
          <a:p>
            <a:r>
              <a:rPr lang="ru-RU" u="sng"/>
              <a:t>Преимущества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996952"/>
            <a:ext cx="4245867" cy="33843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1800"/>
              <a:t>Проект разбивается на итерации (мини-проекты), каждая из которых включает в себя все процессы разработки.</a:t>
            </a:r>
          </a:p>
          <a:p>
            <a:r>
              <a:rPr lang="ru-RU" sz="1800"/>
              <a:t>В результате каждой итерации появляется рабочая версия продукта с функциональностью, определённой интегрированным содержанием всех предыдущих и текущей тераций.</a:t>
            </a:r>
          </a:p>
          <a:p>
            <a:r>
              <a:rPr lang="ru-RU" sz="1800"/>
              <a:t>Есть возможность отката к предыдущему успешному этапу в случае неудачи.</a:t>
            </a:r>
          </a:p>
          <a:p>
            <a:endParaRPr lang="ru-RU" sz="180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8200" y="2348880"/>
            <a:ext cx="3822192" cy="639762"/>
          </a:xfrm>
        </p:spPr>
        <p:txBody>
          <a:bodyPr/>
          <a:lstStyle/>
          <a:p>
            <a:r>
              <a:rPr lang="ru-RU" u="sng"/>
              <a:t>Недостатки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4" y="2996952"/>
            <a:ext cx="4175447" cy="3384376"/>
          </a:xfrm>
        </p:spPr>
        <p:txBody>
          <a:bodyPr>
            <a:normAutofit/>
          </a:bodyPr>
          <a:lstStyle/>
          <a:p>
            <a:r>
              <a:rPr lang="ru-RU" sz="1800"/>
              <a:t>Целостное понимание возможностей и ограничений проекта очень долгое время отсутствует.</a:t>
            </a:r>
          </a:p>
          <a:p>
            <a:r>
              <a:rPr lang="ru-RU" sz="1800"/>
              <a:t>При итерациях отбрасывается часть уже сделанной работы.</a:t>
            </a:r>
          </a:p>
          <a:p>
            <a:r>
              <a:rPr lang="uk-UA" sz="1800"/>
              <a:t>Сни</a:t>
            </a:r>
            <a:r>
              <a:rPr lang="ru-RU" sz="1800"/>
              <a:t>жается добросовестность выполнения работ специалистами, так как в течение всего проекта есть ощущение, что  можно будет переделать и улучшить всё позже.</a:t>
            </a:r>
          </a:p>
          <a:p>
            <a:pPr marL="0" indent="0">
              <a:buNone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1725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Спиральная модель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323528" y="2564904"/>
            <a:ext cx="3888432" cy="4032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smtClean="0"/>
              <a:t>Спиральная модель представляет </a:t>
            </a:r>
            <a:r>
              <a:rPr lang="ru-RU" sz="1800"/>
              <a:t>собой процесс разработки программного обеспечения, сочетающий в себе как итеративность, так и </a:t>
            </a:r>
            <a:r>
              <a:rPr lang="ru-RU" sz="1800" smtClean="0"/>
              <a:t>этапность.</a:t>
            </a:r>
          </a:p>
          <a:p>
            <a:pPr marL="0" indent="0">
              <a:buNone/>
            </a:pPr>
            <a:r>
              <a:rPr lang="ru-RU" sz="1800" smtClean="0"/>
              <a:t>Отличительной </a:t>
            </a:r>
            <a:r>
              <a:rPr lang="ru-RU" sz="1800"/>
              <a:t>особенностью этой модели является специальное внимание рискам, влияющим на организацию жизненного цикла.</a:t>
            </a:r>
            <a:endParaRPr lang="en-US" sz="180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75" y="2582830"/>
            <a:ext cx="4471789" cy="3726490"/>
          </a:xfrm>
        </p:spPr>
      </p:pic>
    </p:spTree>
    <p:extLst>
      <p:ext uri="{BB962C8B-B14F-4D97-AF65-F5344CB8AC3E}">
        <p14:creationId xmlns:p14="http://schemas.microsoft.com/office/powerpoint/2010/main" val="21217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Спиральная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656" y="2492897"/>
            <a:ext cx="3822192" cy="639762"/>
          </a:xfrm>
        </p:spPr>
        <p:txBody>
          <a:bodyPr/>
          <a:lstStyle/>
          <a:p>
            <a:r>
              <a:rPr lang="ru-RU" u="sng"/>
              <a:t>Преимущества</a:t>
            </a:r>
            <a:endParaRPr lang="ru-RU" u="sng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3068960"/>
            <a:ext cx="4101851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/>
              <a:t>Это специально проработанный вариант итеративной модели, при каждой итерации оцениваются:</a:t>
            </a:r>
          </a:p>
          <a:p>
            <a:pPr marL="0" indent="0">
              <a:buNone/>
            </a:pPr>
            <a:r>
              <a:rPr lang="ru-RU" sz="1800"/>
              <a:t>1. Риск превышения сроков и стоимости проекта</a:t>
            </a:r>
          </a:p>
          <a:p>
            <a:pPr marL="0" indent="0">
              <a:buNone/>
            </a:pPr>
            <a:r>
              <a:rPr lang="ru-RU" sz="1800"/>
              <a:t>2. Необходимость выполнения ещё одной итерации</a:t>
            </a:r>
          </a:p>
          <a:p>
            <a:pPr marL="0" indent="0">
              <a:buNone/>
            </a:pPr>
            <a:r>
              <a:rPr lang="ru-RU" sz="1800"/>
              <a:t>3. Степень полноты и точности понимания требований к системе.</a:t>
            </a:r>
          </a:p>
          <a:p>
            <a:pPr marL="0" indent="0">
              <a:buNone/>
            </a:pPr>
            <a:r>
              <a:rPr lang="ru-RU" sz="1800"/>
              <a:t>4. Целесообразность прекращения проекта.</a:t>
            </a:r>
            <a:endParaRPr lang="ru-RU" sz="1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8200" y="2492896"/>
            <a:ext cx="3822192" cy="639762"/>
          </a:xfrm>
        </p:spPr>
        <p:txBody>
          <a:bodyPr/>
          <a:lstStyle/>
          <a:p>
            <a:r>
              <a:rPr lang="ru-RU" u="sng"/>
              <a:t>Недостатки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3068960"/>
            <a:ext cx="3822192" cy="3528392"/>
          </a:xfrm>
        </p:spPr>
        <p:txBody>
          <a:bodyPr>
            <a:normAutofit/>
          </a:bodyPr>
          <a:lstStyle/>
          <a:p>
            <a:r>
              <a:rPr lang="ru-RU" sz="1800"/>
              <a:t>Целостное понимание возможностей и ограничений проекта очень долгое время отсутствует.</a:t>
            </a:r>
          </a:p>
          <a:p>
            <a:r>
              <a:rPr lang="ru-RU" sz="1800"/>
              <a:t>При итерациях отбрасывается часть уже сделанной работы.</a:t>
            </a:r>
          </a:p>
          <a:p>
            <a:r>
              <a:rPr lang="uk-UA" sz="1800"/>
              <a:t>Сни</a:t>
            </a:r>
            <a:r>
              <a:rPr lang="ru-RU" sz="1800"/>
              <a:t>жается добросовестность выполнения работ специалистами, так как в течение всего проекта есть ощущение, что  можно будет переделать и улучшить всё позже.</a:t>
            </a:r>
            <a:endParaRPr lang="ru-RU" sz="1800" u="sng" dirty="0"/>
          </a:p>
        </p:txBody>
      </p:sp>
    </p:spTree>
    <p:extLst>
      <p:ext uri="{BB962C8B-B14F-4D97-AF65-F5344CB8AC3E}">
        <p14:creationId xmlns:p14="http://schemas.microsoft.com/office/powerpoint/2010/main" val="28401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V-</a:t>
            </a:r>
            <a:r>
              <a:rPr lang="ru-RU" smtClean="0"/>
              <a:t>модель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107504" y="2132856"/>
            <a:ext cx="4176464" cy="4536504"/>
          </a:xfrm>
        </p:spPr>
        <p:txBody>
          <a:bodyPr>
            <a:noAutofit/>
          </a:bodyPr>
          <a:lstStyle/>
          <a:p>
            <a:r>
              <a:rPr lang="ru-RU" sz="1800"/>
              <a:t>При разработке программного обеспечения, </a:t>
            </a:r>
            <a:r>
              <a:rPr lang="ru-RU" sz="1800" smtClean="0"/>
              <a:t>V-модель </a:t>
            </a:r>
            <a:r>
              <a:rPr lang="ru-RU" sz="1800"/>
              <a:t>представляет собой процесс разработки, который можно рассматривать как расширение модели водопада, и является примером более общей V-модели. </a:t>
            </a:r>
            <a:r>
              <a:rPr lang="ru-RU" sz="1800" smtClean="0"/>
              <a:t> V-модель </a:t>
            </a:r>
            <a:r>
              <a:rPr lang="ru-RU" sz="1800"/>
              <a:t>демонстрирует взаимосвязь между каждой </a:t>
            </a:r>
            <a:r>
              <a:rPr lang="ru-RU" sz="1800" smtClean="0"/>
              <a:t>фазой </a:t>
            </a:r>
            <a:r>
              <a:rPr lang="ru-RU" sz="1800"/>
              <a:t>жизненного цикла разработки и связанной с ней фазы тестирования. </a:t>
            </a:r>
            <a:endParaRPr lang="en-US" sz="180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51" y="3340360"/>
            <a:ext cx="4692921" cy="2608919"/>
          </a:xfrm>
        </p:spPr>
      </p:pic>
    </p:spTree>
    <p:extLst>
      <p:ext uri="{BB962C8B-B14F-4D97-AF65-F5344CB8AC3E}">
        <p14:creationId xmlns:p14="http://schemas.microsoft.com/office/powerpoint/2010/main" val="30436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640</TotalTime>
  <Words>684</Words>
  <Application>Microsoft Office PowerPoint</Application>
  <PresentationFormat>Экран 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Сравнение моделей жизненного цикла программного обеспечения</vt:lpstr>
      <vt:lpstr>Модели жизненного цикла программного обеспечения</vt:lpstr>
      <vt:lpstr>Каскадная модель</vt:lpstr>
      <vt:lpstr>Каскадная модель</vt:lpstr>
      <vt:lpstr>Итеративная модель</vt:lpstr>
      <vt:lpstr>Итеративная модель</vt:lpstr>
      <vt:lpstr>Спиральная модель</vt:lpstr>
      <vt:lpstr>Спиральная модель</vt:lpstr>
      <vt:lpstr>V-модель</vt:lpstr>
      <vt:lpstr>V-модель</vt:lpstr>
      <vt:lpstr>Сравнение моделей жизненного цикла программного обеспечения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30</cp:revision>
  <dcterms:created xsi:type="dcterms:W3CDTF">2016-08-07T13:50:48Z</dcterms:created>
  <dcterms:modified xsi:type="dcterms:W3CDTF">2016-08-16T08:45:02Z</dcterms:modified>
</cp:coreProperties>
</file>