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3" r:id="rId21"/>
    <p:sldId id="304" r:id="rId22"/>
    <p:sldId id="305" r:id="rId23"/>
    <p:sldId id="306" r:id="rId24"/>
    <p:sldId id="307" r:id="rId25"/>
    <p:sldId id="308" r:id="rId26"/>
    <p:sldId id="280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CB763-8933-483D-99C9-89D4DEB50411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DC25F-BB28-4DED-8358-5D56BE69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57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82186-D474-41CC-B324-ED40C087496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50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ru-RU" smtClean="0"/>
              <a:t>Вставка рисунка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ebsecuritytool.codeplex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17315"/>
            <a:ext cx="5112568" cy="322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1840" y="1454919"/>
            <a:ext cx="3312368" cy="1470025"/>
          </a:xfrm>
        </p:spPr>
        <p:txBody>
          <a:bodyPr/>
          <a:lstStyle/>
          <a:p>
            <a:r>
              <a:rPr lang="en-US" sz="7000" smtClean="0">
                <a:solidFill>
                  <a:schemeClr val="accent4">
                    <a:lumMod val="75000"/>
                  </a:schemeClr>
                </a:solidFill>
              </a:rPr>
              <a:t>Fiddler</a:t>
            </a:r>
            <a:endParaRPr lang="ru-RU" sz="7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08104" y="4340696"/>
            <a:ext cx="3024336" cy="1752600"/>
          </a:xfrm>
        </p:spPr>
        <p:txBody>
          <a:bodyPr/>
          <a:lstStyle/>
          <a:p>
            <a:r>
              <a:rPr lang="en-US" smtClean="0"/>
              <a:t>Presented by</a:t>
            </a:r>
          </a:p>
          <a:p>
            <a:r>
              <a:rPr lang="en-US" smtClean="0"/>
              <a:t>Dmitro Malikov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4281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6280" y="224242"/>
            <a:ext cx="3767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Filtering of traffic</a:t>
            </a:r>
            <a:endParaRPr lang="ru-RU" sz="4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53" y="1408127"/>
            <a:ext cx="406342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600" smtClean="0">
                <a:latin typeface="Calibri" pitchFamily="34" charset="0"/>
                <a:cs typeface="Calibri" pitchFamily="34" charset="0"/>
              </a:rPr>
              <a:t>Ignoring images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smtClean="0">
                <a:latin typeface="Calibri" pitchFamily="34" charset="0"/>
                <a:cs typeface="Calibri" pitchFamily="34" charset="0"/>
              </a:rPr>
              <a:t>Filter by Application Type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smtClean="0">
                <a:latin typeface="Calibri" pitchFamily="34" charset="0"/>
                <a:cs typeface="Calibri" pitchFamily="34" charset="0"/>
              </a:rPr>
              <a:t>Filter Process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smtClean="0">
                <a:latin typeface="Calibri" pitchFamily="34" charset="0"/>
                <a:cs typeface="Calibri" pitchFamily="34" charset="0"/>
              </a:rPr>
              <a:t>Using QuickExec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>
                <a:latin typeface="Calibri" pitchFamily="34" charset="0"/>
                <a:cs typeface="Calibri" pitchFamily="34" charset="0"/>
              </a:rPr>
              <a:t>S</a:t>
            </a:r>
            <a:r>
              <a:rPr lang="en-US" sz="2600" smtClean="0">
                <a:latin typeface="Calibri" pitchFamily="34" charset="0"/>
                <a:cs typeface="Calibri" pitchFamily="34" charset="0"/>
              </a:rPr>
              <a:t>earch usage</a:t>
            </a:r>
            <a:endParaRPr lang="ru-RU" sz="2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1794" y="224242"/>
            <a:ext cx="2821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Save options</a:t>
            </a:r>
            <a:endParaRPr lang="ru-RU" sz="4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53" y="1408127"/>
            <a:ext cx="671568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600" smtClean="0">
                <a:latin typeface="Calibri" pitchFamily="34" charset="0"/>
                <a:cs typeface="Calibri" pitchFamily="34" charset="0"/>
              </a:rPr>
              <a:t>Copying sessions into the clipboard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smtClean="0">
                <a:latin typeface="Calibri" pitchFamily="34" charset="0"/>
                <a:cs typeface="Calibri" pitchFamily="34" charset="0"/>
              </a:rPr>
              <a:t>Saving in a flat text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smtClean="0">
                <a:latin typeface="Calibri" pitchFamily="34" charset="0"/>
                <a:cs typeface="Calibri" pitchFamily="34" charset="0"/>
              </a:rPr>
              <a:t>Export binary content requests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smtClean="0">
                <a:latin typeface="Calibri" pitchFamily="34" charset="0"/>
                <a:cs typeface="Calibri" pitchFamily="34" charset="0"/>
              </a:rPr>
              <a:t>Stored in the database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smtClean="0">
                <a:latin typeface="Calibri" pitchFamily="34" charset="0"/>
                <a:cs typeface="Calibri" pitchFamily="34" charset="0"/>
              </a:rPr>
              <a:t>Export as Web studio test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smtClean="0">
                <a:latin typeface="Calibri" pitchFamily="34" charset="0"/>
                <a:cs typeface="Calibri" pitchFamily="34" charset="0"/>
              </a:rPr>
              <a:t>Writing your own engine .... (Fully scriptable)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smtClean="0">
                <a:latin typeface="Calibri" pitchFamily="34" charset="0"/>
                <a:cs typeface="Calibri" pitchFamily="34" charset="0"/>
              </a:rPr>
              <a:t>The original storage format sessions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smtClean="0">
                <a:latin typeface="Calibri" pitchFamily="34" charset="0"/>
                <a:cs typeface="Calibri" pitchFamily="34" charset="0"/>
              </a:rPr>
              <a:t>       "Session Archive ZIP" (SAZ)</a:t>
            </a:r>
            <a:endParaRPr lang="ru-RU" sz="2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1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7661" y="224242"/>
            <a:ext cx="4575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Comparison of traffic</a:t>
            </a:r>
            <a:endParaRPr lang="ru-RU" sz="4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0029" y="1167196"/>
            <a:ext cx="478403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430" y="2919796"/>
            <a:ext cx="6146564" cy="263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3829" y="1268760"/>
            <a:ext cx="373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smtClean="0">
                <a:latin typeface="Calibri" pitchFamily="34" charset="0"/>
                <a:cs typeface="Calibri" pitchFamily="34" charset="0"/>
              </a:rPr>
              <a:t>Use WinDiff to compare requests and responses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7661" y="224242"/>
            <a:ext cx="4575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Comparison of traffic</a:t>
            </a:r>
            <a:endParaRPr lang="ru-RU" sz="4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395536" y="956714"/>
            <a:ext cx="8229600" cy="1066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>
                <a:latin typeface="Calibri" pitchFamily="34" charset="0"/>
                <a:cs typeface="Calibri" pitchFamily="34" charset="0"/>
              </a:rPr>
              <a:t>View mode allows you to analyze the set of grippers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494318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58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9632" y="2912724"/>
            <a:ext cx="6800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latin typeface="Calibri" pitchFamily="34" charset="0"/>
                <a:cs typeface="Calibri" pitchFamily="34" charset="0"/>
              </a:rPr>
              <a:t>T</a:t>
            </a:r>
            <a:r>
              <a:rPr lang="en-US" sz="6600" smtClean="0">
                <a:latin typeface="Calibri" pitchFamily="34" charset="0"/>
                <a:cs typeface="Calibri" pitchFamily="34" charset="0"/>
              </a:rPr>
              <a:t>raffic modification</a:t>
            </a:r>
            <a:endParaRPr lang="ru-RU" sz="6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5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5735" y="224242"/>
            <a:ext cx="4347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Automatic rewriting</a:t>
            </a:r>
            <a:endParaRPr lang="ru-RU" sz="4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395536" y="956714"/>
            <a:ext cx="8229600" cy="1066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>
                <a:latin typeface="Calibri" pitchFamily="34" charset="0"/>
                <a:cs typeface="Calibri" pitchFamily="34" charset="0"/>
              </a:rPr>
              <a:t>Simple built-in rules</a:t>
            </a:r>
          </a:p>
          <a:p>
            <a:r>
              <a:rPr lang="en-US" sz="3200">
                <a:latin typeface="Calibri" pitchFamily="34" charset="0"/>
                <a:cs typeface="Calibri" pitchFamily="34" charset="0"/>
              </a:rPr>
              <a:t>Expansion HOSTS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7727156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27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2484" y="224242"/>
            <a:ext cx="2411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Debugging</a:t>
            </a:r>
            <a:endParaRPr lang="ru-RU" sz="4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09550" y="1923653"/>
            <a:ext cx="4114800" cy="2657475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20000"/>
              </a:spcBef>
              <a:defRPr/>
            </a:pPr>
            <a:r>
              <a:rPr lang="en-US" sz="3200">
                <a:latin typeface="Calibri" pitchFamily="34" charset="0"/>
                <a:cs typeface="Calibri" pitchFamily="34" charset="0"/>
              </a:rPr>
              <a:t>Using Fiddler inspectors to modify requests and responses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75" y="1359768"/>
            <a:ext cx="45243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370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6158" y="224242"/>
            <a:ext cx="2337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Strimming</a:t>
            </a:r>
            <a:endParaRPr lang="ru-RU" sz="4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052736"/>
            <a:ext cx="4218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alibri" pitchFamily="34" charset="0"/>
                <a:cs typeface="Calibri" pitchFamily="34" charset="0"/>
              </a:rPr>
              <a:t>Timeline in buffering mode: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035" y="3429000"/>
            <a:ext cx="4345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alibri" pitchFamily="34" charset="0"/>
                <a:cs typeface="Calibri" pitchFamily="34" charset="0"/>
              </a:rPr>
              <a:t>Timeline in streaming mode: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276" y="1594181"/>
            <a:ext cx="47910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952220"/>
            <a:ext cx="48006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167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3220" y="224242"/>
            <a:ext cx="3470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Request Builder</a:t>
            </a:r>
            <a:endParaRPr lang="ru-RU" sz="4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4235" y="932128"/>
            <a:ext cx="429887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500835" y="1412776"/>
            <a:ext cx="4114800" cy="2657475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20000"/>
              </a:spcBef>
              <a:defRPr/>
            </a:pPr>
            <a:r>
              <a:rPr lang="en-US" sz="320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>
                <a:latin typeface="Calibri" pitchFamily="34" charset="0"/>
                <a:cs typeface="Calibri" pitchFamily="34" charset="0"/>
              </a:rPr>
              <a:t>Manually create HTTP requests, or modify and restart the previously captured requests.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94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7334" y="224242"/>
            <a:ext cx="3426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AutoResponder</a:t>
            </a:r>
            <a:endParaRPr lang="ru-RU" sz="4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31028"/>
            <a:ext cx="6019800" cy="397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70175" y="5085184"/>
            <a:ext cx="4971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alibri" pitchFamily="34" charset="0"/>
                <a:cs typeface="Calibri" pitchFamily="34" charset="0"/>
              </a:rPr>
              <a:t>Playing a pre-captured or generated by traffic.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44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2924944"/>
            <a:ext cx="60222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latin typeface="Calibri" pitchFamily="34" charset="0"/>
                <a:cs typeface="Calibri" pitchFamily="34" charset="0"/>
              </a:rPr>
              <a:t>C</a:t>
            </a:r>
            <a:r>
              <a:rPr lang="en-US" sz="6600" smtClean="0">
                <a:latin typeface="Calibri" pitchFamily="34" charset="0"/>
                <a:cs typeface="Calibri" pitchFamily="34" charset="0"/>
              </a:rPr>
              <a:t>apture of traffic</a:t>
            </a:r>
            <a:endParaRPr lang="ru-RU" sz="6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6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39752" y="2910798"/>
            <a:ext cx="4457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latin typeface="Calibri" pitchFamily="34" charset="0"/>
                <a:cs typeface="Calibri" pitchFamily="34" charset="0"/>
              </a:rPr>
              <a:t>FIDDLERSCRIPT</a:t>
            </a:r>
            <a:endParaRPr lang="ru-RU" sz="5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4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9105" y="224242"/>
            <a:ext cx="2814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FiddlerScript</a:t>
            </a:r>
            <a:endParaRPr lang="ru-RU" sz="4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458" y="932128"/>
            <a:ext cx="88392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77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4275" y="224242"/>
            <a:ext cx="4539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FiddlerScript</a:t>
            </a:r>
            <a:endParaRPr lang="en-US" sz="4000" dirty="0" smtClean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400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Modification request</a:t>
            </a:r>
            <a:endParaRPr lang="ru-RU" sz="4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72816"/>
            <a:ext cx="7992888" cy="452431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itchFamily="34" charset="0"/>
                <a:cs typeface="Calibri" pitchFamily="34" charset="0"/>
              </a:rPr>
              <a:t>Static function </a:t>
            </a:r>
            <a:r>
              <a:rPr lang="en-US" sz="2400" dirty="0" err="1" smtClean="0">
                <a:latin typeface="Candara" pitchFamily="34" charset="0"/>
                <a:cs typeface="Calibri" pitchFamily="34" charset="0"/>
              </a:rPr>
              <a:t>OnBeforeRequest</a:t>
            </a:r>
            <a:r>
              <a:rPr lang="en-US" sz="2400" dirty="0" smtClean="0">
                <a:latin typeface="Candara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ndara" pitchFamily="34" charset="0"/>
                <a:cs typeface="Calibri" pitchFamily="34" charset="0"/>
              </a:rPr>
              <a:t>oS</a:t>
            </a:r>
            <a:r>
              <a:rPr lang="en-US" sz="2400" dirty="0" smtClean="0">
                <a:latin typeface="Candara" pitchFamily="34" charset="0"/>
                <a:cs typeface="Calibri" pitchFamily="34" charset="0"/>
              </a:rPr>
              <a:t>: Session)</a:t>
            </a:r>
          </a:p>
          <a:p>
            <a:r>
              <a:rPr lang="en-US" sz="2400" dirty="0" smtClean="0">
                <a:latin typeface="Candara" pitchFamily="34" charset="0"/>
                <a:cs typeface="Calibri" pitchFamily="34" charset="0"/>
              </a:rPr>
              <a:t>{</a:t>
            </a:r>
          </a:p>
          <a:p>
            <a:r>
              <a:rPr lang="en-US" sz="2400" dirty="0" smtClean="0">
                <a:latin typeface="Candara" pitchFamily="34" charset="0"/>
                <a:cs typeface="Calibri" pitchFamily="34" charset="0"/>
              </a:rPr>
              <a:t>  if(</a:t>
            </a:r>
            <a:r>
              <a:rPr lang="en-US" sz="2400" dirty="0" err="1" smtClean="0">
                <a:latin typeface="Candara" pitchFamily="34" charset="0"/>
                <a:cs typeface="Calibri" pitchFamily="34" charset="0"/>
              </a:rPr>
              <a:t>oS.uriContains</a:t>
            </a:r>
            <a:r>
              <a:rPr lang="en-US" sz="2400" dirty="0" smtClean="0">
                <a:latin typeface="Candara" pitchFamily="34" charset="0"/>
                <a:cs typeface="Calibri" pitchFamily="34" charset="0"/>
              </a:rPr>
              <a:t>(“.</a:t>
            </a:r>
            <a:r>
              <a:rPr lang="en-US" sz="2400" dirty="0" err="1" smtClean="0">
                <a:latin typeface="Candara" pitchFamily="34" charset="0"/>
                <a:cs typeface="Calibri" pitchFamily="34" charset="0"/>
              </a:rPr>
              <a:t>aspx</a:t>
            </a:r>
            <a:r>
              <a:rPr lang="en-US" sz="2400" dirty="0" smtClean="0">
                <a:latin typeface="Candara" pitchFamily="34" charset="0"/>
                <a:cs typeface="Calibri" pitchFamily="34" charset="0"/>
              </a:rPr>
              <a:t>”))</a:t>
            </a:r>
          </a:p>
          <a:p>
            <a:r>
              <a:rPr lang="en-US" sz="2400" dirty="0">
                <a:latin typeface="Candara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ndara" pitchFamily="34" charset="0"/>
                <a:cs typeface="Calibri" pitchFamily="34" charset="0"/>
              </a:rPr>
              <a:t>  {</a:t>
            </a:r>
          </a:p>
          <a:p>
            <a:r>
              <a:rPr lang="en-US" sz="2400" dirty="0" smtClean="0">
                <a:latin typeface="Candara" pitchFamily="34" charset="0"/>
                <a:cs typeface="Calibri" pitchFamily="34" charset="0"/>
              </a:rPr>
              <a:t>        </a:t>
            </a:r>
            <a:r>
              <a:rPr lang="en-US" sz="2400" dirty="0" err="1" smtClean="0">
                <a:latin typeface="Candara" pitchFamily="34" charset="0"/>
                <a:cs typeface="Calibri" pitchFamily="34" charset="0"/>
              </a:rPr>
              <a:t>oS</a:t>
            </a:r>
            <a:r>
              <a:rPr lang="en-US" sz="2400" dirty="0" smtClean="0">
                <a:latin typeface="Candara" pitchFamily="34" charset="0"/>
                <a:cs typeface="Calibri" pitchFamily="34" charset="0"/>
              </a:rPr>
              <a:t>[“</a:t>
            </a:r>
            <a:r>
              <a:rPr lang="en-US" sz="2400" dirty="0" err="1" smtClean="0">
                <a:latin typeface="Candara" pitchFamily="34" charset="0"/>
                <a:cs typeface="Calibri" pitchFamily="34" charset="0"/>
              </a:rPr>
              <a:t>ui</a:t>
            </a:r>
            <a:r>
              <a:rPr lang="en-US" sz="2400" dirty="0" smtClean="0">
                <a:latin typeface="Candara" pitchFamily="34" charset="0"/>
                <a:cs typeface="Calibri" pitchFamily="34" charset="0"/>
              </a:rPr>
              <a:t>-color”] = “red”</a:t>
            </a:r>
            <a:endParaRPr lang="en-US" sz="2400" dirty="0">
              <a:latin typeface="Candara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ndara" pitchFamily="34" charset="0"/>
                <a:cs typeface="Calibri" pitchFamily="34" charset="0"/>
              </a:rPr>
              <a:t>   }</a:t>
            </a:r>
          </a:p>
          <a:p>
            <a:r>
              <a:rPr lang="en-US" sz="2400" dirty="0">
                <a:latin typeface="Candara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ndara" pitchFamily="34" charset="0"/>
                <a:cs typeface="Calibri" pitchFamily="34" charset="0"/>
              </a:rPr>
              <a:t> if(</a:t>
            </a:r>
            <a:r>
              <a:rPr lang="en-US" sz="2400" dirty="0" err="1" smtClean="0">
                <a:latin typeface="Candara" pitchFamily="34" charset="0"/>
                <a:cs typeface="Calibri" pitchFamily="34" charset="0"/>
              </a:rPr>
              <a:t>m_DisableCaching</a:t>
            </a:r>
            <a:r>
              <a:rPr lang="en-US" sz="2400" dirty="0" smtClean="0">
                <a:latin typeface="Candara" pitchFamily="34" charset="0"/>
                <a:cs typeface="Calibri" pitchFamily="34" charset="0"/>
              </a:rPr>
              <a:t>) {</a:t>
            </a:r>
          </a:p>
          <a:p>
            <a:r>
              <a:rPr lang="en-US" sz="2400" dirty="0">
                <a:latin typeface="Candara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ndara" pitchFamily="34" charset="0"/>
                <a:cs typeface="Calibri" pitchFamily="34" charset="0"/>
              </a:rPr>
              <a:t>       </a:t>
            </a:r>
            <a:r>
              <a:rPr lang="en-US" sz="2400" dirty="0" err="1" smtClean="0">
                <a:latin typeface="Candara" pitchFamily="34" charset="0"/>
                <a:cs typeface="Calibri" pitchFamily="34" charset="0"/>
              </a:rPr>
              <a:t>oS.oRequest.headers.Remove</a:t>
            </a:r>
            <a:r>
              <a:rPr lang="en-US" sz="2400" dirty="0" smtClean="0">
                <a:latin typeface="Candara" pitchFamily="34" charset="0"/>
                <a:cs typeface="Calibri" pitchFamily="34" charset="0"/>
              </a:rPr>
              <a:t>(“If-None-Match”);</a:t>
            </a:r>
          </a:p>
          <a:p>
            <a:r>
              <a:rPr lang="en-US" sz="2400" dirty="0">
                <a:latin typeface="Candara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ndara" pitchFamily="34" charset="0"/>
                <a:cs typeface="Calibri" pitchFamily="34" charset="0"/>
              </a:rPr>
              <a:t>       </a:t>
            </a:r>
            <a:r>
              <a:rPr lang="en-US" sz="2400" dirty="0" err="1" smtClean="0">
                <a:latin typeface="Candara" pitchFamily="34" charset="0"/>
                <a:cs typeface="Calibri" pitchFamily="34" charset="0"/>
              </a:rPr>
              <a:t>oS.oRequest.headers.Remove</a:t>
            </a:r>
            <a:r>
              <a:rPr lang="en-US" sz="2400" dirty="0" smtClean="0">
                <a:latin typeface="Candara" pitchFamily="34" charset="0"/>
                <a:cs typeface="Calibri" pitchFamily="34" charset="0"/>
              </a:rPr>
              <a:t>(“If-Modified-Since”);</a:t>
            </a:r>
          </a:p>
          <a:p>
            <a:r>
              <a:rPr lang="en-US" sz="2400" dirty="0">
                <a:latin typeface="Candara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ndara" pitchFamily="34" charset="0"/>
                <a:cs typeface="Calibri" pitchFamily="34" charset="0"/>
              </a:rPr>
              <a:t>       </a:t>
            </a:r>
            <a:r>
              <a:rPr lang="en-US" sz="2400" dirty="0" err="1" smtClean="0">
                <a:latin typeface="Candara" pitchFamily="34" charset="0"/>
                <a:cs typeface="Calibri" pitchFamily="34" charset="0"/>
              </a:rPr>
              <a:t>oS.oRequest</a:t>
            </a:r>
            <a:r>
              <a:rPr lang="en-US" sz="2400" dirty="0" smtClean="0">
                <a:latin typeface="Candara" pitchFamily="34" charset="0"/>
                <a:cs typeface="Calibri" pitchFamily="34" charset="0"/>
              </a:rPr>
              <a:t>[“Pragma”] = “no-cache”;</a:t>
            </a:r>
          </a:p>
          <a:p>
            <a:r>
              <a:rPr lang="en-US" sz="2400" dirty="0">
                <a:latin typeface="Candara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ndara" pitchFamily="34" charset="0"/>
                <a:cs typeface="Calibri" pitchFamily="34" charset="0"/>
              </a:rPr>
              <a:t>  }</a:t>
            </a:r>
            <a:endParaRPr lang="en-US" sz="2400" dirty="0">
              <a:latin typeface="Candara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ndara" pitchFamily="34" charset="0"/>
                <a:cs typeface="Calibri" pitchFamily="34" charset="0"/>
              </a:rPr>
              <a:t>}</a:t>
            </a:r>
            <a:endParaRPr lang="ru-RU" sz="2400" dirty="0">
              <a:latin typeface="Candar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6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60813" y="2912724"/>
            <a:ext cx="331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latin typeface="Calibri" pitchFamily="34" charset="0"/>
                <a:cs typeface="Calibri" pitchFamily="34" charset="0"/>
              </a:rPr>
              <a:t>Expansions</a:t>
            </a:r>
            <a:endParaRPr lang="ru-RU" sz="5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32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72" y="224242"/>
            <a:ext cx="185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neXpert</a:t>
            </a:r>
            <a:endParaRPr lang="ru-RU" sz="4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Output Repo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3891" y="1052736"/>
            <a:ext cx="5602605" cy="4943475"/>
          </a:xfrm>
          <a:prstGeom prst="rect">
            <a:avLst/>
          </a:prstGeom>
          <a:noFill/>
        </p:spPr>
      </p:pic>
      <p:pic>
        <p:nvPicPr>
          <p:cNvPr id="5" name="Picture 4" descr="neXpert U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37" y="1414686"/>
            <a:ext cx="3067050" cy="4219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918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2357" y="224242"/>
            <a:ext cx="2411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r"/>
            <a:r>
              <a:rPr lang="en-US" sz="4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Watcher</a:t>
            </a:r>
            <a:endParaRPr lang="ru-RU" sz="4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2" descr="Fiddler Watcher UI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021481" cy="370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462119" y="932128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Automated (passive) security analysis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5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196752"/>
            <a:ext cx="7125112" cy="40514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smtClean="0"/>
              <a:t>The end</a:t>
            </a:r>
            <a:endParaRPr lang="ru-RU" sz="5000"/>
          </a:p>
        </p:txBody>
      </p:sp>
    </p:spTree>
    <p:extLst>
      <p:ext uri="{BB962C8B-B14F-4D97-AF65-F5344CB8AC3E}">
        <p14:creationId xmlns:p14="http://schemas.microsoft.com/office/powerpoint/2010/main" val="7758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7694" y="224242"/>
            <a:ext cx="4245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Typical architecture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361880"/>
              </p:ext>
            </p:extLst>
          </p:nvPr>
        </p:nvGraphicFramePr>
        <p:xfrm>
          <a:off x="611560" y="1340768"/>
          <a:ext cx="82677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6549736" imgH="3620193" progId="Visio.Drawing.11">
                  <p:embed/>
                </p:oleObj>
              </mc:Choice>
              <mc:Fallback>
                <p:oleObj name="Visio" r:id="rId3" imgW="6549736" imgH="362019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40768"/>
                        <a:ext cx="82677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86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4253" y="224242"/>
            <a:ext cx="6019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Debugging between devices</a:t>
            </a:r>
            <a:endParaRPr lang="ru-RU" sz="4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ed Rectangle 3"/>
          <p:cNvSpPr/>
          <p:nvPr/>
        </p:nvSpPr>
        <p:spPr>
          <a:xfrm>
            <a:off x="3401616" y="2720752"/>
            <a:ext cx="1905000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Fiddler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ounded Rectangle 4"/>
          <p:cNvSpPr/>
          <p:nvPr/>
        </p:nvSpPr>
        <p:spPr>
          <a:xfrm>
            <a:off x="1115616" y="2187352"/>
            <a:ext cx="457200" cy="990600"/>
          </a:xfrm>
          <a:prstGeom prst="roundRect">
            <a:avLst/>
          </a:prstGeom>
          <a:solidFill>
            <a:srgbClr val="00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5"/>
          <p:cNvCxnSpPr>
            <a:stCxn id="17" idx="3"/>
            <a:endCxn id="16" idx="1"/>
          </p:cNvCxnSpPr>
          <p:nvPr/>
        </p:nvCxnSpPr>
        <p:spPr>
          <a:xfrm>
            <a:off x="1572816" y="2682652"/>
            <a:ext cx="18288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6"/>
          <p:cNvCxnSpPr/>
          <p:nvPr/>
        </p:nvCxnSpPr>
        <p:spPr>
          <a:xfrm rot="5400000">
            <a:off x="1382316" y="3139852"/>
            <a:ext cx="3581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7"/>
          <p:cNvSpPr/>
          <p:nvPr/>
        </p:nvSpPr>
        <p:spPr>
          <a:xfrm>
            <a:off x="6221016" y="2720752"/>
            <a:ext cx="2438400" cy="609600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Internet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1" name="Straight Arrow Connector 8"/>
          <p:cNvCxnSpPr>
            <a:endCxn id="20" idx="1"/>
          </p:cNvCxnSpPr>
          <p:nvPr/>
        </p:nvCxnSpPr>
        <p:spPr>
          <a:xfrm>
            <a:off x="5306616" y="302555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9"/>
          <p:cNvCxnSpPr/>
          <p:nvPr/>
        </p:nvCxnSpPr>
        <p:spPr>
          <a:xfrm rot="5400000">
            <a:off x="3973116" y="3063652"/>
            <a:ext cx="3581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10"/>
          <p:cNvSpPr/>
          <p:nvPr/>
        </p:nvSpPr>
        <p:spPr>
          <a:xfrm>
            <a:off x="1115616" y="3254152"/>
            <a:ext cx="457200" cy="990600"/>
          </a:xfrm>
          <a:prstGeom prst="roundRect">
            <a:avLst/>
          </a:prstGeom>
          <a:solidFill>
            <a:srgbClr val="00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SmartPhone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ounded Rectangle 11"/>
          <p:cNvSpPr/>
          <p:nvPr/>
        </p:nvSpPr>
        <p:spPr>
          <a:xfrm>
            <a:off x="1115616" y="4397152"/>
            <a:ext cx="457200" cy="1219200"/>
          </a:xfrm>
          <a:prstGeom prst="roundRect">
            <a:avLst/>
          </a:prstGeom>
          <a:solidFill>
            <a:srgbClr val="00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Linux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12"/>
          <p:cNvCxnSpPr>
            <a:stCxn id="23" idx="3"/>
            <a:endCxn id="16" idx="1"/>
          </p:cNvCxnSpPr>
          <p:nvPr/>
        </p:nvCxnSpPr>
        <p:spPr>
          <a:xfrm flipV="1">
            <a:off x="1572816" y="3025552"/>
            <a:ext cx="18288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13"/>
          <p:cNvCxnSpPr>
            <a:endCxn id="16" idx="1"/>
          </p:cNvCxnSpPr>
          <p:nvPr/>
        </p:nvCxnSpPr>
        <p:spPr>
          <a:xfrm flipV="1">
            <a:off x="1572816" y="3025552"/>
            <a:ext cx="182880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Rounded Rectangle 14"/>
          <p:cNvSpPr/>
          <p:nvPr/>
        </p:nvSpPr>
        <p:spPr>
          <a:xfrm>
            <a:off x="1115616" y="1196752"/>
            <a:ext cx="457200" cy="838200"/>
          </a:xfrm>
          <a:prstGeom prst="roundRect">
            <a:avLst/>
          </a:prstGeom>
          <a:solidFill>
            <a:srgbClr val="00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15"/>
          <p:cNvCxnSpPr>
            <a:stCxn id="27" idx="3"/>
            <a:endCxn id="16" idx="1"/>
          </p:cNvCxnSpPr>
          <p:nvPr/>
        </p:nvCxnSpPr>
        <p:spPr>
          <a:xfrm>
            <a:off x="1572816" y="1615852"/>
            <a:ext cx="1828800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8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9545" y="224242"/>
            <a:ext cx="4954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FiddlerHook</a:t>
            </a:r>
            <a:r>
              <a:rPr lang="en-US" sz="400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ru-RU" sz="400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Firefox</a:t>
            </a:r>
            <a:endParaRPr lang="ru-RU" sz="4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Straight Connector 9"/>
          <p:cNvCxnSpPr/>
          <p:nvPr/>
        </p:nvCxnSpPr>
        <p:spPr>
          <a:xfrm rot="5400000">
            <a:off x="3973116" y="3063652"/>
            <a:ext cx="3581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72952"/>
            <a:ext cx="6880468" cy="470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4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95736" y="2992388"/>
            <a:ext cx="4811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smtClean="0">
                <a:latin typeface="Calibri" pitchFamily="34" charset="0"/>
                <a:cs typeface="Calibri" pitchFamily="34" charset="0"/>
              </a:rPr>
              <a:t>Traffic import</a:t>
            </a:r>
            <a:endParaRPr lang="ru-RU" sz="6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77611" y="224242"/>
            <a:ext cx="2416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FiddlerCap</a:t>
            </a:r>
            <a:endParaRPr lang="ru-RU" sz="4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586" y="1187460"/>
            <a:ext cx="6592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FiddlerCap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60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en-US" sz="2600" smtClean="0">
                <a:latin typeface="Calibri" pitchFamily="34" charset="0"/>
                <a:cs typeface="Calibri" pitchFamily="34" charset="0"/>
              </a:rPr>
              <a:t>is the utility for capturing of traffic</a:t>
            </a:r>
            <a:endParaRPr lang="ru-RU" sz="2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2" descr="C:\fc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76" y="1692479"/>
            <a:ext cx="7313513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905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2747" y="224242"/>
            <a:ext cx="4260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IE9 Developer Tools</a:t>
            </a:r>
            <a:endParaRPr lang="ru-RU" sz="4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586" y="1187460"/>
            <a:ext cx="65821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smtClean="0">
                <a:latin typeface="Calibri" pitchFamily="34" charset="0"/>
                <a:cs typeface="Calibri" pitchFamily="34" charset="0"/>
              </a:rPr>
              <a:t>IE9 Developer Tools includes the tab "Network"</a:t>
            </a:r>
            <a:endParaRPr lang="ru-RU" sz="2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6" y="1916832"/>
            <a:ext cx="86106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70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7759" y="2924944"/>
            <a:ext cx="51544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smtClean="0">
                <a:latin typeface="Calibri" pitchFamily="34" charset="0"/>
                <a:cs typeface="Calibri" pitchFamily="34" charset="0"/>
              </a:rPr>
              <a:t>Traffic analysis</a:t>
            </a:r>
            <a:endParaRPr lang="ru-RU" sz="6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9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TM01972873[[fn=Лето]]</Template>
  <TotalTime>115</TotalTime>
  <Words>249</Words>
  <Application>Microsoft Office PowerPoint</Application>
  <PresentationFormat>Экран (4:3)</PresentationFormat>
  <Paragraphs>73</Paragraphs>
  <Slides>26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Summer</vt:lpstr>
      <vt:lpstr>Visio</vt:lpstr>
      <vt:lpstr>Fiddler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model</dc:title>
  <dc:creator>User</dc:creator>
  <cp:lastModifiedBy>User</cp:lastModifiedBy>
  <cp:revision>13</cp:revision>
  <dcterms:created xsi:type="dcterms:W3CDTF">2016-12-05T11:18:28Z</dcterms:created>
  <dcterms:modified xsi:type="dcterms:W3CDTF">2016-12-05T13:13:58Z</dcterms:modified>
</cp:coreProperties>
</file>