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ru-RU" smtClean="0"/>
              <a:t>Вставка рисунка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A031-1CA7-42A0-B4E7-7CDECD192815}" type="datetimeFigureOut">
              <a:rPr lang="ru-RU" smtClean="0"/>
              <a:t>05.12.2016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0E1F-53EA-4F60-AAE7-13E8898AA65A}" type="slidenum">
              <a:rPr lang="ru-RU" smtClean="0"/>
              <a:t>‹#›</a:t>
            </a:fld>
            <a:endParaRPr lang="ru-RU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OSI model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104" y="3886200"/>
            <a:ext cx="3024336" cy="1752600"/>
          </a:xfrm>
        </p:spPr>
        <p:txBody>
          <a:bodyPr/>
          <a:lstStyle/>
          <a:p>
            <a:r>
              <a:rPr lang="en-US" smtClean="0"/>
              <a:t>Presented by</a:t>
            </a:r>
          </a:p>
          <a:p>
            <a:r>
              <a:rPr lang="en-US" smtClean="0"/>
              <a:t>Dmitro Malikov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4281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000" dirty="0">
                <a:latin typeface="Rockwell" pitchFamily="18" charset="0"/>
              </a:rPr>
              <a:t>F</a:t>
            </a:r>
            <a:r>
              <a:rPr lang="en-US" sz="4000" dirty="0" smtClean="0">
                <a:latin typeface="Rockwell" pitchFamily="18" charset="0"/>
              </a:rPr>
              <a:t>unctions of Physical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Convert bits to </a:t>
            </a:r>
            <a:r>
              <a:rPr lang="en-US" sz="2400" dirty="0" smtClean="0">
                <a:latin typeface="Gill Sans MT" pitchFamily="34" charset="0"/>
              </a:rPr>
              <a:t>signals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Bit </a:t>
            </a:r>
            <a:r>
              <a:rPr lang="en-US" sz="2400" dirty="0" smtClean="0">
                <a:latin typeface="Gill Sans MT" pitchFamily="34" charset="0"/>
              </a:rPr>
              <a:t>synchronization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Manage physical </a:t>
            </a:r>
            <a:r>
              <a:rPr lang="en-US" sz="2400" dirty="0" smtClean="0">
                <a:latin typeface="Gill Sans MT" pitchFamily="34" charset="0"/>
              </a:rPr>
              <a:t>connection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Bit </a:t>
            </a:r>
            <a:r>
              <a:rPr lang="en-US" sz="2400" dirty="0" smtClean="0">
                <a:latin typeface="Gill Sans MT" pitchFamily="34" charset="0"/>
              </a:rPr>
              <a:t>rate control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Line </a:t>
            </a:r>
            <a:r>
              <a:rPr lang="en-US" sz="2400" dirty="0" smtClean="0">
                <a:latin typeface="Gill Sans MT" pitchFamily="34" charset="0"/>
              </a:rPr>
              <a:t>configuration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Physical topology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Transmission </a:t>
            </a:r>
            <a:r>
              <a:rPr lang="en-US" sz="2400" dirty="0" smtClean="0">
                <a:latin typeface="Gill Sans MT" pitchFamily="34" charset="0"/>
              </a:rPr>
              <a:t>mode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Multiplexing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Switching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28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itchFamily="18" charset="0"/>
              </a:rPr>
              <a:t> </a:t>
            </a:r>
            <a:r>
              <a:rPr lang="en-US" sz="4000" dirty="0" smtClean="0">
                <a:latin typeface="Rockwell" pitchFamily="18" charset="0"/>
              </a:rPr>
              <a:t>Data Link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838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The data link layer is responsible for moving frames from one node to the next.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76400"/>
            <a:ext cx="8153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Rockwell" pitchFamily="18" charset="0"/>
              </a:rPr>
              <a:t> Functions of Data Link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Framing:- </a:t>
            </a:r>
            <a:r>
              <a:rPr lang="en-US" dirty="0">
                <a:latin typeface="Gill Sans MT" pitchFamily="34" charset="0"/>
              </a:rPr>
              <a:t>divides the data from N/W layer into </a:t>
            </a:r>
            <a:r>
              <a:rPr lang="en-US" dirty="0" smtClean="0">
                <a:latin typeface="Gill Sans MT" pitchFamily="34" charset="0"/>
              </a:rPr>
              <a:t>frames.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Physical Addressing:- Add a header to the frame to define the physical address of the source and the destination machines.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Flow Control:- It is the traffic regulatory mechanism implemented by Data Link layer that prevents the fast sender from drowning the slow receiver.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Error Control:- It provides the mechanism of error control in which it detects and retransmits damaged or lost frames.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Gill Sans MT" pitchFamily="34" charset="0"/>
              </a:rPr>
              <a:t>Feedback:- after transmitting the frames, the system waits for the feedback.</a:t>
            </a:r>
            <a:endParaRPr lang="en-US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7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 Network Layer:</a:t>
            </a:r>
            <a:endParaRPr lang="en-US" sz="4000" dirty="0">
              <a:latin typeface="Rockwell" pitchFamily="18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0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Rockwell" pitchFamily="18" charset="0"/>
              </a:rPr>
              <a:t> Functions of Network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It is responsible for the source to destination delivery of a packets across multiple networks</a:t>
            </a:r>
            <a:r>
              <a:rPr lang="en-US" sz="2400" dirty="0" smtClean="0">
                <a:latin typeface="Gill Sans MT" pitchFamily="34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Routing:- Provide mechanism to transmit data over independent networks that are linked together.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Logical addressing:- </a:t>
            </a:r>
            <a:r>
              <a:rPr lang="en-US" sz="2400" dirty="0">
                <a:latin typeface="Gill Sans MT" pitchFamily="34" charset="0"/>
              </a:rPr>
              <a:t>Adds Logical addresses of sender and </a:t>
            </a:r>
            <a:r>
              <a:rPr lang="en-US" sz="2400" dirty="0" smtClean="0">
                <a:latin typeface="Gill Sans MT" pitchFamily="34" charset="0"/>
              </a:rPr>
              <a:t>Receiver.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 Transport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914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It is responsible for source process to destination process delivery of entire message.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352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0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53400" cy="609600"/>
          </a:xfrm>
        </p:spPr>
        <p:txBody>
          <a:bodyPr>
            <a:noAutofit/>
          </a:bodyPr>
          <a:lstStyle/>
          <a:p>
            <a:r>
              <a:rPr lang="en-US" sz="4000">
                <a:latin typeface="Rockwell" pitchFamily="18" charset="0"/>
              </a:rPr>
              <a:t>Transport Layer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Transport layer provides two types of services: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 smtClean="0">
              <a:latin typeface="Gill Sans MT" pitchFamily="34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itchFamily="34" charset="0"/>
              </a:rPr>
              <a:t>Connection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ill Sans MT" pitchFamily="34" charset="0"/>
              </a:rPr>
              <a:t>O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itchFamily="34" charset="0"/>
              </a:rPr>
              <a:t>riented Transmission: </a:t>
            </a:r>
            <a:r>
              <a:rPr lang="en-US" sz="2400" dirty="0" smtClean="0">
                <a:latin typeface="Gill Sans MT" pitchFamily="34" charset="0"/>
              </a:rPr>
              <a:t>In this type of transmission the receiving device sends an acknowledgment back to the source after a packet or group of packet is received.</a:t>
            </a:r>
          </a:p>
          <a:p>
            <a:pPr marL="514350" indent="-514350" algn="just">
              <a:buFont typeface="+mj-lt"/>
              <a:buAutoNum type="arabicParenR"/>
            </a:pPr>
            <a:endParaRPr lang="en-US" sz="2400" dirty="0" smtClean="0">
              <a:latin typeface="Gill Sans MT" pitchFamily="34" charset="0"/>
            </a:endParaRPr>
          </a:p>
          <a:p>
            <a:pPr marL="514350" indent="-514350" algn="just">
              <a:buFont typeface="+mj-lt"/>
              <a:buAutoNum type="arabicParenR"/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Gill Sans MT" pitchFamily="34" charset="0"/>
              </a:rPr>
              <a:t>Connectionless Transmission:  </a:t>
            </a:r>
            <a:r>
              <a:rPr lang="en-US" sz="2400" dirty="0" smtClean="0">
                <a:latin typeface="Gill Sans MT" pitchFamily="34" charset="0"/>
              </a:rPr>
              <a:t>In this type of transmission the receiver does not acknowledge receipt of a packet.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Rockwell" pitchFamily="18" charset="0"/>
              </a:rPr>
              <a:t> Functions of Transport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Segmentation and </a:t>
            </a:r>
            <a:r>
              <a:rPr lang="en-US" sz="2400" dirty="0" smtClean="0">
                <a:latin typeface="Gill Sans MT" pitchFamily="34" charset="0"/>
              </a:rPr>
              <a:t>Reassembly: Divide </a:t>
            </a:r>
            <a:r>
              <a:rPr lang="en-US" sz="2400" dirty="0">
                <a:latin typeface="Gill Sans MT" pitchFamily="34" charset="0"/>
              </a:rPr>
              <a:t>the message received from Session layer </a:t>
            </a:r>
            <a:r>
              <a:rPr lang="en-US" sz="2400" dirty="0" smtClean="0">
                <a:latin typeface="Gill Sans MT" pitchFamily="34" charset="0"/>
              </a:rPr>
              <a:t>into </a:t>
            </a:r>
            <a:r>
              <a:rPr lang="en-US" sz="2400" dirty="0">
                <a:latin typeface="Gill Sans MT" pitchFamily="34" charset="0"/>
              </a:rPr>
              <a:t>Segments and number them to make a sequence for reassembly at the receiving </a:t>
            </a:r>
            <a:r>
              <a:rPr lang="en-US" sz="2400" dirty="0" smtClean="0">
                <a:latin typeface="Gill Sans MT" pitchFamily="34" charset="0"/>
              </a:rPr>
              <a:t>side.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Service point addressing: Transport layer makes sure that the message is delivered to the correct process on destination machine.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Error Control: Make sure that the entire message arrives without errors else retransmit.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Flow Control: Transport layer makes sure that the sender and the receiver communicate at a rate they both can handle.</a:t>
            </a: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Rockwell" pitchFamily="18" charset="0"/>
              </a:rPr>
              <a:t> Session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838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It is responsible </a:t>
            </a:r>
            <a:r>
              <a:rPr lang="en-US" sz="2400" dirty="0">
                <a:latin typeface="Gill Sans MT" pitchFamily="34" charset="0"/>
              </a:rPr>
              <a:t>for beginning, maintaining &amp; ending </a:t>
            </a:r>
            <a:r>
              <a:rPr lang="en-US" sz="2400" dirty="0" smtClean="0">
                <a:latin typeface="Gill Sans MT" pitchFamily="34" charset="0"/>
              </a:rPr>
              <a:t>the communication between two devices, which is called session.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4" y="1524000"/>
            <a:ext cx="8229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67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Rockwell" pitchFamily="18" charset="0"/>
              </a:rPr>
              <a:t> Functions of Session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Establishment, maintaining and ending a session:</a:t>
            </a:r>
          </a:p>
          <a:p>
            <a:r>
              <a:rPr lang="en-US" sz="2400" dirty="0" smtClean="0">
                <a:latin typeface="Gill Sans MT" pitchFamily="34" charset="0"/>
              </a:rPr>
              <a:t> Sends </a:t>
            </a:r>
            <a:r>
              <a:rPr lang="en-US" sz="2400" dirty="0">
                <a:latin typeface="Gill Sans MT" pitchFamily="34" charset="0"/>
              </a:rPr>
              <a:t>SYN packet – establish request</a:t>
            </a:r>
          </a:p>
          <a:p>
            <a:r>
              <a:rPr lang="en-US" sz="2400" dirty="0">
                <a:latin typeface="Gill Sans MT" pitchFamily="34" charset="0"/>
              </a:rPr>
              <a:t>Receives ACK &amp; SYN- established</a:t>
            </a:r>
          </a:p>
          <a:p>
            <a:r>
              <a:rPr lang="en-US" sz="2400" dirty="0">
                <a:latin typeface="Gill Sans MT" pitchFamily="34" charset="0"/>
              </a:rPr>
              <a:t>To end – Sender sends ACK </a:t>
            </a:r>
          </a:p>
          <a:p>
            <a:pPr marL="0" indent="0" algn="just">
              <a:buNone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Dialog Control: The session layer allows two systems to enter into a dialog.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Synchronization: Allows </a:t>
            </a:r>
            <a:r>
              <a:rPr lang="en-US" sz="2400" dirty="0">
                <a:latin typeface="Gill Sans MT" pitchFamily="34" charset="0"/>
              </a:rPr>
              <a:t>a process to add checkpoints to a stream of </a:t>
            </a:r>
            <a:r>
              <a:rPr lang="en-US" sz="2400" dirty="0" smtClean="0">
                <a:latin typeface="Gill Sans MT" pitchFamily="34" charset="0"/>
              </a:rPr>
              <a:t>data.</a:t>
            </a:r>
            <a:endParaRPr lang="en-US" sz="2400" dirty="0">
              <a:latin typeface="Gill Sans MT" pitchFamily="34" charset="0"/>
            </a:endParaRPr>
          </a:p>
          <a:p>
            <a:pPr algn="just"/>
            <a:endParaRPr lang="en-IN" sz="2400" dirty="0">
              <a:latin typeface="Gill Sans MT" pitchFamily="34" charset="0"/>
            </a:endParaRPr>
          </a:p>
          <a:p>
            <a:pPr algn="just"/>
            <a:endParaRPr lang="en-IN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itchFamily="18" charset="0"/>
              </a:rPr>
              <a:t>The OSI Model: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>
                <a:latin typeface="Gill Sans MT" pitchFamily="34" charset="0"/>
              </a:rPr>
              <a:t>International standard organization (ISO) established a committee in 1977 to develop an architecture for systems communication.</a:t>
            </a:r>
          </a:p>
          <a:p>
            <a:pPr algn="just">
              <a:buFont typeface="Wingdings" pitchFamily="2" charset="2"/>
              <a:buChar char="q"/>
            </a:pPr>
            <a:endParaRPr lang="en-US" sz="220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>
                <a:latin typeface="Gill Sans MT" pitchFamily="34" charset="0"/>
              </a:rPr>
              <a:t>Open System Interconnection (OSI) reference model is the result of this effort.</a:t>
            </a:r>
          </a:p>
          <a:p>
            <a:pPr algn="just">
              <a:buFont typeface="Wingdings" pitchFamily="2" charset="2"/>
              <a:buChar char="q"/>
            </a:pPr>
            <a:endParaRPr lang="en-US" sz="220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>
                <a:latin typeface="Gill Sans MT" pitchFamily="34" charset="0"/>
              </a:rPr>
              <a:t>This model allows any two different systems to communicate regardless of their underlying architecture.</a:t>
            </a:r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259574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Rockwell" pitchFamily="18" charset="0"/>
              </a:rPr>
              <a:t> Presentation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838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This layer is concerned with the syntax and semantics of the information exchanged between two systems.</a:t>
            </a:r>
            <a:endParaRPr lang="en-US" sz="2400" dirty="0">
              <a:latin typeface="Gill Sans MT" pitchFamily="34" charset="0"/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772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7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 Functions of Presentation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Data T</a:t>
            </a:r>
            <a:r>
              <a:rPr lang="en-US" sz="2400" dirty="0" smtClean="0">
                <a:latin typeface="Gill Sans MT" pitchFamily="34" charset="0"/>
              </a:rPr>
              <a:t>ranslation: </a:t>
            </a:r>
            <a:r>
              <a:rPr lang="en-US" sz="2400" dirty="0">
                <a:latin typeface="Gill Sans MT" pitchFamily="34" charset="0"/>
              </a:rPr>
              <a:t>Encoding and Decoding</a:t>
            </a:r>
          </a:p>
          <a:p>
            <a:pPr marL="393192" lvl="1" indent="0" algn="just">
              <a:buNone/>
            </a:pPr>
            <a:r>
              <a:rPr lang="en-US" dirty="0">
                <a:latin typeface="Gill Sans MT" pitchFamily="34" charset="0"/>
              </a:rPr>
              <a:t> </a:t>
            </a:r>
            <a:r>
              <a:rPr lang="en-US" dirty="0" smtClean="0">
                <a:latin typeface="Gill Sans MT" pitchFamily="34" charset="0"/>
              </a:rPr>
              <a:t>Sender </a:t>
            </a:r>
            <a:r>
              <a:rPr lang="en-US" dirty="0">
                <a:latin typeface="Gill Sans MT" pitchFamily="34" charset="0"/>
              </a:rPr>
              <a:t>to Common format on Sending side</a:t>
            </a:r>
          </a:p>
          <a:p>
            <a:pPr marL="393192" lvl="1" indent="0" algn="just">
              <a:buNone/>
            </a:pPr>
            <a:r>
              <a:rPr lang="en-US" dirty="0" smtClean="0">
                <a:latin typeface="Gill Sans MT" pitchFamily="34" charset="0"/>
              </a:rPr>
              <a:t>Common </a:t>
            </a:r>
            <a:r>
              <a:rPr lang="en-US" dirty="0">
                <a:latin typeface="Gill Sans MT" pitchFamily="34" charset="0"/>
              </a:rPr>
              <a:t>to Receiving format on </a:t>
            </a:r>
            <a:r>
              <a:rPr lang="en-US" dirty="0" smtClean="0">
                <a:latin typeface="Gill Sans MT" pitchFamily="34" charset="0"/>
              </a:rPr>
              <a:t>Receiver side</a:t>
            </a:r>
          </a:p>
          <a:p>
            <a:pPr marL="393192" lvl="1" indent="0" algn="just">
              <a:buNone/>
            </a:pPr>
            <a:endParaRPr lang="en-US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Data Encryption: For </a:t>
            </a:r>
            <a:r>
              <a:rPr lang="en-US" sz="2400" dirty="0">
                <a:latin typeface="Gill Sans MT" pitchFamily="34" charset="0"/>
              </a:rPr>
              <a:t>security and privacy </a:t>
            </a:r>
            <a:r>
              <a:rPr lang="en-US" sz="2400" dirty="0" smtClean="0">
                <a:latin typeface="Gill Sans MT" pitchFamily="34" charset="0"/>
              </a:rPr>
              <a:t>purpose.</a:t>
            </a:r>
            <a:endParaRPr lang="en-US" sz="2400" dirty="0">
              <a:latin typeface="Gill Sans MT" pitchFamily="34" charset="0"/>
            </a:endParaRPr>
          </a:p>
          <a:p>
            <a:pPr algn="just"/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Gill Sans MT" pitchFamily="34" charset="0"/>
              </a:rPr>
              <a:t> </a:t>
            </a:r>
            <a:r>
              <a:rPr lang="en-US" sz="2400" dirty="0">
                <a:latin typeface="Gill Sans MT" pitchFamily="34" charset="0"/>
              </a:rPr>
              <a:t>Data </a:t>
            </a:r>
            <a:r>
              <a:rPr lang="en-US" sz="2400" dirty="0" smtClean="0">
                <a:latin typeface="Gill Sans MT" pitchFamily="34" charset="0"/>
              </a:rPr>
              <a:t>Compression: Data compression reduces the number of bits contained in the information.</a:t>
            </a: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7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 Application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5300" y="5410200"/>
            <a:ext cx="8229600" cy="838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Provides User interfaces and support for Services, like e-mail, file transfer.</a:t>
            </a:r>
          </a:p>
          <a:p>
            <a:pPr algn="just">
              <a:buFont typeface="Wingdings" pitchFamily="2" charset="2"/>
              <a:buChar char="q"/>
            </a:pPr>
            <a:endParaRPr lang="en-US" dirty="0">
              <a:latin typeface="Gill Sans MT" pitchFamily="34" charset="0"/>
            </a:endParaRPr>
          </a:p>
        </p:txBody>
      </p:sp>
      <p:pic>
        <p:nvPicPr>
          <p:cNvPr id="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48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6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 Functions of Application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Network Virtual </a:t>
            </a:r>
            <a:r>
              <a:rPr lang="en-US" sz="2400" dirty="0" smtClean="0">
                <a:latin typeface="Gill Sans MT" pitchFamily="34" charset="0"/>
              </a:rPr>
              <a:t>terminal: It allows a user to log on to a remote host.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File Transfer Access, and </a:t>
            </a:r>
            <a:r>
              <a:rPr lang="en-US" sz="2400" dirty="0" smtClean="0">
                <a:latin typeface="Gill Sans MT" pitchFamily="34" charset="0"/>
              </a:rPr>
              <a:t>Management: This application allows a user to access files in a remote host.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Mail </a:t>
            </a:r>
            <a:r>
              <a:rPr lang="en-US" sz="2400" dirty="0" smtClean="0">
                <a:latin typeface="Gill Sans MT" pitchFamily="34" charset="0"/>
              </a:rPr>
              <a:t>Services: This application provides various e-mail services.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Gill Sans MT" pitchFamily="34" charset="0"/>
              </a:rPr>
              <a:t>Directory </a:t>
            </a:r>
            <a:r>
              <a:rPr lang="en-US" sz="2400" dirty="0" smtClean="0">
                <a:latin typeface="Gill Sans MT" pitchFamily="34" charset="0"/>
              </a:rPr>
              <a:t>Services: This application provides the distributed database sources and access for global information about various objects and services.</a:t>
            </a:r>
            <a:endParaRPr lang="en-US" sz="2400" dirty="0">
              <a:latin typeface="Gill Sans MT" pitchFamily="34" charset="0"/>
            </a:endParaRPr>
          </a:p>
          <a:p>
            <a:pPr algn="just"/>
            <a:endParaRPr lang="en-US" sz="24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196752"/>
            <a:ext cx="7125112" cy="40514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smtClean="0"/>
              <a:t>The end</a:t>
            </a:r>
            <a:endParaRPr lang="ru-RU" sz="5000"/>
          </a:p>
        </p:txBody>
      </p:sp>
    </p:spTree>
    <p:extLst>
      <p:ext uri="{BB962C8B-B14F-4D97-AF65-F5344CB8AC3E}">
        <p14:creationId xmlns:p14="http://schemas.microsoft.com/office/powerpoint/2010/main" val="7758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itchFamily="18" charset="0"/>
              </a:rPr>
              <a:t>Seven layers of the OSI model:</a:t>
            </a:r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9"/>
          <a:stretch/>
        </p:blipFill>
        <p:spPr>
          <a:xfrm>
            <a:off x="539552" y="1681758"/>
            <a:ext cx="8208912" cy="4909048"/>
          </a:xfrm>
        </p:spPr>
      </p:pic>
    </p:spTree>
    <p:extLst>
      <p:ext uri="{BB962C8B-B14F-4D97-AF65-F5344CB8AC3E}">
        <p14:creationId xmlns:p14="http://schemas.microsoft.com/office/powerpoint/2010/main" val="24204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itchFamily="18" charset="0"/>
              </a:rPr>
              <a:t>Why so many layers?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>
                <a:latin typeface="Gill Sans MT" pitchFamily="34" charset="0"/>
              </a:rPr>
              <a:t>To reduce the complexity, networks are organized as a stack of layers, one below the other.</a:t>
            </a:r>
          </a:p>
          <a:p>
            <a:pPr algn="just">
              <a:buFont typeface="Wingdings" pitchFamily="2" charset="2"/>
              <a:buChar char="q"/>
            </a:pPr>
            <a:endParaRPr lang="en-US" sz="220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>
                <a:latin typeface="Gill Sans MT" pitchFamily="34" charset="0"/>
              </a:rPr>
              <a:t>Each layer performs a specific task,. It provides services to an adjacent layer.</a:t>
            </a:r>
          </a:p>
          <a:p>
            <a:pPr marL="0" indent="0"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21443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Rockwell" pitchFamily="18" charset="0"/>
              </a:rPr>
              <a:t> OSI Layers: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99404"/>
            <a:ext cx="70564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4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>
                <a:latin typeface="Rockwell" pitchFamily="18" charset="0"/>
              </a:rPr>
              <a:t> OSI Layers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86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 smtClean="0">
                <a:latin typeface="Gill Sans MT" pitchFamily="34" charset="0"/>
              </a:rPr>
              <a:t>Layers 1,2, 3- physical, data link and network </a:t>
            </a:r>
            <a:r>
              <a:rPr lang="en-US" sz="2200" dirty="0">
                <a:latin typeface="Gill Sans MT" pitchFamily="34" charset="0"/>
              </a:rPr>
              <a:t>are network </a:t>
            </a:r>
            <a:r>
              <a:rPr lang="en-US" sz="2200" dirty="0" smtClean="0">
                <a:latin typeface="Gill Sans MT" pitchFamily="34" charset="0"/>
              </a:rPr>
              <a:t>support layers.</a:t>
            </a:r>
          </a:p>
          <a:p>
            <a:pPr algn="just">
              <a:buFont typeface="Wingdings" pitchFamily="2" charset="2"/>
              <a:buChar char="q"/>
            </a:pPr>
            <a:endParaRPr lang="en-US" sz="22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Gill Sans MT" pitchFamily="34" charset="0"/>
              </a:rPr>
              <a:t>Layer 4, the transport layer, links the two subgroups.</a:t>
            </a:r>
          </a:p>
          <a:p>
            <a:pPr algn="just">
              <a:buFont typeface="Wingdings" pitchFamily="2" charset="2"/>
              <a:buChar char="q"/>
            </a:pPr>
            <a:endParaRPr lang="en-US" sz="22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Gill Sans MT" pitchFamily="34" charset="0"/>
              </a:rPr>
              <a:t>Layers 5,6,7- session, presentation, and application are user support layers.</a:t>
            </a:r>
            <a:endParaRPr lang="en-US" sz="22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Rockwell" pitchFamily="18" charset="0"/>
              </a:rPr>
              <a:t> An exchange using the OSI model: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7338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657600" cy="270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5334000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0"/>
            <a:ext cx="5538787" cy="72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06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 </a:t>
            </a:r>
            <a:r>
              <a:rPr lang="en-US" sz="4000" dirty="0">
                <a:latin typeface="Rockwell" pitchFamily="18" charset="0"/>
              </a:rPr>
              <a:t>P</a:t>
            </a:r>
            <a:r>
              <a:rPr lang="en-US" sz="4000" dirty="0" smtClean="0">
                <a:latin typeface="Rockwell" pitchFamily="18" charset="0"/>
              </a:rPr>
              <a:t>hysical Layer: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3810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Gill Sans MT" pitchFamily="34" charset="0"/>
              </a:rPr>
              <a:t>Physical layer is the bottom(layer 1) of OSI model.</a:t>
            </a:r>
          </a:p>
          <a:p>
            <a:pPr algn="just">
              <a:buFont typeface="Wingdings" pitchFamily="2" charset="2"/>
              <a:buChar char="q"/>
            </a:pPr>
            <a:endParaRPr lang="en-US" sz="2200" dirty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Gill Sans MT" pitchFamily="34" charset="0"/>
              </a:rPr>
              <a:t>It is responsible for the actual physical connection between the devices.</a:t>
            </a:r>
          </a:p>
          <a:p>
            <a:pPr marL="0" indent="0" algn="just">
              <a:buNone/>
            </a:pPr>
            <a:endParaRPr lang="en-US" sz="2200" dirty="0" smtClean="0">
              <a:latin typeface="Gill Sans MT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Gill Sans MT" pitchFamily="34" charset="0"/>
              </a:rPr>
              <a:t>The physical layer is responsible for movements of individual bits from one node to next.</a:t>
            </a:r>
            <a:endParaRPr lang="en-US" sz="2200" dirty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Rockwell" pitchFamily="18" charset="0"/>
              </a:rPr>
              <a:t> Physical layer </a:t>
            </a:r>
            <a:endParaRPr lang="en-US" sz="4000" dirty="0">
              <a:latin typeface="Rockwell" pitchFamily="18" charset="0"/>
            </a:endParaRPr>
          </a:p>
        </p:txBody>
      </p:sp>
      <p:pic>
        <p:nvPicPr>
          <p:cNvPr id="4" name="Picture 6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TM01972873[[fn=Лето]]</Template>
  <TotalTime>56</TotalTime>
  <Words>823</Words>
  <Application>Microsoft Office PowerPoint</Application>
  <PresentationFormat>Экран (4:3)</PresentationFormat>
  <Paragraphs>109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Summer</vt:lpstr>
      <vt:lpstr>OSI model</vt:lpstr>
      <vt:lpstr>The OSI Model:</vt:lpstr>
      <vt:lpstr>Seven layers of the OSI model:</vt:lpstr>
      <vt:lpstr>Why so many layers?</vt:lpstr>
      <vt:lpstr> OSI Layers:</vt:lpstr>
      <vt:lpstr> OSI Layers</vt:lpstr>
      <vt:lpstr> An exchange using the OSI model:</vt:lpstr>
      <vt:lpstr> Physical Layer:</vt:lpstr>
      <vt:lpstr> Physical layer </vt:lpstr>
      <vt:lpstr> Functions of Physical Layer:</vt:lpstr>
      <vt:lpstr> Data Link Layer:</vt:lpstr>
      <vt:lpstr> Functions of Data Link Layer:</vt:lpstr>
      <vt:lpstr> Network Layer:</vt:lpstr>
      <vt:lpstr> Functions of Network layer:</vt:lpstr>
      <vt:lpstr> Transport Layer:</vt:lpstr>
      <vt:lpstr>Transport Layer</vt:lpstr>
      <vt:lpstr> Functions of Transport Layer:</vt:lpstr>
      <vt:lpstr> Session Layer:</vt:lpstr>
      <vt:lpstr> Functions of Session Layer:</vt:lpstr>
      <vt:lpstr> Presentation Layer:</vt:lpstr>
      <vt:lpstr> Functions of Presentation Layer:</vt:lpstr>
      <vt:lpstr> Application Layer:</vt:lpstr>
      <vt:lpstr> Functions of Application Layer: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User</dc:creator>
  <cp:lastModifiedBy>User</cp:lastModifiedBy>
  <cp:revision>5</cp:revision>
  <dcterms:created xsi:type="dcterms:W3CDTF">2016-12-05T11:18:28Z</dcterms:created>
  <dcterms:modified xsi:type="dcterms:W3CDTF">2016-12-05T12:14:31Z</dcterms:modified>
</cp:coreProperties>
</file>