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0961" autoAdjust="0"/>
  </p:normalViewPr>
  <p:slideViewPr>
    <p:cSldViewPr snapToGrid="0">
      <p:cViewPr varScale="1">
        <p:scale>
          <a:sx n="63" d="100"/>
          <a:sy n="63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8DAB-42C2-41BE-A3BD-9279225DB802}" type="datetimeFigureOut">
              <a:rPr lang="ru-RU" smtClean="0"/>
              <a:t>12.01.2017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0D55-1509-40DE-B88E-63FCB5B73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1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_worke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rocess_management" TargetMode="External"/><Relationship Id="rId4" Type="http://schemas.openxmlformats.org/officeDocument/2006/relationships/hyperlink" Target="https://en.wikipedia.org/wiki/Software_developmen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method for managing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worker"/>
              </a:rPr>
              <a:t>knowledge 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balances demands for work with the available capacity for new work. Work items are visualized to give participants a view of progress and process, from task definition to customer delivery. Team members "pull" work as capacity permits, rather than work being "pushed" into the process when requested.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ftware development"/>
              </a:rPr>
              <a:t>software development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Kanban provides a visual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cess management"/>
              </a:rPr>
              <a:t>process-management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which aids decision-making about what, when and how much to produce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6F9ECA-82BC-44D6-8FB7-45FA4F8C6E3B}" type="slidenum">
              <a:rPr lang="en-US" altLang="ru-RU"/>
              <a:pPr eaLnBrk="1" hangingPunct="1"/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6865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6F9ECA-82BC-44D6-8FB7-45FA4F8C6E3B}" type="slidenum">
              <a:rPr lang="en-US" altLang="ru-RU"/>
              <a:pPr eaLnBrk="1" hangingPunct="1"/>
              <a:t>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6936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6F9ECA-82BC-44D6-8FB7-45FA4F8C6E3B}" type="slidenum">
              <a:rPr lang="en-US" altLang="ru-RU"/>
              <a:pPr eaLnBrk="1" hangingPunct="1"/>
              <a:t>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08447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3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41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1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262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06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6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4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33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9235" y="901126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KANBAN</a:t>
            </a:r>
            <a:br>
              <a:rPr lang="en-US" sz="7200" dirty="0" smtClean="0"/>
            </a:br>
            <a:r>
              <a:rPr lang="en-US" sz="7200" dirty="0" smtClean="0"/>
              <a:t>for</a:t>
            </a:r>
            <a:br>
              <a:rPr lang="en-US" sz="7200" dirty="0" smtClean="0"/>
            </a:br>
            <a:r>
              <a:rPr lang="en-US" sz="7200" dirty="0" smtClean="0"/>
              <a:t>development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49735" y="4242073"/>
            <a:ext cx="6400800" cy="194733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Presented by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Dmitro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Malikov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5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50720" y="0"/>
            <a:ext cx="9235439" cy="1507067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KANBAN for development</a:t>
            </a:r>
            <a:endParaRPr lang="en-US" altLang="ru-RU" sz="5400" dirty="0"/>
          </a:p>
        </p:txBody>
      </p:sp>
      <p:sp>
        <p:nvSpPr>
          <p:cNvPr id="15" name="object 2"/>
          <p:cNvSpPr txBox="1"/>
          <p:nvPr/>
        </p:nvSpPr>
        <p:spPr>
          <a:xfrm>
            <a:off x="3581389" y="1904682"/>
            <a:ext cx="88201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200" b="1" spc="-310" dirty="0">
                <a:latin typeface="Verdana"/>
                <a:cs typeface="Verdana"/>
              </a:rPr>
              <a:t>KAN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7403834" y="1862645"/>
            <a:ext cx="86360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3200" b="1" spc="-350" dirty="0">
                <a:latin typeface="Verdana"/>
                <a:cs typeface="Verdana"/>
              </a:rPr>
              <a:t>BAN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3303639" y="3441763"/>
            <a:ext cx="165925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750"/>
              </a:lnSpc>
            </a:pPr>
            <a:r>
              <a:rPr sz="3200" b="1" dirty="0">
                <a:latin typeface="SimSun"/>
                <a:cs typeface="SimSun"/>
              </a:rPr>
              <a:t>署名する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7273659" y="3392361"/>
            <a:ext cx="125095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3750"/>
              </a:lnSpc>
            </a:pPr>
            <a:r>
              <a:rPr sz="3200" b="1" dirty="0">
                <a:latin typeface="SimSun"/>
                <a:cs typeface="SimSun"/>
              </a:rPr>
              <a:t>ボード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5999595" y="1849437"/>
            <a:ext cx="2387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800" b="1" spc="-755" dirty="0">
                <a:latin typeface="Verdana"/>
                <a:cs typeface="Verdana"/>
              </a:rPr>
              <a:t>+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5999595" y="3089338"/>
            <a:ext cx="2387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800" b="1" spc="-750" dirty="0">
                <a:latin typeface="Verdana"/>
                <a:cs typeface="Verdana"/>
              </a:rPr>
              <a:t>+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792650" y="3796791"/>
            <a:ext cx="2411095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655" algn="ctr">
              <a:lnSpc>
                <a:spcPct val="100000"/>
              </a:lnSpc>
            </a:pPr>
            <a:r>
              <a:rPr sz="5400" b="1" spc="-1445" dirty="0">
                <a:latin typeface="Verdana"/>
                <a:cs typeface="Verdana"/>
              </a:rPr>
              <a:t>=</a:t>
            </a:r>
            <a:endParaRPr sz="5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200" spc="5" dirty="0">
                <a:latin typeface="Verdana"/>
                <a:cs typeface="Verdana"/>
              </a:rPr>
              <a:t>“signboard”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4038462" y="2421826"/>
            <a:ext cx="85725" cy="929005"/>
          </a:xfrm>
          <a:custGeom>
            <a:avLst/>
            <a:gdLst/>
            <a:ahLst/>
            <a:cxnLst/>
            <a:rect l="l" t="t" r="r" b="b"/>
            <a:pathLst>
              <a:path w="85725" h="929005">
                <a:moveTo>
                  <a:pt x="55753" y="0"/>
                </a:moveTo>
                <a:lnTo>
                  <a:pt x="27178" y="126"/>
                </a:lnTo>
                <a:lnTo>
                  <a:pt x="27178" y="28701"/>
                </a:lnTo>
                <a:lnTo>
                  <a:pt x="55753" y="28575"/>
                </a:lnTo>
                <a:lnTo>
                  <a:pt x="55753" y="0"/>
                </a:lnTo>
                <a:close/>
              </a:path>
              <a:path w="85725" h="929005">
                <a:moveTo>
                  <a:pt x="55880" y="57150"/>
                </a:moveTo>
                <a:lnTo>
                  <a:pt x="27305" y="57276"/>
                </a:lnTo>
                <a:lnTo>
                  <a:pt x="27305" y="85851"/>
                </a:lnTo>
                <a:lnTo>
                  <a:pt x="55880" y="85725"/>
                </a:lnTo>
                <a:lnTo>
                  <a:pt x="55880" y="57150"/>
                </a:lnTo>
                <a:close/>
              </a:path>
              <a:path w="85725" h="929005">
                <a:moveTo>
                  <a:pt x="55880" y="114300"/>
                </a:moveTo>
                <a:lnTo>
                  <a:pt x="27305" y="114426"/>
                </a:lnTo>
                <a:lnTo>
                  <a:pt x="27431" y="143001"/>
                </a:lnTo>
                <a:lnTo>
                  <a:pt x="56006" y="142875"/>
                </a:lnTo>
                <a:lnTo>
                  <a:pt x="55880" y="114300"/>
                </a:lnTo>
                <a:close/>
              </a:path>
              <a:path w="85725" h="929005">
                <a:moveTo>
                  <a:pt x="56006" y="171450"/>
                </a:moveTo>
                <a:lnTo>
                  <a:pt x="27431" y="171576"/>
                </a:lnTo>
                <a:lnTo>
                  <a:pt x="27559" y="200151"/>
                </a:lnTo>
                <a:lnTo>
                  <a:pt x="56134" y="200025"/>
                </a:lnTo>
                <a:lnTo>
                  <a:pt x="56006" y="171450"/>
                </a:lnTo>
                <a:close/>
              </a:path>
              <a:path w="85725" h="929005">
                <a:moveTo>
                  <a:pt x="56134" y="228600"/>
                </a:moveTo>
                <a:lnTo>
                  <a:pt x="27559" y="228726"/>
                </a:lnTo>
                <a:lnTo>
                  <a:pt x="27559" y="257301"/>
                </a:lnTo>
                <a:lnTo>
                  <a:pt x="56134" y="257175"/>
                </a:lnTo>
                <a:lnTo>
                  <a:pt x="56134" y="228600"/>
                </a:lnTo>
                <a:close/>
              </a:path>
              <a:path w="85725" h="929005">
                <a:moveTo>
                  <a:pt x="56261" y="285750"/>
                </a:moveTo>
                <a:lnTo>
                  <a:pt x="27686" y="285876"/>
                </a:lnTo>
                <a:lnTo>
                  <a:pt x="27686" y="314451"/>
                </a:lnTo>
                <a:lnTo>
                  <a:pt x="56261" y="314325"/>
                </a:lnTo>
                <a:lnTo>
                  <a:pt x="56261" y="285750"/>
                </a:lnTo>
                <a:close/>
              </a:path>
              <a:path w="85725" h="929005">
                <a:moveTo>
                  <a:pt x="56387" y="342900"/>
                </a:moveTo>
                <a:lnTo>
                  <a:pt x="27812" y="343026"/>
                </a:lnTo>
                <a:lnTo>
                  <a:pt x="27812" y="371601"/>
                </a:lnTo>
                <a:lnTo>
                  <a:pt x="56387" y="371475"/>
                </a:lnTo>
                <a:lnTo>
                  <a:pt x="56387" y="342900"/>
                </a:lnTo>
                <a:close/>
              </a:path>
              <a:path w="85725" h="929005">
                <a:moveTo>
                  <a:pt x="56387" y="400050"/>
                </a:moveTo>
                <a:lnTo>
                  <a:pt x="27812" y="400176"/>
                </a:lnTo>
                <a:lnTo>
                  <a:pt x="27940" y="428751"/>
                </a:lnTo>
                <a:lnTo>
                  <a:pt x="56515" y="428625"/>
                </a:lnTo>
                <a:lnTo>
                  <a:pt x="56387" y="400050"/>
                </a:lnTo>
                <a:close/>
              </a:path>
              <a:path w="85725" h="929005">
                <a:moveTo>
                  <a:pt x="56515" y="457200"/>
                </a:moveTo>
                <a:lnTo>
                  <a:pt x="27940" y="457326"/>
                </a:lnTo>
                <a:lnTo>
                  <a:pt x="27940" y="485901"/>
                </a:lnTo>
                <a:lnTo>
                  <a:pt x="56515" y="485775"/>
                </a:lnTo>
                <a:lnTo>
                  <a:pt x="56515" y="457200"/>
                </a:lnTo>
                <a:close/>
              </a:path>
              <a:path w="85725" h="929005">
                <a:moveTo>
                  <a:pt x="56642" y="514350"/>
                </a:moveTo>
                <a:lnTo>
                  <a:pt x="28067" y="514476"/>
                </a:lnTo>
                <a:lnTo>
                  <a:pt x="28067" y="543051"/>
                </a:lnTo>
                <a:lnTo>
                  <a:pt x="56642" y="542925"/>
                </a:lnTo>
                <a:lnTo>
                  <a:pt x="56642" y="514350"/>
                </a:lnTo>
                <a:close/>
              </a:path>
              <a:path w="85725" h="929005">
                <a:moveTo>
                  <a:pt x="56768" y="571500"/>
                </a:moveTo>
                <a:lnTo>
                  <a:pt x="28193" y="571626"/>
                </a:lnTo>
                <a:lnTo>
                  <a:pt x="28193" y="600201"/>
                </a:lnTo>
                <a:lnTo>
                  <a:pt x="56768" y="600075"/>
                </a:lnTo>
                <a:lnTo>
                  <a:pt x="56768" y="571500"/>
                </a:lnTo>
                <a:close/>
              </a:path>
              <a:path w="85725" h="929005">
                <a:moveTo>
                  <a:pt x="56768" y="628650"/>
                </a:moveTo>
                <a:lnTo>
                  <a:pt x="28193" y="628776"/>
                </a:lnTo>
                <a:lnTo>
                  <a:pt x="28321" y="657351"/>
                </a:lnTo>
                <a:lnTo>
                  <a:pt x="56896" y="657225"/>
                </a:lnTo>
                <a:lnTo>
                  <a:pt x="56768" y="628650"/>
                </a:lnTo>
                <a:close/>
              </a:path>
              <a:path w="85725" h="929005">
                <a:moveTo>
                  <a:pt x="56896" y="685800"/>
                </a:moveTo>
                <a:lnTo>
                  <a:pt x="28321" y="685926"/>
                </a:lnTo>
                <a:lnTo>
                  <a:pt x="28448" y="714501"/>
                </a:lnTo>
                <a:lnTo>
                  <a:pt x="57023" y="714375"/>
                </a:lnTo>
                <a:lnTo>
                  <a:pt x="56896" y="685800"/>
                </a:lnTo>
                <a:close/>
              </a:path>
              <a:path w="85725" h="929005">
                <a:moveTo>
                  <a:pt x="57023" y="742950"/>
                </a:moveTo>
                <a:lnTo>
                  <a:pt x="28448" y="743076"/>
                </a:lnTo>
                <a:lnTo>
                  <a:pt x="28448" y="771651"/>
                </a:lnTo>
                <a:lnTo>
                  <a:pt x="57023" y="771525"/>
                </a:lnTo>
                <a:lnTo>
                  <a:pt x="57023" y="742950"/>
                </a:lnTo>
                <a:close/>
              </a:path>
              <a:path w="85725" h="929005">
                <a:moveTo>
                  <a:pt x="57150" y="800100"/>
                </a:moveTo>
                <a:lnTo>
                  <a:pt x="28575" y="800226"/>
                </a:lnTo>
                <a:lnTo>
                  <a:pt x="28575" y="828801"/>
                </a:lnTo>
                <a:lnTo>
                  <a:pt x="57150" y="828675"/>
                </a:lnTo>
                <a:lnTo>
                  <a:pt x="57150" y="800100"/>
                </a:lnTo>
                <a:close/>
              </a:path>
              <a:path w="85725" h="929005">
                <a:moveTo>
                  <a:pt x="85725" y="843026"/>
                </a:moveTo>
                <a:lnTo>
                  <a:pt x="0" y="843152"/>
                </a:lnTo>
                <a:lnTo>
                  <a:pt x="43053" y="928751"/>
                </a:lnTo>
                <a:lnTo>
                  <a:pt x="77885" y="858774"/>
                </a:lnTo>
                <a:lnTo>
                  <a:pt x="28702" y="858774"/>
                </a:lnTo>
                <a:lnTo>
                  <a:pt x="57150" y="855852"/>
                </a:lnTo>
                <a:lnTo>
                  <a:pt x="79340" y="855852"/>
                </a:lnTo>
                <a:lnTo>
                  <a:pt x="85725" y="843026"/>
                </a:lnTo>
                <a:close/>
              </a:path>
              <a:path w="85725" h="929005">
                <a:moveTo>
                  <a:pt x="79340" y="855852"/>
                </a:moveTo>
                <a:lnTo>
                  <a:pt x="57150" y="855852"/>
                </a:lnTo>
                <a:lnTo>
                  <a:pt x="28702" y="858774"/>
                </a:lnTo>
                <a:lnTo>
                  <a:pt x="77885" y="858774"/>
                </a:lnTo>
                <a:lnTo>
                  <a:pt x="79340" y="855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0"/>
          <p:cNvSpPr/>
          <p:nvPr/>
        </p:nvSpPr>
        <p:spPr>
          <a:xfrm>
            <a:off x="7853288" y="2450401"/>
            <a:ext cx="85725" cy="929005"/>
          </a:xfrm>
          <a:custGeom>
            <a:avLst/>
            <a:gdLst/>
            <a:ahLst/>
            <a:cxnLst/>
            <a:rect l="l" t="t" r="r" b="b"/>
            <a:pathLst>
              <a:path w="85725" h="929005">
                <a:moveTo>
                  <a:pt x="55625" y="0"/>
                </a:moveTo>
                <a:lnTo>
                  <a:pt x="27050" y="126"/>
                </a:lnTo>
                <a:lnTo>
                  <a:pt x="27177" y="28701"/>
                </a:lnTo>
                <a:lnTo>
                  <a:pt x="55752" y="28575"/>
                </a:lnTo>
                <a:lnTo>
                  <a:pt x="55625" y="0"/>
                </a:lnTo>
                <a:close/>
              </a:path>
              <a:path w="85725" h="929005">
                <a:moveTo>
                  <a:pt x="55752" y="57150"/>
                </a:moveTo>
                <a:lnTo>
                  <a:pt x="27177" y="57276"/>
                </a:lnTo>
                <a:lnTo>
                  <a:pt x="27305" y="85851"/>
                </a:lnTo>
                <a:lnTo>
                  <a:pt x="55880" y="85725"/>
                </a:lnTo>
                <a:lnTo>
                  <a:pt x="55752" y="57150"/>
                </a:lnTo>
                <a:close/>
              </a:path>
              <a:path w="85725" h="929005">
                <a:moveTo>
                  <a:pt x="55880" y="114300"/>
                </a:moveTo>
                <a:lnTo>
                  <a:pt x="27305" y="114426"/>
                </a:lnTo>
                <a:lnTo>
                  <a:pt x="27305" y="143001"/>
                </a:lnTo>
                <a:lnTo>
                  <a:pt x="55880" y="142875"/>
                </a:lnTo>
                <a:lnTo>
                  <a:pt x="55880" y="114300"/>
                </a:lnTo>
                <a:close/>
              </a:path>
              <a:path w="85725" h="929005">
                <a:moveTo>
                  <a:pt x="56007" y="171450"/>
                </a:moveTo>
                <a:lnTo>
                  <a:pt x="27432" y="171576"/>
                </a:lnTo>
                <a:lnTo>
                  <a:pt x="27432" y="200151"/>
                </a:lnTo>
                <a:lnTo>
                  <a:pt x="56007" y="200025"/>
                </a:lnTo>
                <a:lnTo>
                  <a:pt x="56007" y="171450"/>
                </a:lnTo>
                <a:close/>
              </a:path>
              <a:path w="85725" h="929005">
                <a:moveTo>
                  <a:pt x="56007" y="228600"/>
                </a:moveTo>
                <a:lnTo>
                  <a:pt x="27432" y="228726"/>
                </a:lnTo>
                <a:lnTo>
                  <a:pt x="27559" y="257301"/>
                </a:lnTo>
                <a:lnTo>
                  <a:pt x="56134" y="257175"/>
                </a:lnTo>
                <a:lnTo>
                  <a:pt x="56007" y="228600"/>
                </a:lnTo>
                <a:close/>
              </a:path>
              <a:path w="85725" h="929005">
                <a:moveTo>
                  <a:pt x="56134" y="285750"/>
                </a:moveTo>
                <a:lnTo>
                  <a:pt x="27559" y="285876"/>
                </a:lnTo>
                <a:lnTo>
                  <a:pt x="27686" y="314451"/>
                </a:lnTo>
                <a:lnTo>
                  <a:pt x="56261" y="314325"/>
                </a:lnTo>
                <a:lnTo>
                  <a:pt x="56134" y="285750"/>
                </a:lnTo>
                <a:close/>
              </a:path>
              <a:path w="85725" h="929005">
                <a:moveTo>
                  <a:pt x="56261" y="342900"/>
                </a:moveTo>
                <a:lnTo>
                  <a:pt x="27686" y="343026"/>
                </a:lnTo>
                <a:lnTo>
                  <a:pt x="27686" y="371601"/>
                </a:lnTo>
                <a:lnTo>
                  <a:pt x="56261" y="371475"/>
                </a:lnTo>
                <a:lnTo>
                  <a:pt x="56261" y="342900"/>
                </a:lnTo>
                <a:close/>
              </a:path>
              <a:path w="85725" h="929005">
                <a:moveTo>
                  <a:pt x="56387" y="400050"/>
                </a:moveTo>
                <a:lnTo>
                  <a:pt x="27812" y="400176"/>
                </a:lnTo>
                <a:lnTo>
                  <a:pt x="27812" y="428751"/>
                </a:lnTo>
                <a:lnTo>
                  <a:pt x="56387" y="428625"/>
                </a:lnTo>
                <a:lnTo>
                  <a:pt x="56387" y="400050"/>
                </a:lnTo>
                <a:close/>
              </a:path>
              <a:path w="85725" h="929005">
                <a:moveTo>
                  <a:pt x="56514" y="457200"/>
                </a:moveTo>
                <a:lnTo>
                  <a:pt x="27939" y="457326"/>
                </a:lnTo>
                <a:lnTo>
                  <a:pt x="27939" y="485901"/>
                </a:lnTo>
                <a:lnTo>
                  <a:pt x="56514" y="485775"/>
                </a:lnTo>
                <a:lnTo>
                  <a:pt x="56514" y="457200"/>
                </a:lnTo>
                <a:close/>
              </a:path>
              <a:path w="85725" h="929005">
                <a:moveTo>
                  <a:pt x="56514" y="514350"/>
                </a:moveTo>
                <a:lnTo>
                  <a:pt x="27939" y="514476"/>
                </a:lnTo>
                <a:lnTo>
                  <a:pt x="28067" y="543051"/>
                </a:lnTo>
                <a:lnTo>
                  <a:pt x="56642" y="542925"/>
                </a:lnTo>
                <a:lnTo>
                  <a:pt x="56514" y="514350"/>
                </a:lnTo>
                <a:close/>
              </a:path>
              <a:path w="85725" h="929005">
                <a:moveTo>
                  <a:pt x="56642" y="571500"/>
                </a:moveTo>
                <a:lnTo>
                  <a:pt x="28067" y="571626"/>
                </a:lnTo>
                <a:lnTo>
                  <a:pt x="28067" y="600201"/>
                </a:lnTo>
                <a:lnTo>
                  <a:pt x="56642" y="600075"/>
                </a:lnTo>
                <a:lnTo>
                  <a:pt x="56642" y="571500"/>
                </a:lnTo>
                <a:close/>
              </a:path>
              <a:path w="85725" h="929005">
                <a:moveTo>
                  <a:pt x="56769" y="628650"/>
                </a:moveTo>
                <a:lnTo>
                  <a:pt x="28194" y="628776"/>
                </a:lnTo>
                <a:lnTo>
                  <a:pt x="28194" y="657351"/>
                </a:lnTo>
                <a:lnTo>
                  <a:pt x="56769" y="657225"/>
                </a:lnTo>
                <a:lnTo>
                  <a:pt x="56769" y="628650"/>
                </a:lnTo>
                <a:close/>
              </a:path>
              <a:path w="85725" h="929005">
                <a:moveTo>
                  <a:pt x="56896" y="685800"/>
                </a:moveTo>
                <a:lnTo>
                  <a:pt x="28321" y="685926"/>
                </a:lnTo>
                <a:lnTo>
                  <a:pt x="28321" y="714501"/>
                </a:lnTo>
                <a:lnTo>
                  <a:pt x="56896" y="714375"/>
                </a:lnTo>
                <a:lnTo>
                  <a:pt x="56896" y="685800"/>
                </a:lnTo>
                <a:close/>
              </a:path>
              <a:path w="85725" h="929005">
                <a:moveTo>
                  <a:pt x="56896" y="742950"/>
                </a:moveTo>
                <a:lnTo>
                  <a:pt x="28321" y="743076"/>
                </a:lnTo>
                <a:lnTo>
                  <a:pt x="28448" y="771651"/>
                </a:lnTo>
                <a:lnTo>
                  <a:pt x="57023" y="771525"/>
                </a:lnTo>
                <a:lnTo>
                  <a:pt x="56896" y="742950"/>
                </a:lnTo>
                <a:close/>
              </a:path>
              <a:path w="85725" h="929005">
                <a:moveTo>
                  <a:pt x="57023" y="800100"/>
                </a:moveTo>
                <a:lnTo>
                  <a:pt x="28448" y="800226"/>
                </a:lnTo>
                <a:lnTo>
                  <a:pt x="28575" y="828801"/>
                </a:lnTo>
                <a:lnTo>
                  <a:pt x="57150" y="828675"/>
                </a:lnTo>
                <a:lnTo>
                  <a:pt x="57023" y="800100"/>
                </a:lnTo>
                <a:close/>
              </a:path>
              <a:path w="85725" h="929005">
                <a:moveTo>
                  <a:pt x="85725" y="843026"/>
                </a:moveTo>
                <a:lnTo>
                  <a:pt x="0" y="843152"/>
                </a:lnTo>
                <a:lnTo>
                  <a:pt x="42925" y="928751"/>
                </a:lnTo>
                <a:lnTo>
                  <a:pt x="77165" y="860171"/>
                </a:lnTo>
                <a:lnTo>
                  <a:pt x="28829" y="860171"/>
                </a:lnTo>
                <a:lnTo>
                  <a:pt x="56896" y="854583"/>
                </a:lnTo>
                <a:lnTo>
                  <a:pt x="79955" y="854583"/>
                </a:lnTo>
                <a:lnTo>
                  <a:pt x="85725" y="843026"/>
                </a:lnTo>
                <a:close/>
              </a:path>
              <a:path w="85725" h="929005">
                <a:moveTo>
                  <a:pt x="79955" y="854583"/>
                </a:moveTo>
                <a:lnTo>
                  <a:pt x="56896" y="854583"/>
                </a:lnTo>
                <a:lnTo>
                  <a:pt x="28829" y="860171"/>
                </a:lnTo>
                <a:lnTo>
                  <a:pt x="77165" y="860171"/>
                </a:lnTo>
                <a:lnTo>
                  <a:pt x="79955" y="854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6980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0" y="-45720"/>
            <a:ext cx="966215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ArialMT"/>
              </a:rPr>
              <a:t>Kanban - </a:t>
            </a:r>
            <a:r>
              <a:rPr lang="en-US" sz="5400" dirty="0">
                <a:latin typeface="Arial-BoldMT"/>
              </a:rPr>
              <a:t>3 basic </a:t>
            </a:r>
            <a:r>
              <a:rPr lang="en-US" sz="5400" dirty="0" smtClean="0">
                <a:latin typeface="Arial-BoldMT"/>
              </a:rPr>
              <a:t>principles</a:t>
            </a:r>
            <a:endParaRPr lang="en-US" sz="5400" dirty="0">
              <a:latin typeface="Arial-BoldM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92480" y="1645920"/>
            <a:ext cx="81076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/>
              <a:t>. Start with what you do now</a:t>
            </a:r>
          </a:p>
          <a:p>
            <a:r>
              <a:rPr lang="en-US" sz="2400" dirty="0"/>
              <a:t>● Kanban does not prescribe a specific set of roles</a:t>
            </a:r>
          </a:p>
          <a:p>
            <a:r>
              <a:rPr lang="en-US" sz="2400" dirty="0"/>
              <a:t>or process steps</a:t>
            </a:r>
          </a:p>
          <a:p>
            <a:r>
              <a:rPr lang="en-US" sz="2400" b="1" dirty="0"/>
              <a:t>2. Agree to pursue incremental, evolutionary change</a:t>
            </a:r>
          </a:p>
          <a:p>
            <a:r>
              <a:rPr lang="en-US" sz="2400" dirty="0"/>
              <a:t>● continuous small changes that stick vs. sweeping changes that fail due to resistance</a:t>
            </a:r>
          </a:p>
          <a:p>
            <a:r>
              <a:rPr lang="en-US" sz="2400" dirty="0"/>
              <a:t>and fear in the organization</a:t>
            </a:r>
          </a:p>
          <a:p>
            <a:r>
              <a:rPr lang="en-US" sz="2400" b="1" dirty="0"/>
              <a:t>3. Respect the current process, roles, responsibilities &amp;</a:t>
            </a:r>
          </a:p>
          <a:p>
            <a:r>
              <a:rPr lang="en-US" sz="2400" b="1" dirty="0"/>
              <a:t>titles</a:t>
            </a:r>
          </a:p>
          <a:p>
            <a:r>
              <a:rPr lang="en-US" sz="2400" dirty="0"/>
              <a:t>● gain support, reduce fear/resistance to change and experience the benefits as a team</a:t>
            </a:r>
            <a:endParaRPr lang="en-US" sz="2400" dirty="0">
              <a:latin typeface="ArialM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1645920"/>
            <a:ext cx="318179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0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24000" y="-45720"/>
            <a:ext cx="9662159" cy="15070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Kanban - 5 Core Properties</a:t>
            </a:r>
            <a:endParaRPr lang="en-US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92480" y="1645920"/>
            <a:ext cx="81076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Visualize the workflow</a:t>
            </a:r>
          </a:p>
          <a:p>
            <a:r>
              <a:rPr lang="en-US" dirty="0"/>
              <a:t>● Kanban literally means "signboard" or "billboard"</a:t>
            </a:r>
          </a:p>
          <a:p>
            <a:endParaRPr lang="en-US" b="1" dirty="0" smtClean="0"/>
          </a:p>
          <a:p>
            <a:r>
              <a:rPr lang="en-US" b="1" dirty="0" smtClean="0"/>
              <a:t>2</a:t>
            </a:r>
            <a:r>
              <a:rPr lang="en-US" b="1" dirty="0"/>
              <a:t>. Limit Work In Process (WIP)</a:t>
            </a:r>
          </a:p>
          <a:p>
            <a:r>
              <a:rPr lang="en-US" dirty="0"/>
              <a:t>● use a pull system - establish and respect your ideal</a:t>
            </a:r>
          </a:p>
          <a:p>
            <a:r>
              <a:rPr lang="en-US" dirty="0"/>
              <a:t>capacity</a:t>
            </a:r>
          </a:p>
          <a:p>
            <a:endParaRPr lang="en-US" b="1" dirty="0" smtClean="0"/>
          </a:p>
          <a:p>
            <a:r>
              <a:rPr lang="en-US" b="1" dirty="0" smtClean="0"/>
              <a:t>3</a:t>
            </a:r>
            <a:r>
              <a:rPr lang="en-US" b="1" dirty="0"/>
              <a:t>. Manage Flow</a:t>
            </a:r>
          </a:p>
          <a:p>
            <a:r>
              <a:rPr lang="en-US" dirty="0"/>
              <a:t>● monitor, measure and report the flow of work through each state</a:t>
            </a:r>
          </a:p>
          <a:p>
            <a:endParaRPr lang="en-US" b="1" dirty="0" smtClean="0"/>
          </a:p>
          <a:p>
            <a:r>
              <a:rPr lang="en-US" b="1" dirty="0" smtClean="0"/>
              <a:t>4</a:t>
            </a:r>
            <a:r>
              <a:rPr lang="en-US" b="1" dirty="0"/>
              <a:t>. Make Process Policies Explicit</a:t>
            </a:r>
          </a:p>
          <a:p>
            <a:r>
              <a:rPr lang="en-US" dirty="0"/>
              <a:t>● describe the process accurately in order to improve it</a:t>
            </a:r>
          </a:p>
          <a:p>
            <a:endParaRPr lang="en-US" b="1" dirty="0" smtClean="0"/>
          </a:p>
          <a:p>
            <a:r>
              <a:rPr lang="en-US" b="1" dirty="0" smtClean="0"/>
              <a:t>5</a:t>
            </a:r>
            <a:r>
              <a:rPr lang="en-US" b="1" dirty="0"/>
              <a:t>. Improve Collaboratively</a:t>
            </a:r>
          </a:p>
          <a:p>
            <a:r>
              <a:rPr lang="en-US" dirty="0"/>
              <a:t>● using models &amp; the scientific method (empirical) to implement continuous, incremental and</a:t>
            </a:r>
          </a:p>
          <a:p>
            <a:r>
              <a:rPr lang="en-US" dirty="0"/>
              <a:t>evolutionary changes</a:t>
            </a:r>
            <a:endParaRPr lang="en-US" sz="2400" dirty="0">
              <a:latin typeface="ArialM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1645920"/>
            <a:ext cx="318179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4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48" y="1550316"/>
            <a:ext cx="7983064" cy="506800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50720" y="0"/>
            <a:ext cx="9235439" cy="1507067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KANBAN for development</a:t>
            </a:r>
            <a:endParaRPr lang="en-US" altLang="ru-RU" sz="5400" dirty="0"/>
          </a:p>
        </p:txBody>
      </p:sp>
    </p:spTree>
    <p:extLst>
      <p:ext uri="{BB962C8B-B14F-4D97-AF65-F5344CB8AC3E}">
        <p14:creationId xmlns:p14="http://schemas.microsoft.com/office/powerpoint/2010/main" val="264520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50720" y="0"/>
            <a:ext cx="9235439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KANBAN - start</a:t>
            </a:r>
            <a:endParaRPr lang="en-US" altLang="ru-RU" sz="5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2" y="1348639"/>
            <a:ext cx="2553056" cy="14480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2" y="3100288"/>
            <a:ext cx="2553056" cy="1428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92" y="4832885"/>
            <a:ext cx="2553056" cy="14289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65120" y="1348639"/>
            <a:ext cx="905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Start with a simple task board with 3 columns: to do, in process and done.</a:t>
            </a:r>
          </a:p>
          <a:p>
            <a:r>
              <a:rPr lang="en-US" dirty="0">
                <a:latin typeface="ArialMT"/>
              </a:rPr>
              <a:t>Each card represent a work item in the current scope. Names can be associated with</a:t>
            </a:r>
          </a:p>
          <a:p>
            <a:r>
              <a:rPr lang="en-US" dirty="0">
                <a:latin typeface="ArialMT"/>
              </a:rPr>
              <a:t>the cards.</a:t>
            </a:r>
          </a:p>
          <a:p>
            <a:r>
              <a:rPr lang="en-US" dirty="0">
                <a:latin typeface="ArialMT"/>
              </a:rPr>
              <a:t>The key is to setup an easy way to visualize the work, and create an area for social</a:t>
            </a:r>
          </a:p>
          <a:p>
            <a:r>
              <a:rPr lang="en-US" dirty="0">
                <a:latin typeface="ArialMT"/>
              </a:rPr>
              <a:t>interactions.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65120" y="3051909"/>
            <a:ext cx="8995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A problem with such a simplistic board, is the lack of rules and the concept of </a:t>
            </a:r>
            <a:r>
              <a:rPr lang="en-US" dirty="0" err="1">
                <a:latin typeface="ArialMT"/>
              </a:rPr>
              <a:t>timeboxing</a:t>
            </a:r>
            <a:r>
              <a:rPr lang="en-US" dirty="0">
                <a:latin typeface="ArialMT"/>
              </a:rPr>
              <a:t>.</a:t>
            </a:r>
          </a:p>
          <a:p>
            <a:r>
              <a:rPr lang="en-US" dirty="0">
                <a:latin typeface="ArialMT"/>
              </a:rPr>
              <a:t>A typical problem is accumulating too much work in progress (WIP).</a:t>
            </a:r>
          </a:p>
          <a:p>
            <a:r>
              <a:rPr lang="en-US" dirty="0">
                <a:latin typeface="ArialMT"/>
              </a:rPr>
              <a:t>Kanban is more than just adding work items on a board, it's also applying a PULL</a:t>
            </a:r>
          </a:p>
          <a:p>
            <a:r>
              <a:rPr lang="en-US" dirty="0">
                <a:latin typeface="ArialMT"/>
              </a:rPr>
              <a:t>process.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5120" y="4665544"/>
            <a:ext cx="8995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MT"/>
              </a:rPr>
              <a:t>To truly embrace Kanban, we must regulate the volume of cards on the board. This</a:t>
            </a:r>
          </a:p>
          <a:p>
            <a:r>
              <a:rPr lang="en-US" dirty="0">
                <a:latin typeface="ArialMT"/>
              </a:rPr>
              <a:t>can easily be accomplished by identifying clear thresholds associated to better</a:t>
            </a:r>
          </a:p>
          <a:p>
            <a:r>
              <a:rPr lang="en-US" dirty="0">
                <a:latin typeface="ArialMT"/>
              </a:rPr>
              <a:t>defined stages of work (columns).</a:t>
            </a:r>
          </a:p>
          <a:p>
            <a:r>
              <a:rPr lang="en-US" dirty="0">
                <a:latin typeface="ArialMT"/>
              </a:rPr>
              <a:t>Another improvement is to set a multi-tasking limit per user (2) and using late binding</a:t>
            </a:r>
          </a:p>
          <a:p>
            <a:r>
              <a:rPr lang="en-US" dirty="0">
                <a:latin typeface="ArialMT"/>
              </a:rPr>
              <a:t>of tasks to owners. Note that not all team members must have 2 tasks with their</a:t>
            </a:r>
          </a:p>
          <a:p>
            <a:r>
              <a:rPr lang="en-US" dirty="0">
                <a:latin typeface="ArialMT"/>
              </a:rPr>
              <a:t>names, this is a maximum of 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37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70960" y="11216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MT"/>
              </a:rPr>
              <a:t>1. Team member A completes a card</a:t>
            </a:r>
          </a:p>
          <a:p>
            <a:r>
              <a:rPr lang="en-US" dirty="0">
                <a:latin typeface="ArialMT"/>
              </a:rPr>
              <a:t>and moves it to the "done" column.</a:t>
            </a:r>
            <a:endParaRPr lang="en-US" dirty="0">
              <a:latin typeface="ArialM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0960" y="30058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MT"/>
              </a:rPr>
              <a:t>2. Team member A pulls a new card</a:t>
            </a:r>
          </a:p>
          <a:p>
            <a:r>
              <a:rPr lang="en-US" dirty="0">
                <a:latin typeface="ArialMT"/>
              </a:rPr>
              <a:t>from the "ready" column and starts</a:t>
            </a:r>
          </a:p>
          <a:p>
            <a:r>
              <a:rPr lang="en-US" dirty="0">
                <a:latin typeface="ArialMT"/>
              </a:rPr>
              <a:t>working on it by placing it in the "in</a:t>
            </a:r>
          </a:p>
          <a:p>
            <a:r>
              <a:rPr lang="en-US" dirty="0">
                <a:latin typeface="ArialMT"/>
              </a:rPr>
              <a:t>process" column.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70960" y="48438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MT"/>
              </a:rPr>
              <a:t>3. The team responds to the pull</a:t>
            </a:r>
          </a:p>
          <a:p>
            <a:r>
              <a:rPr lang="en-US" dirty="0">
                <a:latin typeface="ArialMT"/>
              </a:rPr>
              <a:t>event and selects the next priority</a:t>
            </a:r>
          </a:p>
          <a:p>
            <a:r>
              <a:rPr lang="en-US" dirty="0">
                <a:latin typeface="ArialMT"/>
              </a:rPr>
              <a:t>card by moving it to the "ready"</a:t>
            </a:r>
          </a:p>
          <a:p>
            <a:r>
              <a:rPr lang="en-US" dirty="0">
                <a:latin typeface="ArialMT"/>
              </a:rPr>
              <a:t>column.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45" y="1121682"/>
            <a:ext cx="2572109" cy="14480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5" y="3005827"/>
            <a:ext cx="2572109" cy="14480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98" y="4946960"/>
            <a:ext cx="2553056" cy="144800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50720" y="0"/>
            <a:ext cx="9235439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KANBAN - mechanics</a:t>
            </a:r>
            <a:endParaRPr lang="en-US" altLang="ru-RU" sz="5400" dirty="0"/>
          </a:p>
        </p:txBody>
      </p:sp>
    </p:spTree>
    <p:extLst>
      <p:ext uri="{BB962C8B-B14F-4D97-AF65-F5344CB8AC3E}">
        <p14:creationId xmlns:p14="http://schemas.microsoft.com/office/powerpoint/2010/main" val="6318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50720" y="0"/>
            <a:ext cx="923543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KANBAN - flow</a:t>
            </a:r>
            <a:endParaRPr lang="en-US" alt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50720" y="3196353"/>
            <a:ext cx="832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that we have established our </a:t>
            </a:r>
            <a:r>
              <a:rPr lang="en-US" b="1" dirty="0"/>
              <a:t>team capacity </a:t>
            </a:r>
            <a:r>
              <a:rPr lang="en-US" dirty="0"/>
              <a:t>and </a:t>
            </a:r>
            <a:r>
              <a:rPr lang="en-US" dirty="0" smtClean="0"/>
              <a:t>we have </a:t>
            </a:r>
            <a:r>
              <a:rPr lang="en-US" dirty="0"/>
              <a:t>a </a:t>
            </a:r>
            <a:r>
              <a:rPr lang="en-US" b="1" dirty="0"/>
              <a:t>pull system</a:t>
            </a:r>
            <a:r>
              <a:rPr lang="en-US" dirty="0"/>
              <a:t>, we can streamline the </a:t>
            </a:r>
            <a:r>
              <a:rPr lang="en-US" b="1" dirty="0"/>
              <a:t>ideal flow</a:t>
            </a:r>
            <a:r>
              <a:rPr lang="en-US" dirty="0"/>
              <a:t>.</a:t>
            </a:r>
            <a:endParaRPr lang="en-US" dirty="0">
              <a:latin typeface="ArialM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32" y="1507067"/>
            <a:ext cx="6344535" cy="14480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42" y="4083969"/>
            <a:ext cx="354379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1727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</TotalTime>
  <Words>496</Words>
  <Application>Microsoft Office PowerPoint</Application>
  <PresentationFormat>Широкоэкранный</PresentationFormat>
  <Paragraphs>74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SimSun</vt:lpstr>
      <vt:lpstr>Arial</vt:lpstr>
      <vt:lpstr>Arial-BoldMT</vt:lpstr>
      <vt:lpstr>ArialMT</vt:lpstr>
      <vt:lpstr>Calibri</vt:lpstr>
      <vt:lpstr>Century Gothic</vt:lpstr>
      <vt:lpstr>Verdana</vt:lpstr>
      <vt:lpstr>Wingdings 3</vt:lpstr>
      <vt:lpstr>Сектор</vt:lpstr>
      <vt:lpstr>KANBAN for development</vt:lpstr>
      <vt:lpstr>KANBAN for development</vt:lpstr>
      <vt:lpstr>Kanban - 3 basic principles</vt:lpstr>
      <vt:lpstr>Kanban - 5 Core Properties</vt:lpstr>
      <vt:lpstr>KANBAN for development</vt:lpstr>
      <vt:lpstr>KANBAN - start</vt:lpstr>
      <vt:lpstr>KANBAN - mechanics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18</cp:revision>
  <dcterms:created xsi:type="dcterms:W3CDTF">2017-01-12T18:56:31Z</dcterms:created>
  <dcterms:modified xsi:type="dcterms:W3CDTF">2017-01-12T23:26:27Z</dcterms:modified>
</cp:coreProperties>
</file>