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4"/>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80961" autoAdjust="0"/>
  </p:normalViewPr>
  <p:slideViewPr>
    <p:cSldViewPr snapToGrid="0">
      <p:cViewPr varScale="1">
        <p:scale>
          <a:sx n="63" d="100"/>
          <a:sy n="63" d="100"/>
        </p:scale>
        <p:origin x="7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58DAB-42C2-41BE-A3BD-9279225DB802}" type="datetimeFigureOut">
              <a:rPr lang="ru-RU" smtClean="0"/>
              <a:t>12.01.2017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50D55-1509-40DE-B88E-63FCB5B73F27}" type="slidenum">
              <a:rPr lang="ru-RU" smtClean="0"/>
              <a:t>‹#›</a:t>
            </a:fld>
            <a:endParaRPr lang="ru-RU"/>
          </a:p>
        </p:txBody>
      </p:sp>
    </p:spTree>
    <p:extLst>
      <p:ext uri="{BB962C8B-B14F-4D97-AF65-F5344CB8AC3E}">
        <p14:creationId xmlns:p14="http://schemas.microsoft.com/office/powerpoint/2010/main" val="1264312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1" i="0" kern="1200" dirty="0" smtClean="0">
                <a:solidFill>
                  <a:schemeClr val="tx1"/>
                </a:solidFill>
                <a:effectLst/>
                <a:latin typeface="+mn-lt"/>
                <a:ea typeface="+mn-ea"/>
                <a:cs typeface="+mn-cs"/>
              </a:rPr>
              <a:t>Scaled Agile Framework</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SAFe</a:t>
            </a:r>
            <a:r>
              <a:rPr lang="en-US" sz="1200" b="0" i="0" kern="1200" dirty="0" smtClean="0">
                <a:solidFill>
                  <a:schemeClr val="tx1"/>
                </a:solidFill>
                <a:effectLst/>
                <a:latin typeface="+mn-lt"/>
                <a:ea typeface="+mn-ea"/>
                <a:cs typeface="+mn-cs"/>
              </a:rPr>
              <a:t>) is an </a:t>
            </a:r>
            <a:r>
              <a:rPr lang="en-US" sz="1200" b="0" i="0" u="none" strike="noStrike" kern="1200" dirty="0" smtClean="0">
                <a:solidFill>
                  <a:schemeClr val="tx1"/>
                </a:solidFill>
                <a:effectLst/>
                <a:latin typeface="+mn-lt"/>
                <a:ea typeface="+mn-ea"/>
                <a:cs typeface="+mn-cs"/>
                <a:hlinkClick r:id="rId3" tooltip="Agile software development"/>
              </a:rPr>
              <a:t>Agile software development</a:t>
            </a:r>
            <a:r>
              <a:rPr lang="en-US" sz="1200" b="0" i="0" kern="1200" dirty="0" smtClean="0">
                <a:solidFill>
                  <a:schemeClr val="tx1"/>
                </a:solidFill>
                <a:effectLst/>
                <a:latin typeface="+mn-lt"/>
                <a:ea typeface="+mn-ea"/>
                <a:cs typeface="+mn-cs"/>
              </a:rPr>
              <a:t> framework designed by Scaled Agile, Inc. It consists of a knowledge base of integrated patterns intended for enterprise-scale Lean-Agile development. Its proponents consider </a:t>
            </a:r>
            <a:r>
              <a:rPr lang="en-US" sz="1200" b="0" i="0" kern="1200" dirty="0" err="1" smtClean="0">
                <a:solidFill>
                  <a:schemeClr val="tx1"/>
                </a:solidFill>
                <a:effectLst/>
                <a:latin typeface="+mn-lt"/>
                <a:ea typeface="+mn-ea"/>
                <a:cs typeface="+mn-cs"/>
              </a:rPr>
              <a:t>SAFe</a:t>
            </a:r>
            <a:r>
              <a:rPr lang="en-US" sz="1200" b="0" i="0" kern="1200" dirty="0" smtClean="0">
                <a:solidFill>
                  <a:schemeClr val="tx1"/>
                </a:solidFill>
                <a:effectLst/>
                <a:latin typeface="+mn-lt"/>
                <a:ea typeface="+mn-ea"/>
                <a:cs typeface="+mn-cs"/>
              </a:rPr>
              <a:t> to be scalable and modular, allowing an organization to apply it in a way that suits its need.</a:t>
            </a:r>
            <a:endParaRPr lang="en-US" sz="1200" b="0" i="0" kern="1200" dirty="0">
              <a:solidFill>
                <a:schemeClr val="tx1"/>
              </a:solidFill>
              <a:effectLst/>
              <a:latin typeface="+mn-lt"/>
              <a:ea typeface="+mn-ea"/>
              <a:cs typeface="+mn-cs"/>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6F9ECA-82BC-44D6-8FB7-45FA4F8C6E3B}" type="slidenum">
              <a:rPr lang="en-US" altLang="ru-RU"/>
              <a:pPr eaLnBrk="1" hangingPunct="1"/>
              <a:t>2</a:t>
            </a:fld>
            <a:endParaRPr lang="en-US" altLang="ru-RU"/>
          </a:p>
        </p:txBody>
      </p:sp>
    </p:spTree>
    <p:extLst>
      <p:ext uri="{BB962C8B-B14F-4D97-AF65-F5344CB8AC3E}">
        <p14:creationId xmlns:p14="http://schemas.microsoft.com/office/powerpoint/2010/main" val="1668651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smtClean="0">
                <a:solidFill>
                  <a:schemeClr val="tx1"/>
                </a:solidFill>
                <a:effectLst/>
                <a:latin typeface="+mn-lt"/>
                <a:ea typeface="+mn-ea"/>
                <a:cs typeface="+mn-cs"/>
              </a:rPr>
              <a:t>SAFe synchronizes alignment, collaboration, and delivery for large numbers of agile teams. It supports both software and systems development, from the modest scale of under 100 practitioners to the largest software solutions and complex cyber-physical systems; systems that require thousands of people to create and maintain. SAFe was developed in the field, based on helping customers solve their most challenging scaling problems. SAFe leverages three primary bodies of knowledge: Agile development, Lean product development, and systems thinking</a:t>
            </a:r>
            <a:endParaRPr lang="ru-RU" dirty="0"/>
          </a:p>
        </p:txBody>
      </p:sp>
      <p:sp>
        <p:nvSpPr>
          <p:cNvPr id="4" name="Номер слайда 3"/>
          <p:cNvSpPr>
            <a:spLocks noGrp="1"/>
          </p:cNvSpPr>
          <p:nvPr>
            <p:ph type="sldNum" sz="quarter" idx="10"/>
          </p:nvPr>
        </p:nvSpPr>
        <p:spPr/>
        <p:txBody>
          <a:bodyPr/>
          <a:lstStyle/>
          <a:p>
            <a:fld id="{F5C50D55-1509-40DE-B88E-63FCB5B73F27}" type="slidenum">
              <a:rPr lang="ru-RU" smtClean="0"/>
              <a:t>3</a:t>
            </a:fld>
            <a:endParaRPr lang="ru-RU"/>
          </a:p>
        </p:txBody>
      </p:sp>
    </p:spTree>
    <p:extLst>
      <p:ext uri="{BB962C8B-B14F-4D97-AF65-F5344CB8AC3E}">
        <p14:creationId xmlns:p14="http://schemas.microsoft.com/office/powerpoint/2010/main" val="824881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5C50D55-1509-40DE-B88E-63FCB5B73F27}" type="slidenum">
              <a:rPr lang="ru-RU" smtClean="0"/>
              <a:t>10</a:t>
            </a:fld>
            <a:endParaRPr lang="ru-RU"/>
          </a:p>
        </p:txBody>
      </p:sp>
    </p:spTree>
    <p:extLst>
      <p:ext uri="{BB962C8B-B14F-4D97-AF65-F5344CB8AC3E}">
        <p14:creationId xmlns:p14="http://schemas.microsoft.com/office/powerpoint/2010/main" val="2264422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5822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239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8236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53958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9528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50099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9497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3494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6759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24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02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096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609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7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363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554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224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1/12/2017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65242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49235" y="901126"/>
            <a:ext cx="8001000" cy="2971801"/>
          </a:xfrm>
        </p:spPr>
        <p:txBody>
          <a:bodyPr>
            <a:normAutofit/>
          </a:bodyPr>
          <a:lstStyle/>
          <a:p>
            <a:pPr algn="ctr"/>
            <a:r>
              <a:rPr lang="en-US" sz="6000" dirty="0"/>
              <a:t>Scaled Agile Framework</a:t>
            </a:r>
            <a:endParaRPr lang="ru-RU" sz="6000" dirty="0"/>
          </a:p>
        </p:txBody>
      </p:sp>
      <p:sp>
        <p:nvSpPr>
          <p:cNvPr id="3" name="Подзаголовок 2"/>
          <p:cNvSpPr>
            <a:spLocks noGrp="1"/>
          </p:cNvSpPr>
          <p:nvPr>
            <p:ph type="subTitle" idx="1"/>
          </p:nvPr>
        </p:nvSpPr>
        <p:spPr>
          <a:xfrm>
            <a:off x="5049735" y="4242073"/>
            <a:ext cx="6400800" cy="1947333"/>
          </a:xfrm>
        </p:spPr>
        <p:txBody>
          <a:bodyPr/>
          <a:lstStyle/>
          <a:p>
            <a:pPr algn="r"/>
            <a:r>
              <a:rPr lang="en-US" dirty="0">
                <a:solidFill>
                  <a:schemeClr val="tx1"/>
                </a:solidFill>
              </a:rPr>
              <a:t>Presented by</a:t>
            </a:r>
          </a:p>
          <a:p>
            <a:pPr algn="r"/>
            <a:r>
              <a:rPr lang="en-US" dirty="0" err="1">
                <a:solidFill>
                  <a:schemeClr val="tx1"/>
                </a:solidFill>
              </a:rPr>
              <a:t>Dmitro</a:t>
            </a:r>
            <a:r>
              <a:rPr lang="en-US" dirty="0">
                <a:solidFill>
                  <a:schemeClr val="tx1"/>
                </a:solidFill>
              </a:rPr>
              <a:t> </a:t>
            </a:r>
            <a:r>
              <a:rPr lang="en-US" dirty="0" err="1">
                <a:solidFill>
                  <a:schemeClr val="tx1"/>
                </a:solidFill>
              </a:rPr>
              <a:t>Malikov</a:t>
            </a:r>
            <a:endParaRPr lang="ru-RU" dirty="0">
              <a:solidFill>
                <a:schemeClr val="tx1"/>
              </a:solidFill>
            </a:endParaRPr>
          </a:p>
          <a:p>
            <a:endParaRPr lang="ru-RU" dirty="0"/>
          </a:p>
        </p:txBody>
      </p:sp>
    </p:spTree>
    <p:extLst>
      <p:ext uri="{BB962C8B-B14F-4D97-AF65-F5344CB8AC3E}">
        <p14:creationId xmlns:p14="http://schemas.microsoft.com/office/powerpoint/2010/main" val="3117503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50720" y="0"/>
            <a:ext cx="9235439" cy="1507067"/>
          </a:xfrm>
        </p:spPr>
        <p:txBody>
          <a:bodyPr>
            <a:normAutofit/>
          </a:bodyPr>
          <a:lstStyle/>
          <a:p>
            <a:pPr algn="ctr"/>
            <a:r>
              <a:rPr lang="en-US" dirty="0"/>
              <a:t>Strategic alignment and Value </a:t>
            </a:r>
            <a:r>
              <a:rPr lang="en-US" dirty="0" smtClean="0"/>
              <a:t>Stream at </a:t>
            </a:r>
            <a:r>
              <a:rPr lang="en-US" dirty="0"/>
              <a:t>Portfolio level</a:t>
            </a:r>
            <a:endParaRPr lang="en-US" altLang="ru-RU" sz="5400" dirty="0"/>
          </a:p>
        </p:txBody>
      </p:sp>
      <p:pic>
        <p:nvPicPr>
          <p:cNvPr id="5" name="Рисунок 4"/>
          <p:cNvPicPr>
            <a:picLocks noChangeAspect="1"/>
          </p:cNvPicPr>
          <p:nvPr/>
        </p:nvPicPr>
        <p:blipFill>
          <a:blip r:embed="rId3"/>
          <a:stretch>
            <a:fillRect/>
          </a:stretch>
        </p:blipFill>
        <p:spPr>
          <a:xfrm>
            <a:off x="1950720" y="1792276"/>
            <a:ext cx="8497486" cy="4706007"/>
          </a:xfrm>
          <a:prstGeom prst="rect">
            <a:avLst/>
          </a:prstGeom>
        </p:spPr>
      </p:pic>
    </p:spTree>
    <p:extLst>
      <p:ext uri="{BB962C8B-B14F-4D97-AF65-F5344CB8AC3E}">
        <p14:creationId xmlns:p14="http://schemas.microsoft.com/office/powerpoint/2010/main" val="312559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87348" y="2116161"/>
            <a:ext cx="7983064" cy="4210638"/>
          </a:xfrm>
          <a:prstGeom prst="rect">
            <a:avLst/>
          </a:prstGeom>
        </p:spPr>
      </p:pic>
      <p:sp>
        <p:nvSpPr>
          <p:cNvPr id="5" name="Title 1"/>
          <p:cNvSpPr>
            <a:spLocks noGrp="1"/>
          </p:cNvSpPr>
          <p:nvPr>
            <p:ph type="title"/>
          </p:nvPr>
        </p:nvSpPr>
        <p:spPr>
          <a:xfrm>
            <a:off x="1950720" y="0"/>
            <a:ext cx="9235439" cy="1507067"/>
          </a:xfrm>
        </p:spPr>
        <p:txBody>
          <a:bodyPr>
            <a:normAutofit/>
          </a:bodyPr>
          <a:lstStyle/>
          <a:p>
            <a:pPr algn="ctr"/>
            <a:r>
              <a:rPr lang="en-US" b="1" dirty="0"/>
              <a:t>The big picture</a:t>
            </a:r>
            <a:endParaRPr lang="en-US" altLang="ru-RU" sz="5400" dirty="0"/>
          </a:p>
        </p:txBody>
      </p:sp>
    </p:spTree>
    <p:extLst>
      <p:ext uri="{BB962C8B-B14F-4D97-AF65-F5344CB8AC3E}">
        <p14:creationId xmlns:p14="http://schemas.microsoft.com/office/powerpoint/2010/main" val="80995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20674" y="2064717"/>
            <a:ext cx="7964011" cy="4344006"/>
          </a:xfrm>
          <a:prstGeom prst="rect">
            <a:avLst/>
          </a:prstGeom>
        </p:spPr>
      </p:pic>
      <p:sp>
        <p:nvSpPr>
          <p:cNvPr id="5" name="Title 1"/>
          <p:cNvSpPr>
            <a:spLocks noGrp="1"/>
          </p:cNvSpPr>
          <p:nvPr>
            <p:ph type="title"/>
          </p:nvPr>
        </p:nvSpPr>
        <p:spPr>
          <a:xfrm>
            <a:off x="1950720" y="0"/>
            <a:ext cx="9235439" cy="1507067"/>
          </a:xfrm>
        </p:spPr>
        <p:txBody>
          <a:bodyPr>
            <a:normAutofit/>
          </a:bodyPr>
          <a:lstStyle/>
          <a:p>
            <a:pPr algn="ctr"/>
            <a:r>
              <a:rPr lang="en-US" dirty="0"/>
              <a:t>Last call… Complete your toolbox</a:t>
            </a:r>
            <a:endParaRPr lang="en-US" altLang="ru-RU" sz="5400" dirty="0"/>
          </a:p>
        </p:txBody>
      </p:sp>
    </p:spTree>
    <p:extLst>
      <p:ext uri="{BB962C8B-B14F-4D97-AF65-F5344CB8AC3E}">
        <p14:creationId xmlns:p14="http://schemas.microsoft.com/office/powerpoint/2010/main" val="303652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950720" y="0"/>
            <a:ext cx="9235439" cy="1507067"/>
          </a:xfrm>
        </p:spPr>
        <p:txBody>
          <a:bodyPr>
            <a:normAutofit fontScale="90000"/>
          </a:bodyPr>
          <a:lstStyle/>
          <a:p>
            <a:r>
              <a:rPr lang="en-US" sz="5400" dirty="0"/>
              <a:t>Scaled Agile Framework</a:t>
            </a:r>
            <a:endParaRPr lang="en-US" altLang="ru-RU" sz="5400" dirty="0"/>
          </a:p>
        </p:txBody>
      </p:sp>
      <p:pic>
        <p:nvPicPr>
          <p:cNvPr id="3" name="Рисунок 2"/>
          <p:cNvPicPr>
            <a:picLocks noChangeAspect="1"/>
          </p:cNvPicPr>
          <p:nvPr/>
        </p:nvPicPr>
        <p:blipFill>
          <a:blip r:embed="rId3"/>
          <a:stretch>
            <a:fillRect/>
          </a:stretch>
        </p:blipFill>
        <p:spPr>
          <a:xfrm>
            <a:off x="2127333" y="1243604"/>
            <a:ext cx="7906853" cy="5163271"/>
          </a:xfrm>
          <a:prstGeom prst="rect">
            <a:avLst/>
          </a:prstGeom>
        </p:spPr>
      </p:pic>
    </p:spTree>
    <p:extLst>
      <p:ext uri="{BB962C8B-B14F-4D97-AF65-F5344CB8AC3E}">
        <p14:creationId xmlns:p14="http://schemas.microsoft.com/office/powerpoint/2010/main" val="2109698042"/>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50720" y="0"/>
            <a:ext cx="9235439" cy="1507067"/>
          </a:xfrm>
        </p:spPr>
        <p:txBody>
          <a:bodyPr>
            <a:normAutofit/>
          </a:bodyPr>
          <a:lstStyle/>
          <a:p>
            <a:pPr algn="ctr"/>
            <a:r>
              <a:rPr lang="en-US" dirty="0" err="1"/>
              <a:t>SAFe</a:t>
            </a:r>
            <a:r>
              <a:rPr lang="en-US" dirty="0"/>
              <a:t> respects the standard abstraction layers</a:t>
            </a:r>
            <a:endParaRPr lang="en-US" altLang="ru-RU" sz="5400" dirty="0"/>
          </a:p>
        </p:txBody>
      </p:sp>
      <p:pic>
        <p:nvPicPr>
          <p:cNvPr id="5" name="Рисунок 4"/>
          <p:cNvPicPr>
            <a:picLocks noChangeAspect="1"/>
          </p:cNvPicPr>
          <p:nvPr/>
        </p:nvPicPr>
        <p:blipFill>
          <a:blip r:embed="rId3"/>
          <a:stretch>
            <a:fillRect/>
          </a:stretch>
        </p:blipFill>
        <p:spPr>
          <a:xfrm>
            <a:off x="2365459" y="1784683"/>
            <a:ext cx="7887801" cy="4324954"/>
          </a:xfrm>
          <a:prstGeom prst="rect">
            <a:avLst/>
          </a:prstGeom>
        </p:spPr>
      </p:pic>
    </p:spTree>
    <p:extLst>
      <p:ext uri="{BB962C8B-B14F-4D97-AF65-F5344CB8AC3E}">
        <p14:creationId xmlns:p14="http://schemas.microsoft.com/office/powerpoint/2010/main" val="291127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50720" y="0"/>
            <a:ext cx="9235439" cy="1507067"/>
          </a:xfrm>
        </p:spPr>
        <p:txBody>
          <a:bodyPr>
            <a:normAutofit/>
          </a:bodyPr>
          <a:lstStyle/>
          <a:p>
            <a:pPr algn="ctr"/>
            <a:r>
              <a:rPr lang="en-US" dirty="0"/>
              <a:t>At team level, everything works as always: Scrum teams</a:t>
            </a:r>
            <a:endParaRPr lang="en-US" altLang="ru-RU" sz="5400" dirty="0"/>
          </a:p>
        </p:txBody>
      </p:sp>
      <p:pic>
        <p:nvPicPr>
          <p:cNvPr id="5" name="Рисунок 4"/>
          <p:cNvPicPr>
            <a:picLocks noChangeAspect="1"/>
          </p:cNvPicPr>
          <p:nvPr/>
        </p:nvPicPr>
        <p:blipFill>
          <a:blip r:embed="rId2"/>
          <a:stretch>
            <a:fillRect/>
          </a:stretch>
        </p:blipFill>
        <p:spPr>
          <a:xfrm>
            <a:off x="2365459" y="1712296"/>
            <a:ext cx="7887801" cy="4286848"/>
          </a:xfrm>
          <a:prstGeom prst="rect">
            <a:avLst/>
          </a:prstGeom>
        </p:spPr>
      </p:pic>
    </p:spTree>
    <p:extLst>
      <p:ext uri="{BB962C8B-B14F-4D97-AF65-F5344CB8AC3E}">
        <p14:creationId xmlns:p14="http://schemas.microsoft.com/office/powerpoint/2010/main" val="297347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50720" y="0"/>
            <a:ext cx="9235439" cy="1507067"/>
          </a:xfrm>
        </p:spPr>
        <p:txBody>
          <a:bodyPr>
            <a:normAutofit/>
          </a:bodyPr>
          <a:lstStyle/>
          <a:p>
            <a:pPr algn="ctr"/>
            <a:r>
              <a:rPr lang="en-US" dirty="0"/>
              <a:t>As always….with three differences </a:t>
            </a:r>
            <a:endParaRPr lang="en-US" altLang="ru-RU" sz="5400" dirty="0"/>
          </a:p>
        </p:txBody>
      </p:sp>
      <p:pic>
        <p:nvPicPr>
          <p:cNvPr id="5" name="Рисунок 4"/>
          <p:cNvPicPr>
            <a:picLocks noChangeAspect="1"/>
          </p:cNvPicPr>
          <p:nvPr/>
        </p:nvPicPr>
        <p:blipFill>
          <a:blip r:embed="rId2"/>
          <a:stretch>
            <a:fillRect/>
          </a:stretch>
        </p:blipFill>
        <p:spPr>
          <a:xfrm>
            <a:off x="2136827" y="1851335"/>
            <a:ext cx="8345065" cy="4648849"/>
          </a:xfrm>
          <a:prstGeom prst="rect">
            <a:avLst/>
          </a:prstGeom>
        </p:spPr>
      </p:pic>
    </p:spTree>
    <p:extLst>
      <p:ext uri="{BB962C8B-B14F-4D97-AF65-F5344CB8AC3E}">
        <p14:creationId xmlns:p14="http://schemas.microsoft.com/office/powerpoint/2010/main" val="23884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50720" y="0"/>
            <a:ext cx="9235439" cy="1507067"/>
          </a:xfrm>
        </p:spPr>
        <p:txBody>
          <a:bodyPr>
            <a:normAutofit/>
          </a:bodyPr>
          <a:lstStyle/>
          <a:p>
            <a:pPr algn="ctr"/>
            <a:r>
              <a:rPr lang="en-US" dirty="0"/>
              <a:t>Example of complex software ecosystem</a:t>
            </a:r>
            <a:endParaRPr lang="en-US" altLang="ru-RU" sz="5400" dirty="0"/>
          </a:p>
        </p:txBody>
      </p:sp>
      <p:pic>
        <p:nvPicPr>
          <p:cNvPr id="5" name="Рисунок 4"/>
          <p:cNvPicPr>
            <a:picLocks noChangeAspect="1"/>
          </p:cNvPicPr>
          <p:nvPr/>
        </p:nvPicPr>
        <p:blipFill>
          <a:blip r:embed="rId2"/>
          <a:stretch>
            <a:fillRect/>
          </a:stretch>
        </p:blipFill>
        <p:spPr>
          <a:xfrm>
            <a:off x="2607420" y="1507067"/>
            <a:ext cx="7525800" cy="5087060"/>
          </a:xfrm>
          <a:prstGeom prst="rect">
            <a:avLst/>
          </a:prstGeom>
        </p:spPr>
      </p:pic>
    </p:spTree>
    <p:extLst>
      <p:ext uri="{BB962C8B-B14F-4D97-AF65-F5344CB8AC3E}">
        <p14:creationId xmlns:p14="http://schemas.microsoft.com/office/powerpoint/2010/main" val="108740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50720" y="0"/>
            <a:ext cx="9235439" cy="1507067"/>
          </a:xfrm>
        </p:spPr>
        <p:txBody>
          <a:bodyPr>
            <a:normAutofit/>
          </a:bodyPr>
          <a:lstStyle/>
          <a:p>
            <a:pPr algn="ctr"/>
            <a:r>
              <a:rPr lang="en-US" dirty="0"/>
              <a:t>At program level, provides vision, support and synchronization</a:t>
            </a:r>
            <a:endParaRPr lang="en-US" altLang="ru-RU" sz="5400" dirty="0"/>
          </a:p>
        </p:txBody>
      </p:sp>
      <p:pic>
        <p:nvPicPr>
          <p:cNvPr id="5" name="Рисунок 4"/>
          <p:cNvPicPr>
            <a:picLocks noChangeAspect="1"/>
          </p:cNvPicPr>
          <p:nvPr/>
        </p:nvPicPr>
        <p:blipFill>
          <a:blip r:embed="rId2"/>
          <a:stretch>
            <a:fillRect/>
          </a:stretch>
        </p:blipFill>
        <p:spPr>
          <a:xfrm>
            <a:off x="2283546" y="1897077"/>
            <a:ext cx="7868748" cy="4344006"/>
          </a:xfrm>
          <a:prstGeom prst="rect">
            <a:avLst/>
          </a:prstGeom>
        </p:spPr>
      </p:pic>
    </p:spTree>
    <p:extLst>
      <p:ext uri="{BB962C8B-B14F-4D97-AF65-F5344CB8AC3E}">
        <p14:creationId xmlns:p14="http://schemas.microsoft.com/office/powerpoint/2010/main" val="1788290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50720" y="0"/>
            <a:ext cx="9235439" cy="1507067"/>
          </a:xfrm>
        </p:spPr>
        <p:txBody>
          <a:bodyPr>
            <a:normAutofit/>
          </a:bodyPr>
          <a:lstStyle/>
          <a:p>
            <a:pPr algn="ctr"/>
            <a:r>
              <a:rPr lang="en-US" dirty="0"/>
              <a:t>Vision, Support and </a:t>
            </a:r>
            <a:r>
              <a:rPr lang="en-US" dirty="0" smtClean="0"/>
              <a:t>Synchronization at </a:t>
            </a:r>
            <a:r>
              <a:rPr lang="en-US" dirty="0"/>
              <a:t>Program level</a:t>
            </a:r>
            <a:endParaRPr lang="en-US" altLang="ru-RU" sz="5400" dirty="0"/>
          </a:p>
        </p:txBody>
      </p:sp>
      <p:pic>
        <p:nvPicPr>
          <p:cNvPr id="5" name="Рисунок 4"/>
          <p:cNvPicPr>
            <a:picLocks noChangeAspect="1"/>
          </p:cNvPicPr>
          <p:nvPr/>
        </p:nvPicPr>
        <p:blipFill>
          <a:blip r:embed="rId2"/>
          <a:stretch>
            <a:fillRect/>
          </a:stretch>
        </p:blipFill>
        <p:spPr>
          <a:xfrm>
            <a:off x="2089206" y="1677982"/>
            <a:ext cx="8287907" cy="4629796"/>
          </a:xfrm>
          <a:prstGeom prst="rect">
            <a:avLst/>
          </a:prstGeom>
        </p:spPr>
      </p:pic>
    </p:spTree>
    <p:extLst>
      <p:ext uri="{BB962C8B-B14F-4D97-AF65-F5344CB8AC3E}">
        <p14:creationId xmlns:p14="http://schemas.microsoft.com/office/powerpoint/2010/main" val="84298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1993975" y="1843731"/>
            <a:ext cx="8021169" cy="4420217"/>
          </a:xfrm>
          <a:prstGeom prst="rect">
            <a:avLst/>
          </a:prstGeom>
        </p:spPr>
      </p:pic>
      <p:sp>
        <p:nvSpPr>
          <p:cNvPr id="6" name="Title 1"/>
          <p:cNvSpPr>
            <a:spLocks noGrp="1"/>
          </p:cNvSpPr>
          <p:nvPr>
            <p:ph type="title"/>
          </p:nvPr>
        </p:nvSpPr>
        <p:spPr>
          <a:xfrm>
            <a:off x="1950720" y="0"/>
            <a:ext cx="9235439" cy="1507067"/>
          </a:xfrm>
        </p:spPr>
        <p:txBody>
          <a:bodyPr>
            <a:normAutofit fontScale="90000"/>
          </a:bodyPr>
          <a:lstStyle/>
          <a:p>
            <a:pPr algn="ctr"/>
            <a:r>
              <a:rPr lang="en-US" dirty="0"/>
              <a:t>At portfolio level, provides strategic alignment and value stream</a:t>
            </a:r>
            <a:endParaRPr lang="en-US" altLang="ru-RU" sz="5400" dirty="0"/>
          </a:p>
        </p:txBody>
      </p:sp>
    </p:spTree>
    <p:extLst>
      <p:ext uri="{BB962C8B-B14F-4D97-AF65-F5344CB8AC3E}">
        <p14:creationId xmlns:p14="http://schemas.microsoft.com/office/powerpoint/2010/main" val="2626456496"/>
      </p:ext>
    </p:extLst>
  </p:cSld>
  <p:clrMapOvr>
    <a:masterClrMapping/>
  </p:clrMapOvr>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337</TotalTime>
  <Words>177</Words>
  <Application>Microsoft Office PowerPoint</Application>
  <PresentationFormat>Широкоэкранный</PresentationFormat>
  <Paragraphs>19</Paragraphs>
  <Slides>12</Slides>
  <Notes>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Century Gothic</vt:lpstr>
      <vt:lpstr>Wingdings 3</vt:lpstr>
      <vt:lpstr>Сектор</vt:lpstr>
      <vt:lpstr>Scaled Agile Framework</vt:lpstr>
      <vt:lpstr>Scaled Agile Framework</vt:lpstr>
      <vt:lpstr>SAFe respects the standard abstraction layers</vt:lpstr>
      <vt:lpstr>At team level, everything works as always: Scrum teams</vt:lpstr>
      <vt:lpstr>As always….with three differences </vt:lpstr>
      <vt:lpstr>Example of complex software ecosystem</vt:lpstr>
      <vt:lpstr>At program level, provides vision, support and synchronization</vt:lpstr>
      <vt:lpstr>Vision, Support and Synchronization at Program level</vt:lpstr>
      <vt:lpstr>At portfolio level, provides strategic alignment and value stream</vt:lpstr>
      <vt:lpstr>Strategic alignment and Value Stream at Portfolio level</vt:lpstr>
      <vt:lpstr>The big picture</vt:lpstr>
      <vt:lpstr>Last call… Complete your toolbox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Пользователь</cp:lastModifiedBy>
  <cp:revision>23</cp:revision>
  <dcterms:created xsi:type="dcterms:W3CDTF">2017-01-12T18:56:31Z</dcterms:created>
  <dcterms:modified xsi:type="dcterms:W3CDTF">2017-01-13T00:33:54Z</dcterms:modified>
</cp:coreProperties>
</file>