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0" r:id="rId3"/>
    <p:sldId id="276" r:id="rId4"/>
    <p:sldId id="273" r:id="rId5"/>
    <p:sldId id="261" r:id="rId6"/>
    <p:sldId id="262" r:id="rId7"/>
    <p:sldId id="264" r:id="rId8"/>
    <p:sldId id="265" r:id="rId9"/>
    <p:sldId id="266" r:id="rId10"/>
    <p:sldId id="275" r:id="rId11"/>
    <p:sldId id="277" r:id="rId12"/>
    <p:sldId id="278" r:id="rId13"/>
    <p:sldId id="279"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0961" autoAdjust="0"/>
  </p:normalViewPr>
  <p:slideViewPr>
    <p:cSldViewPr snapToGrid="0">
      <p:cViewPr varScale="1">
        <p:scale>
          <a:sx n="63" d="100"/>
          <a:sy n="63" d="100"/>
        </p:scale>
        <p:origin x="7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75C99D-9DD6-424E-BAA7-A1A63668F443}"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81937BB-EA3A-4DC7-860C-B6E420664650}">
      <dgm:prSet phldrT="[Text]" custT="1"/>
      <dgm:spPr/>
      <dgm:t>
        <a:bodyPr/>
        <a:lstStyle/>
        <a:p>
          <a:r>
            <a:rPr lang="en-US" sz="1600" dirty="0" smtClean="0"/>
            <a:t>Plan</a:t>
          </a:r>
          <a:endParaRPr lang="en-US" sz="1600" dirty="0"/>
        </a:p>
      </dgm:t>
    </dgm:pt>
    <dgm:pt modelId="{DDE08940-A59F-4589-B745-5726033C0BC8}" type="parTrans" cxnId="{FFEDAC7E-A9D2-44CF-80BB-F5FB297BA9B7}">
      <dgm:prSet/>
      <dgm:spPr/>
      <dgm:t>
        <a:bodyPr/>
        <a:lstStyle/>
        <a:p>
          <a:endParaRPr lang="en-US" sz="2800"/>
        </a:p>
      </dgm:t>
    </dgm:pt>
    <dgm:pt modelId="{9A3B1947-5DE6-485E-905C-C6BD8A69E9B0}" type="sibTrans" cxnId="{FFEDAC7E-A9D2-44CF-80BB-F5FB297BA9B7}">
      <dgm:prSet/>
      <dgm:spPr/>
      <dgm:t>
        <a:bodyPr/>
        <a:lstStyle/>
        <a:p>
          <a:endParaRPr lang="en-US" sz="2800"/>
        </a:p>
      </dgm:t>
    </dgm:pt>
    <dgm:pt modelId="{6F6229B0-06A2-481E-B1E8-1955EA5348F9}">
      <dgm:prSet phldrT="[Text]" custT="1"/>
      <dgm:spPr/>
      <dgm:t>
        <a:bodyPr/>
        <a:lstStyle/>
        <a:p>
          <a:r>
            <a:rPr lang="en-US" sz="1600" dirty="0" smtClean="0"/>
            <a:t>Implement</a:t>
          </a:r>
          <a:endParaRPr lang="en-US" sz="1600" dirty="0"/>
        </a:p>
      </dgm:t>
    </dgm:pt>
    <dgm:pt modelId="{ECE0D274-F107-4ED1-9FF5-BFA8830FCF33}" type="parTrans" cxnId="{8E478554-6345-4539-8BA4-8B9F58535413}">
      <dgm:prSet/>
      <dgm:spPr/>
      <dgm:t>
        <a:bodyPr/>
        <a:lstStyle/>
        <a:p>
          <a:endParaRPr lang="en-US" sz="2800"/>
        </a:p>
      </dgm:t>
    </dgm:pt>
    <dgm:pt modelId="{CB2A6189-3128-46E6-AC23-0AD86F8A0AE5}" type="sibTrans" cxnId="{8E478554-6345-4539-8BA4-8B9F58535413}">
      <dgm:prSet/>
      <dgm:spPr/>
      <dgm:t>
        <a:bodyPr/>
        <a:lstStyle/>
        <a:p>
          <a:endParaRPr lang="en-US" sz="2800"/>
        </a:p>
      </dgm:t>
    </dgm:pt>
    <dgm:pt modelId="{FF284DF9-E3F8-41EC-87E3-DB84A89DD96A}">
      <dgm:prSet phldrT="[Text]" custT="1"/>
      <dgm:spPr/>
      <dgm:t>
        <a:bodyPr/>
        <a:lstStyle/>
        <a:p>
          <a:r>
            <a:rPr lang="en-US" sz="1600" dirty="0" smtClean="0"/>
            <a:t>Test</a:t>
          </a:r>
          <a:endParaRPr lang="en-US" sz="1600" dirty="0"/>
        </a:p>
      </dgm:t>
    </dgm:pt>
    <dgm:pt modelId="{CD18ED7D-EB6B-491A-B1FF-E95970C3EA26}" type="parTrans" cxnId="{37D717FA-6DD7-47A3-AE40-12F7BAAFDD63}">
      <dgm:prSet/>
      <dgm:spPr/>
      <dgm:t>
        <a:bodyPr/>
        <a:lstStyle/>
        <a:p>
          <a:endParaRPr lang="en-US" sz="2800"/>
        </a:p>
      </dgm:t>
    </dgm:pt>
    <dgm:pt modelId="{E6EDD56A-9707-46EB-A3E8-51C7192048E8}" type="sibTrans" cxnId="{37D717FA-6DD7-47A3-AE40-12F7BAAFDD63}">
      <dgm:prSet/>
      <dgm:spPr/>
      <dgm:t>
        <a:bodyPr/>
        <a:lstStyle/>
        <a:p>
          <a:endParaRPr lang="en-US" sz="2800"/>
        </a:p>
      </dgm:t>
    </dgm:pt>
    <dgm:pt modelId="{DB2834C6-3286-4115-A12B-6DE7338AE44B}">
      <dgm:prSet phldrT="[Text]" custT="1"/>
      <dgm:spPr/>
      <dgm:t>
        <a:bodyPr/>
        <a:lstStyle/>
        <a:p>
          <a:r>
            <a:rPr lang="en-US" sz="1600" dirty="0" smtClean="0"/>
            <a:t>Demo</a:t>
          </a:r>
          <a:endParaRPr lang="en-US" sz="1600" dirty="0"/>
        </a:p>
      </dgm:t>
    </dgm:pt>
    <dgm:pt modelId="{787B1658-5523-4F25-B1C7-1A2A36CFC178}" type="parTrans" cxnId="{F6566304-52D9-41A9-A08B-875CDEAC71E6}">
      <dgm:prSet/>
      <dgm:spPr/>
      <dgm:t>
        <a:bodyPr/>
        <a:lstStyle/>
        <a:p>
          <a:endParaRPr lang="en-US" sz="2800"/>
        </a:p>
      </dgm:t>
    </dgm:pt>
    <dgm:pt modelId="{42AF24A6-B58E-495E-B0AD-4193A59835E5}" type="sibTrans" cxnId="{F6566304-52D9-41A9-A08B-875CDEAC71E6}">
      <dgm:prSet/>
      <dgm:spPr/>
      <dgm:t>
        <a:bodyPr/>
        <a:lstStyle/>
        <a:p>
          <a:endParaRPr lang="en-US" sz="2800"/>
        </a:p>
      </dgm:t>
    </dgm:pt>
    <dgm:pt modelId="{5CA78943-6486-47F6-8CBD-9D0E8F1770D6}">
      <dgm:prSet phldrT="[Text]" custT="1"/>
      <dgm:spPr/>
      <dgm:t>
        <a:bodyPr/>
        <a:lstStyle/>
        <a:p>
          <a:r>
            <a:rPr lang="en-US" sz="1600" dirty="0" smtClean="0"/>
            <a:t>Inspect</a:t>
          </a:r>
        </a:p>
        <a:p>
          <a:r>
            <a:rPr lang="en-US" sz="1600" dirty="0" smtClean="0"/>
            <a:t>&amp;</a:t>
          </a:r>
        </a:p>
        <a:p>
          <a:r>
            <a:rPr lang="en-US" sz="1600" dirty="0" smtClean="0"/>
            <a:t>Adapt</a:t>
          </a:r>
          <a:endParaRPr lang="en-US" sz="1600" dirty="0"/>
        </a:p>
      </dgm:t>
    </dgm:pt>
    <dgm:pt modelId="{616EEC91-47BD-4ADA-B4D9-F8A58F712957}" type="sibTrans" cxnId="{04F2AF53-8EB2-4A48-80E9-D850D57F372C}">
      <dgm:prSet/>
      <dgm:spPr/>
      <dgm:t>
        <a:bodyPr/>
        <a:lstStyle/>
        <a:p>
          <a:endParaRPr lang="en-US" sz="2800"/>
        </a:p>
      </dgm:t>
    </dgm:pt>
    <dgm:pt modelId="{C0ABF952-4A2E-4C42-BC0E-6F1CAE78A167}" type="parTrans" cxnId="{04F2AF53-8EB2-4A48-80E9-D850D57F372C}">
      <dgm:prSet/>
      <dgm:spPr/>
      <dgm:t>
        <a:bodyPr/>
        <a:lstStyle/>
        <a:p>
          <a:endParaRPr lang="en-US" sz="2800"/>
        </a:p>
      </dgm:t>
    </dgm:pt>
    <dgm:pt modelId="{2FE03B87-0DC7-48D1-941B-6C456E51E1CC}" type="pres">
      <dgm:prSet presAssocID="{8375C99D-9DD6-424E-BAA7-A1A63668F443}" presName="cycle" presStyleCnt="0">
        <dgm:presLayoutVars>
          <dgm:dir/>
          <dgm:resizeHandles val="exact"/>
        </dgm:presLayoutVars>
      </dgm:prSet>
      <dgm:spPr/>
      <dgm:t>
        <a:bodyPr/>
        <a:lstStyle/>
        <a:p>
          <a:endParaRPr lang="en-US"/>
        </a:p>
      </dgm:t>
    </dgm:pt>
    <dgm:pt modelId="{A704BE08-5A4B-4B1F-A45B-C1032F480E91}" type="pres">
      <dgm:prSet presAssocID="{A81937BB-EA3A-4DC7-860C-B6E420664650}" presName="dummy" presStyleCnt="0"/>
      <dgm:spPr/>
    </dgm:pt>
    <dgm:pt modelId="{1DC40C9B-427D-4FA7-9B89-6C856353CB96}" type="pres">
      <dgm:prSet presAssocID="{A81937BB-EA3A-4DC7-860C-B6E420664650}" presName="node" presStyleLbl="revTx" presStyleIdx="0" presStyleCnt="5">
        <dgm:presLayoutVars>
          <dgm:bulletEnabled val="1"/>
        </dgm:presLayoutVars>
      </dgm:prSet>
      <dgm:spPr/>
      <dgm:t>
        <a:bodyPr/>
        <a:lstStyle/>
        <a:p>
          <a:endParaRPr lang="en-US"/>
        </a:p>
      </dgm:t>
    </dgm:pt>
    <dgm:pt modelId="{5DBB9F6C-41E4-4786-983A-916701DA4D29}" type="pres">
      <dgm:prSet presAssocID="{9A3B1947-5DE6-485E-905C-C6BD8A69E9B0}" presName="sibTrans" presStyleLbl="node1" presStyleIdx="0" presStyleCnt="5"/>
      <dgm:spPr/>
      <dgm:t>
        <a:bodyPr/>
        <a:lstStyle/>
        <a:p>
          <a:endParaRPr lang="en-US"/>
        </a:p>
      </dgm:t>
    </dgm:pt>
    <dgm:pt modelId="{5339E7AD-21FF-4F4C-8460-D5B96EB6B2F0}" type="pres">
      <dgm:prSet presAssocID="{6F6229B0-06A2-481E-B1E8-1955EA5348F9}" presName="dummy" presStyleCnt="0"/>
      <dgm:spPr/>
    </dgm:pt>
    <dgm:pt modelId="{5CF2D991-C50A-4745-8A4C-94D5F629444E}" type="pres">
      <dgm:prSet presAssocID="{6F6229B0-06A2-481E-B1E8-1955EA5348F9}" presName="node" presStyleLbl="revTx" presStyleIdx="1" presStyleCnt="5" custScaleX="149861">
        <dgm:presLayoutVars>
          <dgm:bulletEnabled val="1"/>
        </dgm:presLayoutVars>
      </dgm:prSet>
      <dgm:spPr/>
      <dgm:t>
        <a:bodyPr/>
        <a:lstStyle/>
        <a:p>
          <a:endParaRPr lang="en-US"/>
        </a:p>
      </dgm:t>
    </dgm:pt>
    <dgm:pt modelId="{D7346F2D-BD91-4CBC-BE06-1E72EBE7DE1F}" type="pres">
      <dgm:prSet presAssocID="{CB2A6189-3128-46E6-AC23-0AD86F8A0AE5}" presName="sibTrans" presStyleLbl="node1" presStyleIdx="1" presStyleCnt="5"/>
      <dgm:spPr/>
      <dgm:t>
        <a:bodyPr/>
        <a:lstStyle/>
        <a:p>
          <a:endParaRPr lang="en-US"/>
        </a:p>
      </dgm:t>
    </dgm:pt>
    <dgm:pt modelId="{9E596626-B027-47BD-B20F-99D5D2E86536}" type="pres">
      <dgm:prSet presAssocID="{FF284DF9-E3F8-41EC-87E3-DB84A89DD96A}" presName="dummy" presStyleCnt="0"/>
      <dgm:spPr/>
    </dgm:pt>
    <dgm:pt modelId="{8E856315-9811-44D7-936B-F6209D9E1D58}" type="pres">
      <dgm:prSet presAssocID="{FF284DF9-E3F8-41EC-87E3-DB84A89DD96A}" presName="node" presStyleLbl="revTx" presStyleIdx="2" presStyleCnt="5">
        <dgm:presLayoutVars>
          <dgm:bulletEnabled val="1"/>
        </dgm:presLayoutVars>
      </dgm:prSet>
      <dgm:spPr/>
      <dgm:t>
        <a:bodyPr/>
        <a:lstStyle/>
        <a:p>
          <a:endParaRPr lang="en-US"/>
        </a:p>
      </dgm:t>
    </dgm:pt>
    <dgm:pt modelId="{4E808579-8817-4275-876B-1FC8AB380D56}" type="pres">
      <dgm:prSet presAssocID="{E6EDD56A-9707-46EB-A3E8-51C7192048E8}" presName="sibTrans" presStyleLbl="node1" presStyleIdx="2" presStyleCnt="5"/>
      <dgm:spPr/>
      <dgm:t>
        <a:bodyPr/>
        <a:lstStyle/>
        <a:p>
          <a:endParaRPr lang="en-US"/>
        </a:p>
      </dgm:t>
    </dgm:pt>
    <dgm:pt modelId="{5517F47E-FD12-4911-ABCD-05C0BF57A9EA}" type="pres">
      <dgm:prSet presAssocID="{DB2834C6-3286-4115-A12B-6DE7338AE44B}" presName="dummy" presStyleCnt="0"/>
      <dgm:spPr/>
    </dgm:pt>
    <dgm:pt modelId="{AAA8621C-823F-4741-ACEC-0E858AF8A9A8}" type="pres">
      <dgm:prSet presAssocID="{DB2834C6-3286-4115-A12B-6DE7338AE44B}" presName="node" presStyleLbl="revTx" presStyleIdx="3" presStyleCnt="5">
        <dgm:presLayoutVars>
          <dgm:bulletEnabled val="1"/>
        </dgm:presLayoutVars>
      </dgm:prSet>
      <dgm:spPr/>
      <dgm:t>
        <a:bodyPr/>
        <a:lstStyle/>
        <a:p>
          <a:endParaRPr lang="en-US"/>
        </a:p>
      </dgm:t>
    </dgm:pt>
    <dgm:pt modelId="{BB424A6C-6BB4-4293-8858-0361A33DADC7}" type="pres">
      <dgm:prSet presAssocID="{42AF24A6-B58E-495E-B0AD-4193A59835E5}" presName="sibTrans" presStyleLbl="node1" presStyleIdx="3" presStyleCnt="5" custScaleX="96687"/>
      <dgm:spPr/>
      <dgm:t>
        <a:bodyPr/>
        <a:lstStyle/>
        <a:p>
          <a:endParaRPr lang="en-US"/>
        </a:p>
      </dgm:t>
    </dgm:pt>
    <dgm:pt modelId="{6736451B-13A0-428A-B2A4-A07D51535BE6}" type="pres">
      <dgm:prSet presAssocID="{5CA78943-6486-47F6-8CBD-9D0E8F1770D6}" presName="dummy" presStyleCnt="0"/>
      <dgm:spPr/>
    </dgm:pt>
    <dgm:pt modelId="{0ECB67EB-0B4D-4A24-BBAE-4C160A449114}" type="pres">
      <dgm:prSet presAssocID="{5CA78943-6486-47F6-8CBD-9D0E8F1770D6}" presName="node" presStyleLbl="revTx" presStyleIdx="4" presStyleCnt="5">
        <dgm:presLayoutVars>
          <dgm:bulletEnabled val="1"/>
        </dgm:presLayoutVars>
      </dgm:prSet>
      <dgm:spPr/>
      <dgm:t>
        <a:bodyPr/>
        <a:lstStyle/>
        <a:p>
          <a:endParaRPr lang="en-US"/>
        </a:p>
      </dgm:t>
    </dgm:pt>
    <dgm:pt modelId="{BB500FAB-27C8-4AE2-9C3B-9D09D0F9B838}" type="pres">
      <dgm:prSet presAssocID="{616EEC91-47BD-4ADA-B4D9-F8A58F712957}" presName="sibTrans" presStyleLbl="node1" presStyleIdx="4" presStyleCnt="5"/>
      <dgm:spPr/>
      <dgm:t>
        <a:bodyPr/>
        <a:lstStyle/>
        <a:p>
          <a:endParaRPr lang="en-US"/>
        </a:p>
      </dgm:t>
    </dgm:pt>
  </dgm:ptLst>
  <dgm:cxnLst>
    <dgm:cxn modelId="{526EEB55-A99F-4095-8CED-AF1BA755454A}" type="presOf" srcId="{9A3B1947-5DE6-485E-905C-C6BD8A69E9B0}" destId="{5DBB9F6C-41E4-4786-983A-916701DA4D29}" srcOrd="0" destOrd="0" presId="urn:microsoft.com/office/officeart/2005/8/layout/cycle1"/>
    <dgm:cxn modelId="{0FF8AC25-E2A1-4A8C-8AFF-7E72CDB2BDDB}" type="presOf" srcId="{FF284DF9-E3F8-41EC-87E3-DB84A89DD96A}" destId="{8E856315-9811-44D7-936B-F6209D9E1D58}" srcOrd="0" destOrd="0" presId="urn:microsoft.com/office/officeart/2005/8/layout/cycle1"/>
    <dgm:cxn modelId="{DD310F94-298A-4F51-8561-3E50A16B629B}" type="presOf" srcId="{DB2834C6-3286-4115-A12B-6DE7338AE44B}" destId="{AAA8621C-823F-4741-ACEC-0E858AF8A9A8}" srcOrd="0" destOrd="0" presId="urn:microsoft.com/office/officeart/2005/8/layout/cycle1"/>
    <dgm:cxn modelId="{37D717FA-6DD7-47A3-AE40-12F7BAAFDD63}" srcId="{8375C99D-9DD6-424E-BAA7-A1A63668F443}" destId="{FF284DF9-E3F8-41EC-87E3-DB84A89DD96A}" srcOrd="2" destOrd="0" parTransId="{CD18ED7D-EB6B-491A-B1FF-E95970C3EA26}" sibTransId="{E6EDD56A-9707-46EB-A3E8-51C7192048E8}"/>
    <dgm:cxn modelId="{FFEDAC7E-A9D2-44CF-80BB-F5FB297BA9B7}" srcId="{8375C99D-9DD6-424E-BAA7-A1A63668F443}" destId="{A81937BB-EA3A-4DC7-860C-B6E420664650}" srcOrd="0" destOrd="0" parTransId="{DDE08940-A59F-4589-B745-5726033C0BC8}" sibTransId="{9A3B1947-5DE6-485E-905C-C6BD8A69E9B0}"/>
    <dgm:cxn modelId="{04F2AF53-8EB2-4A48-80E9-D850D57F372C}" srcId="{8375C99D-9DD6-424E-BAA7-A1A63668F443}" destId="{5CA78943-6486-47F6-8CBD-9D0E8F1770D6}" srcOrd="4" destOrd="0" parTransId="{C0ABF952-4A2E-4C42-BC0E-6F1CAE78A167}" sibTransId="{616EEC91-47BD-4ADA-B4D9-F8A58F712957}"/>
    <dgm:cxn modelId="{927E9702-141C-4201-AB83-9A6C5DF0686A}" type="presOf" srcId="{8375C99D-9DD6-424E-BAA7-A1A63668F443}" destId="{2FE03B87-0DC7-48D1-941B-6C456E51E1CC}" srcOrd="0" destOrd="0" presId="urn:microsoft.com/office/officeart/2005/8/layout/cycle1"/>
    <dgm:cxn modelId="{F6566304-52D9-41A9-A08B-875CDEAC71E6}" srcId="{8375C99D-9DD6-424E-BAA7-A1A63668F443}" destId="{DB2834C6-3286-4115-A12B-6DE7338AE44B}" srcOrd="3" destOrd="0" parTransId="{787B1658-5523-4F25-B1C7-1A2A36CFC178}" sibTransId="{42AF24A6-B58E-495E-B0AD-4193A59835E5}"/>
    <dgm:cxn modelId="{76889454-3CC2-4675-8296-16D3F65E81B4}" type="presOf" srcId="{616EEC91-47BD-4ADA-B4D9-F8A58F712957}" destId="{BB500FAB-27C8-4AE2-9C3B-9D09D0F9B838}" srcOrd="0" destOrd="0" presId="urn:microsoft.com/office/officeart/2005/8/layout/cycle1"/>
    <dgm:cxn modelId="{B22251EC-9697-4EE6-BC22-28E5F758EEBE}" type="presOf" srcId="{5CA78943-6486-47F6-8CBD-9D0E8F1770D6}" destId="{0ECB67EB-0B4D-4A24-BBAE-4C160A449114}" srcOrd="0" destOrd="0" presId="urn:microsoft.com/office/officeart/2005/8/layout/cycle1"/>
    <dgm:cxn modelId="{A3484E2D-3412-414A-81BB-32117E87A962}" type="presOf" srcId="{6F6229B0-06A2-481E-B1E8-1955EA5348F9}" destId="{5CF2D991-C50A-4745-8A4C-94D5F629444E}" srcOrd="0" destOrd="0" presId="urn:microsoft.com/office/officeart/2005/8/layout/cycle1"/>
    <dgm:cxn modelId="{E524F5EA-1739-4909-B44E-65BAD5991E4D}" type="presOf" srcId="{A81937BB-EA3A-4DC7-860C-B6E420664650}" destId="{1DC40C9B-427D-4FA7-9B89-6C856353CB96}" srcOrd="0" destOrd="0" presId="urn:microsoft.com/office/officeart/2005/8/layout/cycle1"/>
    <dgm:cxn modelId="{3A3FB8B9-2951-41D7-963C-5E9C1511A244}" type="presOf" srcId="{42AF24A6-B58E-495E-B0AD-4193A59835E5}" destId="{BB424A6C-6BB4-4293-8858-0361A33DADC7}" srcOrd="0" destOrd="0" presId="urn:microsoft.com/office/officeart/2005/8/layout/cycle1"/>
    <dgm:cxn modelId="{F78A639C-71A3-4BFB-A651-169E379FF318}" type="presOf" srcId="{E6EDD56A-9707-46EB-A3E8-51C7192048E8}" destId="{4E808579-8817-4275-876B-1FC8AB380D56}" srcOrd="0" destOrd="0" presId="urn:microsoft.com/office/officeart/2005/8/layout/cycle1"/>
    <dgm:cxn modelId="{0E4258C0-2B9E-4EDC-B32F-FE470AB1D3FE}" type="presOf" srcId="{CB2A6189-3128-46E6-AC23-0AD86F8A0AE5}" destId="{D7346F2D-BD91-4CBC-BE06-1E72EBE7DE1F}" srcOrd="0" destOrd="0" presId="urn:microsoft.com/office/officeart/2005/8/layout/cycle1"/>
    <dgm:cxn modelId="{8E478554-6345-4539-8BA4-8B9F58535413}" srcId="{8375C99D-9DD6-424E-BAA7-A1A63668F443}" destId="{6F6229B0-06A2-481E-B1E8-1955EA5348F9}" srcOrd="1" destOrd="0" parTransId="{ECE0D274-F107-4ED1-9FF5-BFA8830FCF33}" sibTransId="{CB2A6189-3128-46E6-AC23-0AD86F8A0AE5}"/>
    <dgm:cxn modelId="{B08C8EDF-C0BA-4339-B36F-D572B8D6D6F5}" type="presParOf" srcId="{2FE03B87-0DC7-48D1-941B-6C456E51E1CC}" destId="{A704BE08-5A4B-4B1F-A45B-C1032F480E91}" srcOrd="0" destOrd="0" presId="urn:microsoft.com/office/officeart/2005/8/layout/cycle1"/>
    <dgm:cxn modelId="{E0941FEE-1D7C-4AE7-8895-D022E3095DE0}" type="presParOf" srcId="{2FE03B87-0DC7-48D1-941B-6C456E51E1CC}" destId="{1DC40C9B-427D-4FA7-9B89-6C856353CB96}" srcOrd="1" destOrd="0" presId="urn:microsoft.com/office/officeart/2005/8/layout/cycle1"/>
    <dgm:cxn modelId="{DB11C54E-F39A-4771-BA2E-C7755E9359C5}" type="presParOf" srcId="{2FE03B87-0DC7-48D1-941B-6C456E51E1CC}" destId="{5DBB9F6C-41E4-4786-983A-916701DA4D29}" srcOrd="2" destOrd="0" presId="urn:microsoft.com/office/officeart/2005/8/layout/cycle1"/>
    <dgm:cxn modelId="{4984DC81-0F86-4AA4-9D2E-F399EFBDD6AE}" type="presParOf" srcId="{2FE03B87-0DC7-48D1-941B-6C456E51E1CC}" destId="{5339E7AD-21FF-4F4C-8460-D5B96EB6B2F0}" srcOrd="3" destOrd="0" presId="urn:microsoft.com/office/officeart/2005/8/layout/cycle1"/>
    <dgm:cxn modelId="{D9B3014A-01DE-43C8-8FC1-C5161C31373C}" type="presParOf" srcId="{2FE03B87-0DC7-48D1-941B-6C456E51E1CC}" destId="{5CF2D991-C50A-4745-8A4C-94D5F629444E}" srcOrd="4" destOrd="0" presId="urn:microsoft.com/office/officeart/2005/8/layout/cycle1"/>
    <dgm:cxn modelId="{B6457432-D4FE-431D-B411-86D24925923A}" type="presParOf" srcId="{2FE03B87-0DC7-48D1-941B-6C456E51E1CC}" destId="{D7346F2D-BD91-4CBC-BE06-1E72EBE7DE1F}" srcOrd="5" destOrd="0" presId="urn:microsoft.com/office/officeart/2005/8/layout/cycle1"/>
    <dgm:cxn modelId="{DFA404D4-2E17-49B8-ABB1-1ABB9A92C764}" type="presParOf" srcId="{2FE03B87-0DC7-48D1-941B-6C456E51E1CC}" destId="{9E596626-B027-47BD-B20F-99D5D2E86536}" srcOrd="6" destOrd="0" presId="urn:microsoft.com/office/officeart/2005/8/layout/cycle1"/>
    <dgm:cxn modelId="{F2D7DFDE-9E62-40CF-B00B-88A25BFC1A52}" type="presParOf" srcId="{2FE03B87-0DC7-48D1-941B-6C456E51E1CC}" destId="{8E856315-9811-44D7-936B-F6209D9E1D58}" srcOrd="7" destOrd="0" presId="urn:microsoft.com/office/officeart/2005/8/layout/cycle1"/>
    <dgm:cxn modelId="{F8A29D53-CCF3-459A-BC44-77D7FAFBABD0}" type="presParOf" srcId="{2FE03B87-0DC7-48D1-941B-6C456E51E1CC}" destId="{4E808579-8817-4275-876B-1FC8AB380D56}" srcOrd="8" destOrd="0" presId="urn:microsoft.com/office/officeart/2005/8/layout/cycle1"/>
    <dgm:cxn modelId="{8E590151-6880-4B3B-BD12-D181C9CECF6B}" type="presParOf" srcId="{2FE03B87-0DC7-48D1-941B-6C456E51E1CC}" destId="{5517F47E-FD12-4911-ABCD-05C0BF57A9EA}" srcOrd="9" destOrd="0" presId="urn:microsoft.com/office/officeart/2005/8/layout/cycle1"/>
    <dgm:cxn modelId="{AEBF4865-4AD0-4BBA-A0EB-F284BDC354CB}" type="presParOf" srcId="{2FE03B87-0DC7-48D1-941B-6C456E51E1CC}" destId="{AAA8621C-823F-4741-ACEC-0E858AF8A9A8}" srcOrd="10" destOrd="0" presId="urn:microsoft.com/office/officeart/2005/8/layout/cycle1"/>
    <dgm:cxn modelId="{CDC7AB5D-C9DD-40F8-8F28-12D2B9E150E4}" type="presParOf" srcId="{2FE03B87-0DC7-48D1-941B-6C456E51E1CC}" destId="{BB424A6C-6BB4-4293-8858-0361A33DADC7}" srcOrd="11" destOrd="0" presId="urn:microsoft.com/office/officeart/2005/8/layout/cycle1"/>
    <dgm:cxn modelId="{B0557F86-890A-4D10-937A-211FC990ABF7}" type="presParOf" srcId="{2FE03B87-0DC7-48D1-941B-6C456E51E1CC}" destId="{6736451B-13A0-428A-B2A4-A07D51535BE6}" srcOrd="12" destOrd="0" presId="urn:microsoft.com/office/officeart/2005/8/layout/cycle1"/>
    <dgm:cxn modelId="{82306899-AB61-4A86-8291-55D1F9B1027C}" type="presParOf" srcId="{2FE03B87-0DC7-48D1-941B-6C456E51E1CC}" destId="{0ECB67EB-0B4D-4A24-BBAE-4C160A449114}" srcOrd="13" destOrd="0" presId="urn:microsoft.com/office/officeart/2005/8/layout/cycle1"/>
    <dgm:cxn modelId="{9BD78EED-6CC9-42CD-AEC7-82243E9865D4}" type="presParOf" srcId="{2FE03B87-0DC7-48D1-941B-6C456E51E1CC}" destId="{BB500FAB-27C8-4AE2-9C3B-9D09D0F9B838}" srcOrd="14" destOrd="0" presId="urn:microsoft.com/office/officeart/2005/8/layout/cycle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40C9B-427D-4FA7-9B89-6C856353CB96}">
      <dsp:nvSpPr>
        <dsp:cNvPr id="0" name=""/>
        <dsp:cNvSpPr/>
      </dsp:nvSpPr>
      <dsp:spPr>
        <a:xfrm>
          <a:off x="2195704" y="23452"/>
          <a:ext cx="824135" cy="824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Plan</a:t>
          </a:r>
          <a:endParaRPr lang="en-US" sz="1600" kern="1200" dirty="0"/>
        </a:p>
      </dsp:txBody>
      <dsp:txXfrm>
        <a:off x="2195704" y="23452"/>
        <a:ext cx="824135" cy="824135"/>
      </dsp:txXfrm>
    </dsp:sp>
    <dsp:sp modelId="{5DBB9F6C-41E4-4786-983A-916701DA4D29}">
      <dsp:nvSpPr>
        <dsp:cNvPr id="0" name=""/>
        <dsp:cNvSpPr/>
      </dsp:nvSpPr>
      <dsp:spPr>
        <a:xfrm>
          <a:off x="257766" y="-302"/>
          <a:ext cx="3089004" cy="3089004"/>
        </a:xfrm>
        <a:prstGeom prst="circularArrow">
          <a:avLst>
            <a:gd name="adj1" fmla="val 5203"/>
            <a:gd name="adj2" fmla="val 336086"/>
            <a:gd name="adj3" fmla="val 21292538"/>
            <a:gd name="adj4" fmla="val 19766856"/>
            <a:gd name="adj5" fmla="val 60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F2D991-C50A-4745-8A4C-94D5F629444E}">
      <dsp:nvSpPr>
        <dsp:cNvPr id="0" name=""/>
        <dsp:cNvSpPr/>
      </dsp:nvSpPr>
      <dsp:spPr>
        <a:xfrm>
          <a:off x="2488071" y="1555610"/>
          <a:ext cx="1235058" cy="824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Implement</a:t>
          </a:r>
          <a:endParaRPr lang="en-US" sz="1600" kern="1200" dirty="0"/>
        </a:p>
      </dsp:txBody>
      <dsp:txXfrm>
        <a:off x="2488071" y="1555610"/>
        <a:ext cx="1235058" cy="824135"/>
      </dsp:txXfrm>
    </dsp:sp>
    <dsp:sp modelId="{D7346F2D-BD91-4CBC-BE06-1E72EBE7DE1F}">
      <dsp:nvSpPr>
        <dsp:cNvPr id="0" name=""/>
        <dsp:cNvSpPr/>
      </dsp:nvSpPr>
      <dsp:spPr>
        <a:xfrm>
          <a:off x="257766" y="-302"/>
          <a:ext cx="3089004" cy="3089004"/>
        </a:xfrm>
        <a:prstGeom prst="circularArrow">
          <a:avLst>
            <a:gd name="adj1" fmla="val 5203"/>
            <a:gd name="adj2" fmla="val 336086"/>
            <a:gd name="adj3" fmla="val 4013968"/>
            <a:gd name="adj4" fmla="val 2254103"/>
            <a:gd name="adj5" fmla="val 60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856315-9811-44D7-936B-F6209D9E1D58}">
      <dsp:nvSpPr>
        <dsp:cNvPr id="0" name=""/>
        <dsp:cNvSpPr/>
      </dsp:nvSpPr>
      <dsp:spPr>
        <a:xfrm>
          <a:off x="1390201" y="2502536"/>
          <a:ext cx="824135" cy="824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1390201" y="2502536"/>
        <a:ext cx="824135" cy="824135"/>
      </dsp:txXfrm>
    </dsp:sp>
    <dsp:sp modelId="{4E808579-8817-4275-876B-1FC8AB380D56}">
      <dsp:nvSpPr>
        <dsp:cNvPr id="0" name=""/>
        <dsp:cNvSpPr/>
      </dsp:nvSpPr>
      <dsp:spPr>
        <a:xfrm>
          <a:off x="257766" y="-302"/>
          <a:ext cx="3089004" cy="3089004"/>
        </a:xfrm>
        <a:prstGeom prst="circularArrow">
          <a:avLst>
            <a:gd name="adj1" fmla="val 5203"/>
            <a:gd name="adj2" fmla="val 336086"/>
            <a:gd name="adj3" fmla="val 8209811"/>
            <a:gd name="adj4" fmla="val 6449946"/>
            <a:gd name="adj5" fmla="val 60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8621C-823F-4741-ACEC-0E858AF8A9A8}">
      <dsp:nvSpPr>
        <dsp:cNvPr id="0" name=""/>
        <dsp:cNvSpPr/>
      </dsp:nvSpPr>
      <dsp:spPr>
        <a:xfrm>
          <a:off x="86870" y="1555610"/>
          <a:ext cx="824135" cy="824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Demo</a:t>
          </a:r>
          <a:endParaRPr lang="en-US" sz="1600" kern="1200" dirty="0"/>
        </a:p>
      </dsp:txBody>
      <dsp:txXfrm>
        <a:off x="86870" y="1555610"/>
        <a:ext cx="824135" cy="824135"/>
      </dsp:txXfrm>
    </dsp:sp>
    <dsp:sp modelId="{BB424A6C-6BB4-4293-8858-0361A33DADC7}">
      <dsp:nvSpPr>
        <dsp:cNvPr id="0" name=""/>
        <dsp:cNvSpPr/>
      </dsp:nvSpPr>
      <dsp:spPr>
        <a:xfrm>
          <a:off x="308936" y="-302"/>
          <a:ext cx="2986666" cy="3089004"/>
        </a:xfrm>
        <a:prstGeom prst="circularArrow">
          <a:avLst>
            <a:gd name="adj1" fmla="val 5203"/>
            <a:gd name="adj2" fmla="val 336086"/>
            <a:gd name="adj3" fmla="val 12297058"/>
            <a:gd name="adj4" fmla="val 10771376"/>
            <a:gd name="adj5" fmla="val 60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B67EB-0B4D-4A24-BBAE-4C160A449114}">
      <dsp:nvSpPr>
        <dsp:cNvPr id="0" name=""/>
        <dsp:cNvSpPr/>
      </dsp:nvSpPr>
      <dsp:spPr>
        <a:xfrm>
          <a:off x="584698" y="23452"/>
          <a:ext cx="824135" cy="824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Inspect</a:t>
          </a:r>
        </a:p>
        <a:p>
          <a:pPr lvl="0" algn="ctr" defTabSz="711200">
            <a:lnSpc>
              <a:spcPct val="90000"/>
            </a:lnSpc>
            <a:spcBef>
              <a:spcPct val="0"/>
            </a:spcBef>
            <a:spcAft>
              <a:spcPct val="35000"/>
            </a:spcAft>
          </a:pPr>
          <a:r>
            <a:rPr lang="en-US" sz="1600" kern="1200" dirty="0" smtClean="0"/>
            <a:t>&amp;</a:t>
          </a:r>
        </a:p>
        <a:p>
          <a:pPr lvl="0" algn="ctr" defTabSz="711200">
            <a:lnSpc>
              <a:spcPct val="90000"/>
            </a:lnSpc>
            <a:spcBef>
              <a:spcPct val="0"/>
            </a:spcBef>
            <a:spcAft>
              <a:spcPct val="35000"/>
            </a:spcAft>
          </a:pPr>
          <a:r>
            <a:rPr lang="en-US" sz="1600" kern="1200" dirty="0" smtClean="0"/>
            <a:t>Adapt</a:t>
          </a:r>
          <a:endParaRPr lang="en-US" sz="1600" kern="1200" dirty="0"/>
        </a:p>
      </dsp:txBody>
      <dsp:txXfrm>
        <a:off x="584698" y="23452"/>
        <a:ext cx="824135" cy="824135"/>
      </dsp:txXfrm>
    </dsp:sp>
    <dsp:sp modelId="{BB500FAB-27C8-4AE2-9C3B-9D09D0F9B838}">
      <dsp:nvSpPr>
        <dsp:cNvPr id="0" name=""/>
        <dsp:cNvSpPr/>
      </dsp:nvSpPr>
      <dsp:spPr>
        <a:xfrm>
          <a:off x="257766" y="-302"/>
          <a:ext cx="3089004" cy="3089004"/>
        </a:xfrm>
        <a:prstGeom prst="circularArrow">
          <a:avLst>
            <a:gd name="adj1" fmla="val 5203"/>
            <a:gd name="adj2" fmla="val 336086"/>
            <a:gd name="adj3" fmla="val 16864959"/>
            <a:gd name="adj4" fmla="val 15198955"/>
            <a:gd name="adj5" fmla="val 60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58DAB-42C2-41BE-A3BD-9279225DB802}" type="datetimeFigureOut">
              <a:rPr lang="ru-RU" smtClean="0"/>
              <a:t>12.01.2017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50D55-1509-40DE-B88E-63FCB5B73F27}" type="slidenum">
              <a:rPr lang="ru-RU" smtClean="0"/>
              <a:t>‹#›</a:t>
            </a:fld>
            <a:endParaRPr lang="ru-RU"/>
          </a:p>
        </p:txBody>
      </p:sp>
    </p:spTree>
    <p:extLst>
      <p:ext uri="{BB962C8B-B14F-4D97-AF65-F5344CB8AC3E}">
        <p14:creationId xmlns:p14="http://schemas.microsoft.com/office/powerpoint/2010/main" val="1264312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Timeboxi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equirement" TargetMode="External"/><Relationship Id="rId7" Type="http://schemas.openxmlformats.org/officeDocument/2006/relationships/hyperlink" Target="https://en.wikipedia.org/wiki/Non-functional_requiremen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Patch_(computing)" TargetMode="External"/><Relationship Id="rId5" Type="http://schemas.openxmlformats.org/officeDocument/2006/relationships/hyperlink" Target="https://en.wikipedia.org/wiki/Software_feature" TargetMode="External"/><Relationship Id="rId4" Type="http://schemas.openxmlformats.org/officeDocument/2006/relationships/hyperlink" Target="https://en.wikipedia.org/wiki/New_product_developmen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Colocation_(busines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Project_manager" TargetMode="External"/><Relationship Id="rId3" Type="http://schemas.openxmlformats.org/officeDocument/2006/relationships/hyperlink" Target="https://en.wikipedia.org/wiki/Stakeholder_(corporate)" TargetMode="External"/><Relationship Id="rId7" Type="http://schemas.openxmlformats.org/officeDocument/2006/relationships/hyperlink" Target="https://en.wikipedia.org/wiki/Team_leade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Scrum_(software_development)#Product_backlog" TargetMode="External"/><Relationship Id="rId5" Type="http://schemas.openxmlformats.org/officeDocument/2006/relationships/hyperlink" Target="https://en.wikipedia.org/wiki/User_story" TargetMode="External"/><Relationship Id="rId4" Type="http://schemas.openxmlformats.org/officeDocument/2006/relationships/hyperlink" Target="https://en.wikipedia.org/wiki/Voice_of_the_customer" TargetMode="External"/><Relationship Id="rId9" Type="http://schemas.openxmlformats.org/officeDocument/2006/relationships/hyperlink" Target="https://en.wikipedia.org/wiki/Servant_leadership"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Timebox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A Sprint (or iteration) is the basic unit of development in Scrum. The Sprint is a </a:t>
            </a:r>
            <a:r>
              <a:rPr lang="en-US" sz="1200" b="0" i="1" u="none" strike="noStrike" kern="1200" dirty="0" err="1" smtClean="0">
                <a:solidFill>
                  <a:schemeClr val="tx1"/>
                </a:solidFill>
                <a:effectLst/>
                <a:latin typeface="+mn-lt"/>
                <a:ea typeface="+mn-ea"/>
                <a:cs typeface="+mn-cs"/>
                <a:hlinkClick r:id="rId3" tooltip="Timeboxing"/>
              </a:rPr>
              <a:t>timeboxed</a:t>
            </a:r>
            <a:r>
              <a:rPr lang="en-US" sz="1200" b="0" i="0" kern="1200" dirty="0" smtClean="0">
                <a:solidFill>
                  <a:schemeClr val="tx1"/>
                </a:solidFill>
                <a:effectLst/>
                <a:latin typeface="+mn-lt"/>
                <a:ea typeface="+mn-ea"/>
                <a:cs typeface="+mn-cs"/>
              </a:rPr>
              <a:t> effort; that is, it is restricted to a specific duration.</a:t>
            </a:r>
            <a:r>
              <a:rPr lang="en-US" sz="1200" b="0" i="0" u="none" strike="noStrike"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duration is fixed in advance for each Sprint and is normally between two weeks and one month, with two weeks being the most common.</a:t>
            </a:r>
          </a:p>
          <a:p>
            <a:r>
              <a:rPr lang="en-US" sz="1200" b="0" i="0" kern="1200" dirty="0" smtClean="0">
                <a:solidFill>
                  <a:schemeClr val="tx1"/>
                </a:solidFill>
                <a:effectLst/>
                <a:latin typeface="+mn-lt"/>
                <a:ea typeface="+mn-ea"/>
                <a:cs typeface="+mn-cs"/>
              </a:rPr>
              <a:t>Each Sprint starts with a Sprint Planning event that aims to define a Sprint Backlog, identify the work for the Sprint, and make an estimated commitment for the Sprint goal. </a:t>
            </a:r>
            <a:endParaRPr lang="en-US" sz="1200" b="0" i="0" kern="1200" dirty="0">
              <a:solidFill>
                <a:schemeClr val="tx1"/>
              </a:solidFill>
              <a:effectLst/>
              <a:latin typeface="+mn-lt"/>
              <a:ea typeface="+mn-ea"/>
              <a:cs typeface="+mn-cs"/>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6F9ECA-82BC-44D6-8FB7-45FA4F8C6E3B}" type="slidenum">
              <a:rPr lang="en-US" altLang="ru-RU"/>
              <a:pPr eaLnBrk="1" hangingPunct="1"/>
              <a:t>2</a:t>
            </a:fld>
            <a:endParaRPr lang="en-US" altLang="ru-RU"/>
          </a:p>
        </p:txBody>
      </p:sp>
    </p:spTree>
    <p:extLst>
      <p:ext uri="{BB962C8B-B14F-4D97-AF65-F5344CB8AC3E}">
        <p14:creationId xmlns:p14="http://schemas.microsoft.com/office/powerpoint/2010/main" val="1668651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Product Backlog</a:t>
            </a:r>
            <a:r>
              <a:rPr lang="en-US" sz="1200" b="0" i="0" kern="1200" dirty="0" smtClean="0">
                <a:solidFill>
                  <a:schemeClr val="tx1"/>
                </a:solidFill>
                <a:effectLst/>
                <a:latin typeface="+mn-lt"/>
                <a:ea typeface="+mn-ea"/>
                <a:cs typeface="+mn-cs"/>
              </a:rPr>
              <a:t> comprises an ordered list of </a:t>
            </a:r>
            <a:r>
              <a:rPr lang="en-US" sz="1200" b="0" i="1" u="none" strike="noStrike" kern="1200" dirty="0" smtClean="0">
                <a:solidFill>
                  <a:schemeClr val="tx1"/>
                </a:solidFill>
                <a:effectLst/>
                <a:latin typeface="+mn-lt"/>
                <a:ea typeface="+mn-ea"/>
                <a:cs typeface="+mn-cs"/>
                <a:hlinkClick r:id="rId3" tooltip="Requirement"/>
              </a:rPr>
              <a:t>requirements</a:t>
            </a:r>
            <a:r>
              <a:rPr lang="en-US" sz="1200" b="0" i="0" kern="1200" dirty="0" smtClean="0">
                <a:solidFill>
                  <a:schemeClr val="tx1"/>
                </a:solidFill>
                <a:effectLst/>
                <a:latin typeface="+mn-lt"/>
                <a:ea typeface="+mn-ea"/>
                <a:cs typeface="+mn-cs"/>
              </a:rPr>
              <a:t> that a Scrum Team maintains for a </a:t>
            </a:r>
            <a:r>
              <a:rPr lang="en-US" sz="1200" b="0" i="0" u="none" strike="noStrike" kern="1200" dirty="0" smtClean="0">
                <a:solidFill>
                  <a:schemeClr val="tx1"/>
                </a:solidFill>
                <a:effectLst/>
                <a:latin typeface="+mn-lt"/>
                <a:ea typeface="+mn-ea"/>
                <a:cs typeface="+mn-cs"/>
                <a:hlinkClick r:id="rId4" tooltip="New product development"/>
              </a:rPr>
              <a:t>product</a:t>
            </a:r>
            <a:r>
              <a:rPr lang="en-US" sz="1200" b="0" i="0" kern="1200" dirty="0" smtClean="0">
                <a:solidFill>
                  <a:schemeClr val="tx1"/>
                </a:solidFill>
                <a:effectLst/>
                <a:latin typeface="+mn-lt"/>
                <a:ea typeface="+mn-ea"/>
                <a:cs typeface="+mn-cs"/>
              </a:rPr>
              <a:t>. It consists of </a:t>
            </a:r>
            <a:r>
              <a:rPr lang="en-US" sz="1200" b="0" i="0" u="none" strike="noStrike" kern="1200" dirty="0" smtClean="0">
                <a:solidFill>
                  <a:schemeClr val="tx1"/>
                </a:solidFill>
                <a:effectLst/>
                <a:latin typeface="+mn-lt"/>
                <a:ea typeface="+mn-ea"/>
                <a:cs typeface="+mn-cs"/>
                <a:hlinkClick r:id="rId5" tooltip="Software feature"/>
              </a:rPr>
              <a:t>features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Patch (computing)"/>
              </a:rPr>
              <a:t>bug fixes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Non-functional requirement"/>
              </a:rPr>
              <a:t>non-functional requirements</a:t>
            </a:r>
            <a:r>
              <a:rPr lang="en-US" sz="1200" b="0" i="0" kern="1200" dirty="0" smtClean="0">
                <a:solidFill>
                  <a:schemeClr val="tx1"/>
                </a:solidFill>
                <a:effectLst/>
                <a:latin typeface="+mn-lt"/>
                <a:ea typeface="+mn-ea"/>
                <a:cs typeface="+mn-cs"/>
              </a:rPr>
              <a:t>, etc.—whatever must be done to successfully deliver a viable product. The Product Owner orders the </a:t>
            </a:r>
            <a:r>
              <a:rPr lang="en-US" sz="1200" b="0" i="1" kern="1200" dirty="0" smtClean="0">
                <a:solidFill>
                  <a:schemeClr val="tx1"/>
                </a:solidFill>
                <a:effectLst/>
                <a:latin typeface="+mn-lt"/>
                <a:ea typeface="+mn-ea"/>
                <a:cs typeface="+mn-cs"/>
              </a:rPr>
              <a:t>Product Backlog Items</a:t>
            </a:r>
            <a:r>
              <a:rPr lang="en-US" sz="1200" b="0" i="0" kern="1200" dirty="0" smtClean="0">
                <a:solidFill>
                  <a:schemeClr val="tx1"/>
                </a:solidFill>
                <a:effectLst/>
                <a:latin typeface="+mn-lt"/>
                <a:ea typeface="+mn-ea"/>
                <a:cs typeface="+mn-cs"/>
              </a:rPr>
              <a:t> (PBIs) based on considerations such as risk, business value, dependencies, and date needed.</a:t>
            </a:r>
          </a:p>
          <a:p>
            <a:r>
              <a:rPr lang="en-US" sz="1200" b="0" i="0" kern="1200" dirty="0" smtClean="0">
                <a:solidFill>
                  <a:schemeClr val="tx1"/>
                </a:solidFill>
                <a:effectLst/>
                <a:latin typeface="+mn-lt"/>
                <a:ea typeface="+mn-ea"/>
                <a:cs typeface="+mn-cs"/>
              </a:rPr>
              <a:t>Items added to a backlog are commonly written in story format. The Product Backlog is </a:t>
            </a:r>
            <a:r>
              <a:rPr lang="en-US" sz="1200" b="0" i="1" kern="1200" dirty="0" smtClean="0">
                <a:solidFill>
                  <a:schemeClr val="tx1"/>
                </a:solidFill>
                <a:effectLst/>
                <a:latin typeface="+mn-lt"/>
                <a:ea typeface="+mn-ea"/>
                <a:cs typeface="+mn-cs"/>
              </a:rPr>
              <a:t>what</a:t>
            </a:r>
            <a:r>
              <a:rPr lang="en-US" sz="1200" b="0" i="0" kern="1200" dirty="0" smtClean="0">
                <a:solidFill>
                  <a:schemeClr val="tx1"/>
                </a:solidFill>
                <a:effectLst/>
                <a:latin typeface="+mn-lt"/>
                <a:ea typeface="+mn-ea"/>
                <a:cs typeface="+mn-cs"/>
              </a:rPr>
              <a:t> will be delivered, ordered into the sequence in which it should be delivered. It is visible to everyone but may only be changed with the consent of the Product Owner, who is ultimately responsible for ordering Product Backlog Items for the Development Team to choose.</a:t>
            </a:r>
          </a:p>
          <a:p>
            <a:endParaRPr lang="ru-RU" dirty="0"/>
          </a:p>
        </p:txBody>
      </p:sp>
      <p:sp>
        <p:nvSpPr>
          <p:cNvPr id="4" name="Номер слайда 3"/>
          <p:cNvSpPr>
            <a:spLocks noGrp="1"/>
          </p:cNvSpPr>
          <p:nvPr>
            <p:ph type="sldNum" sz="quarter" idx="10"/>
          </p:nvPr>
        </p:nvSpPr>
        <p:spPr/>
        <p:txBody>
          <a:bodyPr/>
          <a:lstStyle/>
          <a:p>
            <a:fld id="{F5C50D55-1509-40DE-B88E-63FCB5B73F27}" type="slidenum">
              <a:rPr lang="ru-RU" smtClean="0"/>
              <a:t>11</a:t>
            </a:fld>
            <a:endParaRPr lang="ru-RU"/>
          </a:p>
        </p:txBody>
      </p:sp>
    </p:spTree>
    <p:extLst>
      <p:ext uri="{BB962C8B-B14F-4D97-AF65-F5344CB8AC3E}">
        <p14:creationId xmlns:p14="http://schemas.microsoft.com/office/powerpoint/2010/main" val="3098172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Sprint Backlog</a:t>
            </a:r>
            <a:r>
              <a:rPr lang="en-US" sz="1200" b="0" i="0" kern="1200" dirty="0" smtClean="0">
                <a:solidFill>
                  <a:schemeClr val="tx1"/>
                </a:solidFill>
                <a:effectLst/>
                <a:latin typeface="+mn-lt"/>
                <a:ea typeface="+mn-ea"/>
                <a:cs typeface="+mn-cs"/>
              </a:rPr>
              <a:t> is the list of work the Development Team must address during the next Sprint. The list is derived by the Scrum Team progressively selecting Product Backlog Items in priority order from the top of the Product Backlog until they feel they have enough work to fill the Sprint. The Development Team should keep in mind its past performance assessing its capacity for the new Sprint, and use this as a guide line of how much 'effort' they can complete.</a:t>
            </a:r>
            <a:endParaRPr lang="ru-RU" dirty="0"/>
          </a:p>
        </p:txBody>
      </p:sp>
      <p:sp>
        <p:nvSpPr>
          <p:cNvPr id="4" name="Номер слайда 3"/>
          <p:cNvSpPr>
            <a:spLocks noGrp="1"/>
          </p:cNvSpPr>
          <p:nvPr>
            <p:ph type="sldNum" sz="quarter" idx="10"/>
          </p:nvPr>
        </p:nvSpPr>
        <p:spPr/>
        <p:txBody>
          <a:bodyPr/>
          <a:lstStyle/>
          <a:p>
            <a:fld id="{F5C50D55-1509-40DE-B88E-63FCB5B73F27}" type="slidenum">
              <a:rPr lang="ru-RU" smtClean="0"/>
              <a:t>12</a:t>
            </a:fld>
            <a:endParaRPr lang="ru-RU"/>
          </a:p>
        </p:txBody>
      </p:sp>
    </p:spTree>
    <p:extLst>
      <p:ext uri="{BB962C8B-B14F-4D97-AF65-F5344CB8AC3E}">
        <p14:creationId xmlns:p14="http://schemas.microsoft.com/office/powerpoint/2010/main" val="2946603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Sprint burn-down chart is a public displayed chart showing remaining work in the Sprint Backlog. Updated every day, it gives a simple view of the Sprint progress. It also provides quick visualizations for reference. The horizontal axis of the Sprint burn-down chart shows the days in a Sprint, while the vertical axis shows the amount of work remaining each day</a:t>
            </a:r>
            <a:endParaRPr lang="ru-RU" dirty="0"/>
          </a:p>
        </p:txBody>
      </p:sp>
      <p:sp>
        <p:nvSpPr>
          <p:cNvPr id="4" name="Номер слайда 3"/>
          <p:cNvSpPr>
            <a:spLocks noGrp="1"/>
          </p:cNvSpPr>
          <p:nvPr>
            <p:ph type="sldNum" sz="quarter" idx="10"/>
          </p:nvPr>
        </p:nvSpPr>
        <p:spPr/>
        <p:txBody>
          <a:bodyPr/>
          <a:lstStyle/>
          <a:p>
            <a:fld id="{F5C50D55-1509-40DE-B88E-63FCB5B73F27}" type="slidenum">
              <a:rPr lang="ru-RU" smtClean="0"/>
              <a:t>13</a:t>
            </a:fld>
            <a:endParaRPr lang="ru-RU"/>
          </a:p>
        </p:txBody>
      </p:sp>
    </p:spTree>
    <p:extLst>
      <p:ext uri="{BB962C8B-B14F-4D97-AF65-F5344CB8AC3E}">
        <p14:creationId xmlns:p14="http://schemas.microsoft.com/office/powerpoint/2010/main" val="3974684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dirty="0" smtClean="0">
                <a:latin typeface="Arial" panose="020B0604020202020204" pitchFamily="34" charset="0"/>
              </a:rPr>
              <a:t>The </a:t>
            </a:r>
            <a:r>
              <a:rPr lang="en-US" sz="1200" i="1" dirty="0" smtClean="0">
                <a:latin typeface="Arial" panose="020B0604020202020204" pitchFamily="34" charset="0"/>
              </a:rPr>
              <a:t>increment</a:t>
            </a:r>
            <a:r>
              <a:rPr lang="en-US" sz="1200" dirty="0" smtClean="0">
                <a:latin typeface="Arial" panose="020B0604020202020204" pitchFamily="34" charset="0"/>
              </a:rPr>
              <a:t> (or </a:t>
            </a:r>
            <a:r>
              <a:rPr lang="en-US" sz="1200" i="1" dirty="0" smtClean="0">
                <a:latin typeface="Arial" panose="020B0604020202020204" pitchFamily="34" charset="0"/>
              </a:rPr>
              <a:t>potentially shippable increment</a:t>
            </a:r>
            <a:r>
              <a:rPr lang="en-US" sz="1200" dirty="0" smtClean="0">
                <a:latin typeface="Arial" panose="020B0604020202020204" pitchFamily="34" charset="0"/>
              </a:rPr>
              <a:t>, PSI) is the sum of all the Product Backlog Items completed during a Sprint, integrated with the work of all previous Sprints.</a:t>
            </a:r>
          </a:p>
          <a:p>
            <a:r>
              <a:rPr lang="en-US" sz="1200" dirty="0" smtClean="0">
                <a:latin typeface="Arial" panose="020B0604020202020204" pitchFamily="34" charset="0"/>
              </a:rPr>
              <a:t>At the end of a Sprint, the increment must be complete, according to the Scrum Team's definition of done (DoD), fully functioning, and in a usable condition regardless of whether the Product Owner decides to actually release it.</a:t>
            </a:r>
            <a:endParaRPr lang="ru-RU" sz="1200" dirty="0"/>
          </a:p>
        </p:txBody>
      </p:sp>
      <p:sp>
        <p:nvSpPr>
          <p:cNvPr id="4" name="Номер слайда 3"/>
          <p:cNvSpPr>
            <a:spLocks noGrp="1"/>
          </p:cNvSpPr>
          <p:nvPr>
            <p:ph type="sldNum" sz="quarter" idx="10"/>
          </p:nvPr>
        </p:nvSpPr>
        <p:spPr/>
        <p:txBody>
          <a:bodyPr/>
          <a:lstStyle/>
          <a:p>
            <a:fld id="{F5C50D55-1509-40DE-B88E-63FCB5B73F27}" type="slidenum">
              <a:rPr lang="ru-RU" smtClean="0"/>
              <a:t>14</a:t>
            </a:fld>
            <a:endParaRPr lang="ru-RU"/>
          </a:p>
        </p:txBody>
      </p:sp>
    </p:spTree>
    <p:extLst>
      <p:ext uri="{BB962C8B-B14F-4D97-AF65-F5344CB8AC3E}">
        <p14:creationId xmlns:p14="http://schemas.microsoft.com/office/powerpoint/2010/main" val="91456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Each Sprint ends with a Sprint Review and Sprint Retrospective, that reviews progress to show to stakeholders and identify lessons and improvements for the next Sprints.</a:t>
            </a:r>
            <a:endParaRPr lang="en-US" sz="1200" b="0" i="0" kern="1200" dirty="0">
              <a:solidFill>
                <a:schemeClr val="tx1"/>
              </a:solidFill>
              <a:effectLst/>
              <a:latin typeface="+mn-lt"/>
              <a:ea typeface="+mn-ea"/>
              <a:cs typeface="+mn-cs"/>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6F9ECA-82BC-44D6-8FB7-45FA4F8C6E3B}" type="slidenum">
              <a:rPr lang="en-US" altLang="ru-RU"/>
              <a:pPr eaLnBrk="1" hangingPunct="1"/>
              <a:t>3</a:t>
            </a:fld>
            <a:endParaRPr lang="en-US" altLang="ru-RU"/>
          </a:p>
        </p:txBody>
      </p:sp>
    </p:spTree>
    <p:extLst>
      <p:ext uri="{BB962C8B-B14F-4D97-AF65-F5344CB8AC3E}">
        <p14:creationId xmlns:p14="http://schemas.microsoft.com/office/powerpoint/2010/main" val="266916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three core roles</a:t>
            </a:r>
            <a:r>
              <a:rPr lang="en-US" sz="1200" b="0" i="0" u="none" strike="noStrike" kern="1200" baseline="300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the Scrum framework. These core roles are ideally </a:t>
            </a:r>
            <a:r>
              <a:rPr lang="en-US" sz="1200" b="0" i="0" kern="1200" dirty="0" smtClean="0">
                <a:solidFill>
                  <a:schemeClr val="tx1"/>
                </a:solidFill>
                <a:effectLst/>
                <a:latin typeface="+mn-lt"/>
                <a:ea typeface="+mn-ea"/>
                <a:cs typeface="+mn-cs"/>
                <a:hlinkClick r:id="rId3" tooltip="Colocation (business)"/>
              </a:rPr>
              <a:t>colocated</a:t>
            </a:r>
            <a:r>
              <a:rPr lang="en-US" sz="1200" b="0" i="0" kern="1200" dirty="0" smtClean="0">
                <a:solidFill>
                  <a:schemeClr val="tx1"/>
                </a:solidFill>
                <a:effectLst/>
                <a:latin typeface="+mn-lt"/>
                <a:ea typeface="+mn-ea"/>
                <a:cs typeface="+mn-cs"/>
              </a:rPr>
              <a:t> to deliver potentially shippable Product Increments. They represent the Scrum Team. Although other roles involved with product development may be encountered, Scrum does not define any team roles other than those described below.</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F5C50D55-1509-40DE-B88E-63FCB5B73F27}" type="slidenum">
              <a:rPr lang="ru-RU" smtClean="0"/>
              <a:t>4</a:t>
            </a:fld>
            <a:endParaRPr lang="ru-RU"/>
          </a:p>
        </p:txBody>
      </p:sp>
    </p:spTree>
    <p:extLst>
      <p:ext uri="{BB962C8B-B14F-4D97-AF65-F5344CB8AC3E}">
        <p14:creationId xmlns:p14="http://schemas.microsoft.com/office/powerpoint/2010/main" val="583855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z="1200" b="0" i="0" kern="1200" dirty="0" smtClean="0">
                <a:solidFill>
                  <a:schemeClr val="tx1"/>
                </a:solidFill>
                <a:effectLst/>
                <a:latin typeface="+mn-lt"/>
                <a:ea typeface="+mn-ea"/>
                <a:cs typeface="+mn-cs"/>
              </a:rPr>
              <a:t>The Product Owner represents the product's </a:t>
            </a:r>
            <a:r>
              <a:rPr lang="en-US" sz="1200" b="0" i="0" u="none" strike="noStrike" kern="1200" dirty="0" smtClean="0">
                <a:solidFill>
                  <a:schemeClr val="tx1"/>
                </a:solidFill>
                <a:effectLst/>
                <a:latin typeface="+mn-lt"/>
                <a:ea typeface="+mn-ea"/>
                <a:cs typeface="+mn-cs"/>
                <a:hlinkClick r:id="rId3" tooltip="Stakeholder (corporate)"/>
              </a:rPr>
              <a:t>stakeholders</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hlinkClick r:id="rId4" tooltip="Voice of the customer"/>
              </a:rPr>
              <a:t>voice of the customer</a:t>
            </a:r>
            <a:r>
              <a:rPr lang="en-US" sz="1200" b="0" i="0" kern="1200" dirty="0" smtClean="0">
                <a:solidFill>
                  <a:schemeClr val="tx1"/>
                </a:solidFill>
                <a:effectLst/>
                <a:latin typeface="+mn-lt"/>
                <a:ea typeface="+mn-ea"/>
                <a:cs typeface="+mn-cs"/>
              </a:rPr>
              <a:t>; and is accountable for ensuring that the team delivers value to the business. The Product Owner writes customer-centric items (typically </a:t>
            </a:r>
            <a:r>
              <a:rPr lang="en-US" sz="1200" b="0" i="0" u="none" strike="noStrike" kern="1200" dirty="0" smtClean="0">
                <a:solidFill>
                  <a:schemeClr val="tx1"/>
                </a:solidFill>
                <a:effectLst/>
                <a:latin typeface="+mn-lt"/>
                <a:ea typeface="+mn-ea"/>
                <a:cs typeface="+mn-cs"/>
                <a:hlinkClick r:id="rId5" tooltip="User story"/>
              </a:rPr>
              <a:t>user stories</a:t>
            </a:r>
            <a:r>
              <a:rPr lang="en-US" sz="1200" b="0" i="0" kern="1200" dirty="0" smtClean="0">
                <a:solidFill>
                  <a:schemeClr val="tx1"/>
                </a:solidFill>
                <a:effectLst/>
                <a:latin typeface="+mn-lt"/>
                <a:ea typeface="+mn-ea"/>
                <a:cs typeface="+mn-cs"/>
              </a:rPr>
              <a:t>), prioritizes them based on importance and dependencies, and adds them to the </a:t>
            </a:r>
            <a:r>
              <a:rPr lang="en-US" sz="1200" b="0" i="0" u="none" strike="noStrike" kern="1200" dirty="0" smtClean="0">
                <a:solidFill>
                  <a:schemeClr val="tx1"/>
                </a:solidFill>
                <a:effectLst/>
                <a:latin typeface="+mn-lt"/>
                <a:ea typeface="+mn-ea"/>
                <a:cs typeface="+mn-cs"/>
                <a:hlinkClick r:id="rId6"/>
              </a:rPr>
              <a:t>Product Backlog</a:t>
            </a:r>
            <a:r>
              <a:rPr lang="en-US" sz="1200" b="0" i="0" kern="1200" dirty="0" smtClean="0">
                <a:solidFill>
                  <a:schemeClr val="tx1"/>
                </a:solidFill>
                <a:effectLst/>
                <a:latin typeface="+mn-lt"/>
                <a:ea typeface="+mn-ea"/>
                <a:cs typeface="+mn-cs"/>
              </a:rPr>
              <a:t>. Scrum Teams should have one Product Owner. This role should not be combined with that of the Scrum Master. The Product Owner should focus on the business side of product development and spend the majority of their time liaising with stakeholders and should not dictate how the team reaches a technical solution.</a:t>
            </a:r>
          </a:p>
          <a:p>
            <a:pPr>
              <a:spcBef>
                <a:spcPct val="0"/>
              </a:spcBef>
            </a:pPr>
            <a:endParaRPr lang="en-US" altLang="ru-RU" sz="1200" b="0" i="0" kern="1200" dirty="0" smtClean="0">
              <a:solidFill>
                <a:schemeClr val="tx1"/>
              </a:solidFill>
              <a:effectLst/>
              <a:latin typeface="+mn-lt"/>
              <a:ea typeface="+mn-ea"/>
              <a:cs typeface="+mn-cs"/>
            </a:endParaRPr>
          </a:p>
          <a:p>
            <a:pPr>
              <a:spcBef>
                <a:spcPct val="0"/>
              </a:spcBef>
            </a:pPr>
            <a:r>
              <a:rPr lang="en-US" sz="1200" b="0" i="0" kern="1200" dirty="0" smtClean="0">
                <a:solidFill>
                  <a:schemeClr val="tx1"/>
                </a:solidFill>
                <a:effectLst/>
                <a:latin typeface="+mn-lt"/>
                <a:ea typeface="+mn-ea"/>
                <a:cs typeface="+mn-cs"/>
              </a:rPr>
              <a:t>Scrum is facilitated by a Scrum Master, who is accountable for removing impediments to the ability of the team to deliver the product goals and deliverables. The Scrum Master is not a traditional </a:t>
            </a:r>
            <a:r>
              <a:rPr lang="en-US" sz="1200" b="0" i="0" u="none" strike="noStrike" kern="1200" dirty="0" smtClean="0">
                <a:solidFill>
                  <a:schemeClr val="tx1"/>
                </a:solidFill>
                <a:effectLst/>
                <a:latin typeface="+mn-lt"/>
                <a:ea typeface="+mn-ea"/>
                <a:cs typeface="+mn-cs"/>
                <a:hlinkClick r:id="rId7" tooltip="Team leader"/>
              </a:rPr>
              <a:t>team lead</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8" tooltip="Project manager"/>
              </a:rPr>
              <a:t>project manager</a:t>
            </a:r>
            <a:r>
              <a:rPr lang="en-US" sz="1200" b="0" i="0" kern="1200" dirty="0" smtClean="0">
                <a:solidFill>
                  <a:schemeClr val="tx1"/>
                </a:solidFill>
                <a:effectLst/>
                <a:latin typeface="+mn-lt"/>
                <a:ea typeface="+mn-ea"/>
                <a:cs typeface="+mn-cs"/>
              </a:rPr>
              <a:t>, but acts as a buffer between the team and any distracting influences. The Scrum Master ensures that the Scrum framework is followed. The Scrum Master helps to ensure the team follows the agreed processes in the Scrum framework, often facilitates key sessions, and encourages the team to improve. The role has also been referred to as a </a:t>
            </a:r>
            <a:r>
              <a:rPr lang="en-US" sz="1200" b="0" i="1" kern="1200" dirty="0" smtClean="0">
                <a:solidFill>
                  <a:schemeClr val="tx1"/>
                </a:solidFill>
                <a:effectLst/>
                <a:latin typeface="+mn-lt"/>
                <a:ea typeface="+mn-ea"/>
                <a:cs typeface="+mn-cs"/>
              </a:rPr>
              <a:t>team facilitator</a:t>
            </a:r>
            <a:r>
              <a:rPr lang="en-US" sz="1200" b="0" i="0" kern="1200" dirty="0" smtClean="0">
                <a:solidFill>
                  <a:schemeClr val="tx1"/>
                </a:solidFill>
                <a:effectLst/>
                <a:latin typeface="+mn-lt"/>
                <a:ea typeface="+mn-ea"/>
                <a:cs typeface="+mn-cs"/>
              </a:rPr>
              <a:t> or </a:t>
            </a:r>
            <a:r>
              <a:rPr lang="en-US" sz="1200" b="0" i="1" u="none" strike="noStrike" kern="1200" dirty="0" smtClean="0">
                <a:solidFill>
                  <a:schemeClr val="tx1"/>
                </a:solidFill>
                <a:effectLst/>
                <a:latin typeface="+mn-lt"/>
                <a:ea typeface="+mn-ea"/>
                <a:cs typeface="+mn-cs"/>
                <a:hlinkClick r:id="rId9" tooltip="Servant leadership"/>
              </a:rPr>
              <a:t>servant-leader</a:t>
            </a:r>
            <a:r>
              <a:rPr lang="en-US" sz="1200" b="0" i="0" kern="1200" dirty="0" smtClean="0">
                <a:solidFill>
                  <a:schemeClr val="tx1"/>
                </a:solidFill>
                <a:effectLst/>
                <a:latin typeface="+mn-lt"/>
                <a:ea typeface="+mn-ea"/>
                <a:cs typeface="+mn-cs"/>
              </a:rPr>
              <a:t> to reinforce these dual perspectives.</a:t>
            </a:r>
          </a:p>
          <a:p>
            <a:pPr>
              <a:spcBef>
                <a:spcPct val="0"/>
              </a:spcBef>
            </a:pPr>
            <a:endParaRPr lang="en-US" altLang="ru-RU" dirty="0"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E420FF-AC4F-46B4-9D01-71C1BA6AECA2}" type="slidenum">
              <a:rPr lang="en-US" altLang="ru-RU"/>
              <a:pPr eaLnBrk="1" hangingPunct="1"/>
              <a:t>5</a:t>
            </a:fld>
            <a:endParaRPr lang="en-US" altLang="ru-RU"/>
          </a:p>
        </p:txBody>
      </p:sp>
    </p:spTree>
    <p:extLst>
      <p:ext uri="{BB962C8B-B14F-4D97-AF65-F5344CB8AC3E}">
        <p14:creationId xmlns:p14="http://schemas.microsoft.com/office/powerpoint/2010/main" val="3800080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Development Team is responsible for delivering potentially shippable increments (PSIs) of product at the end of each Sprint (the Sprint goal). A team is made up of 3–9 individuals who do the actual work (</a:t>
            </a:r>
            <a:r>
              <a:rPr lang="en-US" sz="1200" b="0" i="0" kern="1200" dirty="0" err="1" smtClean="0">
                <a:solidFill>
                  <a:schemeClr val="tx1"/>
                </a:solidFill>
                <a:effectLst/>
                <a:latin typeface="+mn-lt"/>
                <a:ea typeface="+mn-ea"/>
                <a:cs typeface="+mn-cs"/>
              </a:rPr>
              <a:t>analyse</a:t>
            </a:r>
            <a:r>
              <a:rPr lang="en-US" sz="1200" b="0" i="0" kern="1200" dirty="0" smtClean="0">
                <a:solidFill>
                  <a:schemeClr val="tx1"/>
                </a:solidFill>
                <a:effectLst/>
                <a:latin typeface="+mn-lt"/>
                <a:ea typeface="+mn-ea"/>
                <a:cs typeface="+mn-cs"/>
              </a:rPr>
              <a:t>, design, develop, test, technical communication, document, etc.). Development Teams are cross-functional, with all of the skills as a team necessary to create a Product Increment. The Development Team in Scrum is self-organizing, even though there may be some interaction with a project management office.</a:t>
            </a:r>
            <a:endParaRPr lang="en-US" altLang="ru-RU" dirty="0" smtClean="0"/>
          </a:p>
          <a:p>
            <a:endParaRPr lang="ru-RU" dirty="0"/>
          </a:p>
        </p:txBody>
      </p:sp>
      <p:sp>
        <p:nvSpPr>
          <p:cNvPr id="4" name="Номер слайда 3"/>
          <p:cNvSpPr>
            <a:spLocks noGrp="1"/>
          </p:cNvSpPr>
          <p:nvPr>
            <p:ph type="sldNum" sz="quarter" idx="10"/>
          </p:nvPr>
        </p:nvSpPr>
        <p:spPr/>
        <p:txBody>
          <a:bodyPr/>
          <a:lstStyle/>
          <a:p>
            <a:fld id="{F5C50D55-1509-40DE-B88E-63FCB5B73F27}" type="slidenum">
              <a:rPr lang="ru-RU" smtClean="0"/>
              <a:t>6</a:t>
            </a:fld>
            <a:endParaRPr lang="ru-RU"/>
          </a:p>
        </p:txBody>
      </p:sp>
    </p:spTree>
    <p:extLst>
      <p:ext uri="{BB962C8B-B14F-4D97-AF65-F5344CB8AC3E}">
        <p14:creationId xmlns:p14="http://schemas.microsoft.com/office/powerpoint/2010/main" val="207401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At the beginning of a Sprint, the Scrum Team holds a </a:t>
            </a:r>
            <a:r>
              <a:rPr lang="en-US" sz="1200" b="0" i="1" kern="1200" dirty="0" smtClean="0">
                <a:solidFill>
                  <a:schemeClr val="tx1"/>
                </a:solidFill>
                <a:effectLst/>
                <a:latin typeface="+mn-lt"/>
                <a:ea typeface="+mn-ea"/>
                <a:cs typeface="+mn-cs"/>
              </a:rPr>
              <a:t>Sprint Planning event</a:t>
            </a:r>
            <a:r>
              <a:rPr lang="en-US" sz="1200" b="0" i="0" kern="1200" dirty="0" smtClean="0">
                <a:solidFill>
                  <a:schemeClr val="tx1"/>
                </a:solidFill>
                <a:effectLst/>
                <a:latin typeface="+mn-lt"/>
                <a:ea typeface="+mn-ea"/>
                <a:cs typeface="+mn-cs"/>
              </a:rPr>
              <a:t> to:</a:t>
            </a:r>
          </a:p>
          <a:p>
            <a:r>
              <a:rPr lang="en-US" sz="1200" b="0" i="0" kern="1200" dirty="0" smtClean="0">
                <a:solidFill>
                  <a:schemeClr val="tx1"/>
                </a:solidFill>
                <a:effectLst/>
                <a:latin typeface="+mn-lt"/>
                <a:ea typeface="+mn-ea"/>
                <a:cs typeface="+mn-cs"/>
              </a:rPr>
              <a:t>Communicate the scope of work that is intended to be done during that Sprint</a:t>
            </a:r>
          </a:p>
          <a:p>
            <a:r>
              <a:rPr lang="en-US" sz="1200" b="0" i="0" kern="1200" dirty="0" smtClean="0">
                <a:solidFill>
                  <a:schemeClr val="tx1"/>
                </a:solidFill>
                <a:effectLst/>
                <a:latin typeface="+mn-lt"/>
                <a:ea typeface="+mn-ea"/>
                <a:cs typeface="+mn-cs"/>
              </a:rPr>
              <a:t>Select Product Backlog Items that can be completed in one Sprint</a:t>
            </a:r>
          </a:p>
          <a:p>
            <a:r>
              <a:rPr lang="en-US" sz="1200" b="0" i="0" kern="1200" dirty="0" smtClean="0">
                <a:solidFill>
                  <a:schemeClr val="tx1"/>
                </a:solidFill>
                <a:effectLst/>
                <a:latin typeface="+mn-lt"/>
                <a:ea typeface="+mn-ea"/>
                <a:cs typeface="+mn-cs"/>
              </a:rPr>
              <a:t>Prepare the Sprint Backlog that details the work needed to finish the selected Product Backlog Items</a:t>
            </a:r>
          </a:p>
          <a:p>
            <a:r>
              <a:rPr lang="en-US" sz="1200" b="0" i="0" kern="1200" dirty="0" smtClean="0">
                <a:solidFill>
                  <a:schemeClr val="tx1"/>
                </a:solidFill>
                <a:effectLst/>
                <a:latin typeface="+mn-lt"/>
                <a:ea typeface="+mn-ea"/>
                <a:cs typeface="+mn-cs"/>
              </a:rPr>
              <a:t>Time-boxed to a four-hour limit for a two-week Sprint (pro rata for other Sprint durations)</a:t>
            </a:r>
          </a:p>
          <a:p>
            <a:pPr lvl="1"/>
            <a:r>
              <a:rPr lang="en-US" sz="1200" b="0" i="0" kern="1200" dirty="0" smtClean="0">
                <a:solidFill>
                  <a:schemeClr val="tx1"/>
                </a:solidFill>
                <a:effectLst/>
                <a:latin typeface="+mn-lt"/>
                <a:ea typeface="+mn-ea"/>
                <a:cs typeface="+mn-cs"/>
              </a:rPr>
              <a:t>During the first half, the whole Scrum Team (Development Team, Scrum Master, and Product Owner) selects the Product Backlog Items might be achievable in that Sprint</a:t>
            </a:r>
          </a:p>
          <a:p>
            <a:pPr lvl="1"/>
            <a:r>
              <a:rPr lang="en-US" sz="1200" b="0" i="0" kern="1200" dirty="0" smtClean="0">
                <a:solidFill>
                  <a:schemeClr val="tx1"/>
                </a:solidFill>
                <a:effectLst/>
                <a:latin typeface="+mn-lt"/>
                <a:ea typeface="+mn-ea"/>
                <a:cs typeface="+mn-cs"/>
              </a:rPr>
              <a:t>During the second half, the Development Team decomposes the work items (tasks) required to deliver those Product Backlog Items; resulting in a confirmed </a:t>
            </a:r>
            <a:r>
              <a:rPr lang="en-US" sz="1200" b="0" i="1" kern="1200" dirty="0" smtClean="0">
                <a:solidFill>
                  <a:schemeClr val="tx1"/>
                </a:solidFill>
                <a:effectLst/>
                <a:latin typeface="+mn-lt"/>
                <a:ea typeface="+mn-ea"/>
                <a:cs typeface="+mn-cs"/>
              </a:rPr>
              <a:t>Sprint Backlog</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rPr>
              <a:t>Some Product Backlog Items may be split or deprioritized if the identified work is not achievable in that Sprint</a:t>
            </a:r>
          </a:p>
          <a:p>
            <a:r>
              <a:rPr lang="en-US" sz="1200" b="0" i="0" kern="1200" dirty="0" smtClean="0">
                <a:solidFill>
                  <a:schemeClr val="tx1"/>
                </a:solidFill>
                <a:effectLst/>
                <a:latin typeface="+mn-lt"/>
                <a:ea typeface="+mn-ea"/>
                <a:cs typeface="+mn-cs"/>
              </a:rPr>
              <a:t>Once the Development Team prepares the </a:t>
            </a:r>
            <a:r>
              <a:rPr lang="en-US" sz="1200" b="0" i="1" kern="1200" dirty="0" smtClean="0">
                <a:solidFill>
                  <a:schemeClr val="tx1"/>
                </a:solidFill>
                <a:effectLst/>
                <a:latin typeface="+mn-lt"/>
                <a:ea typeface="+mn-ea"/>
                <a:cs typeface="+mn-cs"/>
              </a:rPr>
              <a:t>Sprint Backlog</a:t>
            </a:r>
            <a:r>
              <a:rPr lang="en-US" sz="1200" b="0" i="0" kern="1200" dirty="0" smtClean="0">
                <a:solidFill>
                  <a:schemeClr val="tx1"/>
                </a:solidFill>
                <a:effectLst/>
                <a:latin typeface="+mn-lt"/>
                <a:ea typeface="+mn-ea"/>
                <a:cs typeface="+mn-cs"/>
              </a:rPr>
              <a:t>, they commit (usually by voting) to deliver tasks within the Sprint.</a:t>
            </a:r>
            <a:endParaRPr lang="en-US" sz="1200" b="0" i="0" kern="1200" dirty="0">
              <a:solidFill>
                <a:schemeClr val="tx1"/>
              </a:solidFill>
              <a:effectLst/>
              <a:latin typeface="+mn-lt"/>
              <a:ea typeface="+mn-ea"/>
              <a:cs typeface="+mn-cs"/>
            </a:endParaRP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86B768-309B-467D-875C-676A1DB7C99F}" type="slidenum">
              <a:rPr lang="en-US" altLang="ru-RU"/>
              <a:pPr eaLnBrk="1" hangingPunct="1"/>
              <a:t>7</a:t>
            </a:fld>
            <a:endParaRPr lang="en-US" altLang="ru-RU"/>
          </a:p>
        </p:txBody>
      </p:sp>
    </p:spTree>
    <p:extLst>
      <p:ext uri="{BB962C8B-B14F-4D97-AF65-F5344CB8AC3E}">
        <p14:creationId xmlns:p14="http://schemas.microsoft.com/office/powerpoint/2010/main" val="661169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dirty="0" smtClean="0">
                <a:solidFill>
                  <a:schemeClr val="tx1"/>
                </a:solidFill>
                <a:effectLst/>
                <a:latin typeface="+mn-lt"/>
                <a:ea typeface="+mn-ea"/>
                <a:cs typeface="+mn-cs"/>
              </a:rPr>
              <a:t>Each day during a Sprint, the team holds a </a:t>
            </a:r>
            <a:r>
              <a:rPr lang="en-US" sz="1200" b="0" i="1" kern="1200" dirty="0" smtClean="0">
                <a:solidFill>
                  <a:schemeClr val="tx1"/>
                </a:solidFill>
                <a:effectLst/>
                <a:latin typeface="+mn-lt"/>
                <a:ea typeface="+mn-ea"/>
                <a:cs typeface="+mn-cs"/>
              </a:rPr>
              <a:t>Daily Scrum</a:t>
            </a:r>
            <a:r>
              <a:rPr lang="en-US" sz="1200" b="0" i="0" kern="1200" dirty="0" smtClean="0">
                <a:solidFill>
                  <a:schemeClr val="tx1"/>
                </a:solidFill>
                <a:effectLst/>
                <a:latin typeface="+mn-lt"/>
                <a:ea typeface="+mn-ea"/>
                <a:cs typeface="+mn-cs"/>
              </a:rPr>
              <a:t> with specific guidelines:</a:t>
            </a:r>
          </a:p>
          <a:p>
            <a:r>
              <a:rPr lang="en-US" sz="1200" b="0" i="0" kern="1200" dirty="0" smtClean="0">
                <a:solidFill>
                  <a:schemeClr val="tx1"/>
                </a:solidFill>
                <a:effectLst/>
                <a:latin typeface="+mn-lt"/>
                <a:ea typeface="+mn-ea"/>
                <a:cs typeface="+mn-cs"/>
              </a:rPr>
              <a:t>All members of the Development Team come prepared. The Daily Scrum...</a:t>
            </a:r>
          </a:p>
          <a:p>
            <a:pPr lvl="1"/>
            <a:r>
              <a:rPr lang="en-US" sz="1200" b="0" i="0" kern="1200" dirty="0" smtClean="0">
                <a:solidFill>
                  <a:schemeClr val="tx1"/>
                </a:solidFill>
                <a:effectLst/>
                <a:latin typeface="+mn-lt"/>
                <a:ea typeface="+mn-ea"/>
                <a:cs typeface="+mn-cs"/>
              </a:rPr>
              <a:t>...starts precisely on time even if some Development Team members are missing</a:t>
            </a:r>
          </a:p>
          <a:p>
            <a:pPr lvl="1"/>
            <a:r>
              <a:rPr lang="en-US" sz="1200" b="0" i="0" kern="1200" dirty="0" smtClean="0">
                <a:solidFill>
                  <a:schemeClr val="tx1"/>
                </a:solidFill>
                <a:effectLst/>
                <a:latin typeface="+mn-lt"/>
                <a:ea typeface="+mn-ea"/>
                <a:cs typeface="+mn-cs"/>
              </a:rPr>
              <a:t>...should happen at the same time and place every day</a:t>
            </a:r>
          </a:p>
          <a:p>
            <a:pPr lvl="1"/>
            <a:r>
              <a:rPr lang="en-US" sz="1200" b="0" i="0" kern="1200" dirty="0" smtClean="0">
                <a:solidFill>
                  <a:schemeClr val="tx1"/>
                </a:solidFill>
                <a:effectLst/>
                <a:latin typeface="+mn-lt"/>
                <a:ea typeface="+mn-ea"/>
                <a:cs typeface="+mn-cs"/>
              </a:rPr>
              <a:t>...is limited (</a:t>
            </a:r>
            <a:r>
              <a:rPr lang="en-US" sz="1200" b="0" i="0" u="none" strike="noStrike" kern="1200" dirty="0" err="1" smtClean="0">
                <a:solidFill>
                  <a:schemeClr val="tx1"/>
                </a:solidFill>
                <a:effectLst/>
                <a:latin typeface="+mn-lt"/>
                <a:ea typeface="+mn-ea"/>
                <a:cs typeface="+mn-cs"/>
                <a:hlinkClick r:id="rId3" tooltip="Timeboxing"/>
              </a:rPr>
              <a:t>timeboxed</a:t>
            </a:r>
            <a:r>
              <a:rPr lang="en-US" sz="1200" b="0" i="0" kern="1200" dirty="0" smtClean="0">
                <a:solidFill>
                  <a:schemeClr val="tx1"/>
                </a:solidFill>
                <a:effectLst/>
                <a:latin typeface="+mn-lt"/>
                <a:ea typeface="+mn-ea"/>
                <a:cs typeface="+mn-cs"/>
              </a:rPr>
              <a:t>) to fifteen minutes</a:t>
            </a:r>
          </a:p>
          <a:p>
            <a:r>
              <a:rPr lang="en-US" sz="1200" b="0" i="0" kern="1200" dirty="0" smtClean="0">
                <a:solidFill>
                  <a:schemeClr val="tx1"/>
                </a:solidFill>
                <a:effectLst/>
                <a:latin typeface="+mn-lt"/>
                <a:ea typeface="+mn-ea"/>
                <a:cs typeface="+mn-cs"/>
              </a:rPr>
              <a:t>Anyone is welcome, though normally only Scrum Team roles contribute.</a:t>
            </a:r>
          </a:p>
          <a:p>
            <a:r>
              <a:rPr lang="en-US" sz="1200" b="0" i="0" kern="1200" dirty="0" smtClean="0">
                <a:solidFill>
                  <a:schemeClr val="tx1"/>
                </a:solidFill>
                <a:effectLst/>
                <a:latin typeface="+mn-lt"/>
                <a:ea typeface="+mn-ea"/>
                <a:cs typeface="+mn-cs"/>
              </a:rPr>
              <a:t>During the Daily Scrum, each team-member answers three questions:</a:t>
            </a:r>
          </a:p>
          <a:p>
            <a:pPr lvl="1"/>
            <a:r>
              <a:rPr lang="en-US" sz="1200" b="0" i="0" kern="1200" dirty="0" smtClean="0">
                <a:solidFill>
                  <a:schemeClr val="tx1"/>
                </a:solidFill>
                <a:effectLst/>
                <a:latin typeface="+mn-lt"/>
                <a:ea typeface="+mn-ea"/>
                <a:cs typeface="+mn-cs"/>
              </a:rPr>
              <a:t>What did I do yesterday that helped the Development Team meet the Sprint goal?</a:t>
            </a:r>
          </a:p>
          <a:p>
            <a:pPr lvl="1"/>
            <a:r>
              <a:rPr lang="en-US" sz="1200" b="0" i="0" kern="1200" dirty="0" smtClean="0">
                <a:solidFill>
                  <a:schemeClr val="tx1"/>
                </a:solidFill>
                <a:effectLst/>
                <a:latin typeface="+mn-lt"/>
                <a:ea typeface="+mn-ea"/>
                <a:cs typeface="+mn-cs"/>
              </a:rPr>
              <a:t>What will I do today to help the Development Team meet the Sprint goal?</a:t>
            </a:r>
          </a:p>
          <a:p>
            <a:pPr lvl="1"/>
            <a:r>
              <a:rPr lang="en-US" sz="1200" b="0" i="0" kern="1200" dirty="0" smtClean="0">
                <a:solidFill>
                  <a:schemeClr val="tx1"/>
                </a:solidFill>
                <a:effectLst/>
                <a:latin typeface="+mn-lt"/>
                <a:ea typeface="+mn-ea"/>
                <a:cs typeface="+mn-cs"/>
              </a:rPr>
              <a:t>Do I see any impediment that prevents me or the Development Team from meeting the Sprint goal?</a:t>
            </a:r>
          </a:p>
          <a:p>
            <a:r>
              <a:rPr lang="en-US" sz="1200" b="0" i="0" kern="1200" dirty="0" smtClean="0">
                <a:solidFill>
                  <a:schemeClr val="tx1"/>
                </a:solidFill>
                <a:effectLst/>
                <a:latin typeface="+mn-lt"/>
                <a:ea typeface="+mn-ea"/>
                <a:cs typeface="+mn-cs"/>
              </a:rPr>
              <a:t>Any impediment (e.g., stumbling block, risk, issue, delayed dependency, assumption proved unfounded) identified in the Daily Scrum should be captured by the Scrum Master and displayed on the team's Scrum board or a shared Resolved/Owned/Accepted/Mitigated (ROAM) board, with an agreed person designated to working toward a resolution (outside of the Daily Scrum). No detailed discussions should happen during the Daily Scrum.</a:t>
            </a:r>
            <a:endParaRPr lang="en-US" sz="1200" b="0" i="0" kern="1200" dirty="0">
              <a:solidFill>
                <a:schemeClr val="tx1"/>
              </a:solidFill>
              <a:effectLst/>
              <a:latin typeface="+mn-lt"/>
              <a:ea typeface="+mn-ea"/>
              <a:cs typeface="+mn-cs"/>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459559-0AF6-47B9-83D0-FB967A7D35A0}" type="slidenum">
              <a:rPr lang="en-US" altLang="ru-RU"/>
              <a:pPr eaLnBrk="1" hangingPunct="1"/>
              <a:t>8</a:t>
            </a:fld>
            <a:endParaRPr lang="en-US" altLang="ru-RU"/>
          </a:p>
        </p:txBody>
      </p:sp>
    </p:spTree>
    <p:extLst>
      <p:ext uri="{BB962C8B-B14F-4D97-AF65-F5344CB8AC3E}">
        <p14:creationId xmlns:p14="http://schemas.microsoft.com/office/powerpoint/2010/main" val="1312478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the end of a Sprint, the team holds two events: the </a:t>
            </a:r>
            <a:r>
              <a:rPr lang="en-US" sz="1200" b="0" i="1" kern="1200" dirty="0" smtClean="0">
                <a:solidFill>
                  <a:schemeClr val="tx1"/>
                </a:solidFill>
                <a:effectLst/>
                <a:latin typeface="+mn-lt"/>
                <a:ea typeface="+mn-ea"/>
                <a:cs typeface="+mn-cs"/>
              </a:rPr>
              <a:t>Sprint Review</a:t>
            </a:r>
            <a:r>
              <a:rPr lang="en-US" sz="1200" b="0" i="0" kern="1200" dirty="0" smtClean="0">
                <a:solidFill>
                  <a:schemeClr val="tx1"/>
                </a:solidFill>
                <a:effectLst/>
                <a:latin typeface="+mn-lt"/>
                <a:ea typeface="+mn-ea"/>
                <a:cs typeface="+mn-cs"/>
              </a:rPr>
              <a:t> and the </a:t>
            </a:r>
            <a:r>
              <a:rPr lang="en-US" sz="1200" b="0" i="1" kern="1200" dirty="0" smtClean="0">
                <a:solidFill>
                  <a:schemeClr val="tx1"/>
                </a:solidFill>
                <a:effectLst/>
                <a:latin typeface="+mn-lt"/>
                <a:ea typeface="+mn-ea"/>
                <a:cs typeface="+mn-cs"/>
              </a:rPr>
              <a:t>Sprint Retrospective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At the </a:t>
            </a:r>
            <a:r>
              <a:rPr lang="en-US" sz="1200" b="1" i="0" kern="1200" dirty="0" smtClean="0">
                <a:solidFill>
                  <a:schemeClr val="tx1"/>
                </a:solidFill>
                <a:effectLst/>
                <a:latin typeface="+mn-lt"/>
                <a:ea typeface="+mn-ea"/>
                <a:cs typeface="+mn-cs"/>
              </a:rPr>
              <a:t>Sprint Review</a:t>
            </a:r>
            <a:r>
              <a:rPr lang="en-US" sz="1200" b="0" i="0" kern="1200" dirty="0" smtClean="0">
                <a:solidFill>
                  <a:schemeClr val="tx1"/>
                </a:solidFill>
                <a:effectLst/>
                <a:latin typeface="+mn-lt"/>
                <a:ea typeface="+mn-ea"/>
                <a:cs typeface="+mn-cs"/>
              </a:rPr>
              <a:t>, the team:</a:t>
            </a:r>
          </a:p>
          <a:p>
            <a:r>
              <a:rPr lang="en-US" sz="1200" b="0" i="0" kern="1200" dirty="0" smtClean="0">
                <a:solidFill>
                  <a:schemeClr val="tx1"/>
                </a:solidFill>
                <a:effectLst/>
                <a:latin typeface="+mn-lt"/>
                <a:ea typeface="+mn-ea"/>
                <a:cs typeface="+mn-cs"/>
              </a:rPr>
              <a:t>Reviews the work that was completed and the planned work that was not completed</a:t>
            </a:r>
          </a:p>
          <a:p>
            <a:r>
              <a:rPr lang="en-US" sz="1200" b="0" i="0" kern="1200" dirty="0" smtClean="0">
                <a:solidFill>
                  <a:schemeClr val="tx1"/>
                </a:solidFill>
                <a:effectLst/>
                <a:latin typeface="+mn-lt"/>
                <a:ea typeface="+mn-ea"/>
                <a:cs typeface="+mn-cs"/>
              </a:rPr>
              <a:t>Presents the completed work to the stakeholders (a.k.a. the </a:t>
            </a:r>
            <a:r>
              <a:rPr lang="en-US" sz="1200" b="0" i="1" kern="1200" dirty="0" smtClean="0">
                <a:solidFill>
                  <a:schemeClr val="tx1"/>
                </a:solidFill>
                <a:effectLst/>
                <a:latin typeface="+mn-lt"/>
                <a:ea typeface="+mn-ea"/>
                <a:cs typeface="+mn-cs"/>
              </a:rPr>
              <a:t>demo</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Guidelines for Sprint Reviews:</a:t>
            </a:r>
          </a:p>
          <a:p>
            <a:r>
              <a:rPr lang="en-US" sz="1200" b="0" i="0" kern="1200" dirty="0" smtClean="0">
                <a:solidFill>
                  <a:schemeClr val="tx1"/>
                </a:solidFill>
                <a:effectLst/>
                <a:latin typeface="+mn-lt"/>
                <a:ea typeface="+mn-ea"/>
                <a:cs typeface="+mn-cs"/>
              </a:rPr>
              <a:t>Incomplete work cannot be demonstrated</a:t>
            </a:r>
          </a:p>
          <a:p>
            <a:r>
              <a:rPr lang="en-US" sz="1200" b="0" i="0" kern="1200" dirty="0" smtClean="0">
                <a:solidFill>
                  <a:schemeClr val="tx1"/>
                </a:solidFill>
                <a:effectLst/>
                <a:latin typeface="+mn-lt"/>
                <a:ea typeface="+mn-ea"/>
                <a:cs typeface="+mn-cs"/>
              </a:rPr>
              <a:t>The recommended duration is two hours for a two-week Sprint (pro-rata for other Sprint durations)</a:t>
            </a:r>
          </a:p>
          <a:p>
            <a:r>
              <a:rPr lang="en-US" sz="1200" b="0" i="0" kern="1200" dirty="0" smtClean="0">
                <a:solidFill>
                  <a:schemeClr val="tx1"/>
                </a:solidFill>
                <a:effectLst/>
                <a:latin typeface="+mn-lt"/>
                <a:ea typeface="+mn-ea"/>
                <a:cs typeface="+mn-cs"/>
              </a:rPr>
              <a:t>At the </a:t>
            </a:r>
            <a:r>
              <a:rPr lang="en-US" sz="1200" b="1" i="0" kern="1200" dirty="0" smtClean="0">
                <a:solidFill>
                  <a:schemeClr val="tx1"/>
                </a:solidFill>
                <a:effectLst/>
                <a:latin typeface="+mn-lt"/>
                <a:ea typeface="+mn-ea"/>
                <a:cs typeface="+mn-cs"/>
              </a:rPr>
              <a:t>Sprint Retrospective</a:t>
            </a:r>
            <a:r>
              <a:rPr lang="en-US" sz="1200" b="0" i="0" kern="1200" dirty="0" smtClean="0">
                <a:solidFill>
                  <a:schemeClr val="tx1"/>
                </a:solidFill>
                <a:effectLst/>
                <a:latin typeface="+mn-lt"/>
                <a:ea typeface="+mn-ea"/>
                <a:cs typeface="+mn-cs"/>
              </a:rPr>
              <a:t>, the team:</a:t>
            </a:r>
          </a:p>
          <a:p>
            <a:r>
              <a:rPr lang="en-US" sz="1200" b="0" i="0" kern="1200" dirty="0" smtClean="0">
                <a:solidFill>
                  <a:schemeClr val="tx1"/>
                </a:solidFill>
                <a:effectLst/>
                <a:latin typeface="+mn-lt"/>
                <a:ea typeface="+mn-ea"/>
                <a:cs typeface="+mn-cs"/>
              </a:rPr>
              <a:t>Reflects on the past Sprint</a:t>
            </a:r>
          </a:p>
          <a:p>
            <a:r>
              <a:rPr lang="en-US" sz="1200" b="0" i="0" kern="1200" dirty="0" smtClean="0">
                <a:solidFill>
                  <a:schemeClr val="tx1"/>
                </a:solidFill>
                <a:effectLst/>
                <a:latin typeface="+mn-lt"/>
                <a:ea typeface="+mn-ea"/>
                <a:cs typeface="+mn-cs"/>
              </a:rPr>
              <a:t>Identifies and agrees on continuous process improvement actions</a:t>
            </a:r>
          </a:p>
          <a:p>
            <a:r>
              <a:rPr lang="en-US" sz="1200" b="0" i="0" kern="1200" dirty="0" smtClean="0">
                <a:solidFill>
                  <a:schemeClr val="tx1"/>
                </a:solidFill>
                <a:effectLst/>
                <a:latin typeface="+mn-lt"/>
                <a:ea typeface="+mn-ea"/>
                <a:cs typeface="+mn-cs"/>
              </a:rPr>
              <a:t>Guidelines for Sprint Retrospectives:</a:t>
            </a:r>
          </a:p>
          <a:p>
            <a:r>
              <a:rPr lang="en-US" sz="1200" b="0" i="0" kern="1200" dirty="0" smtClean="0">
                <a:solidFill>
                  <a:schemeClr val="tx1"/>
                </a:solidFill>
                <a:effectLst/>
                <a:latin typeface="+mn-lt"/>
                <a:ea typeface="+mn-ea"/>
                <a:cs typeface="+mn-cs"/>
              </a:rPr>
              <a:t>Two main questions are asked in the Sprint Retrospective: What went well during the Sprint? What could be improved in the next Sprint?</a:t>
            </a:r>
          </a:p>
          <a:p>
            <a:r>
              <a:rPr lang="en-US" sz="1200" b="0" i="0" kern="1200" dirty="0" smtClean="0">
                <a:solidFill>
                  <a:schemeClr val="tx1"/>
                </a:solidFill>
                <a:effectLst/>
                <a:latin typeface="+mn-lt"/>
                <a:ea typeface="+mn-ea"/>
                <a:cs typeface="+mn-cs"/>
              </a:rPr>
              <a:t>The recommended duration is one-and-a-half hours for a two-week Sprint (pro-rata for other Sprint durations)</a:t>
            </a:r>
          </a:p>
          <a:p>
            <a:r>
              <a:rPr lang="en-US" sz="1200" b="0" i="0" kern="1200" dirty="0" smtClean="0">
                <a:solidFill>
                  <a:schemeClr val="tx1"/>
                </a:solidFill>
                <a:effectLst/>
                <a:latin typeface="+mn-lt"/>
                <a:ea typeface="+mn-ea"/>
                <a:cs typeface="+mn-cs"/>
              </a:rPr>
              <a:t>This event is facilitated by the Scrum Master</a:t>
            </a:r>
          </a:p>
          <a:p>
            <a:endParaRPr lang="ru-RU" dirty="0"/>
          </a:p>
        </p:txBody>
      </p:sp>
      <p:sp>
        <p:nvSpPr>
          <p:cNvPr id="4" name="Номер слайда 3"/>
          <p:cNvSpPr>
            <a:spLocks noGrp="1"/>
          </p:cNvSpPr>
          <p:nvPr>
            <p:ph type="sldNum" sz="quarter" idx="10"/>
          </p:nvPr>
        </p:nvSpPr>
        <p:spPr/>
        <p:txBody>
          <a:bodyPr/>
          <a:lstStyle/>
          <a:p>
            <a:fld id="{F5C50D55-1509-40DE-B88E-63FCB5B73F27}" type="slidenum">
              <a:rPr lang="ru-RU" smtClean="0"/>
              <a:t>9</a:t>
            </a:fld>
            <a:endParaRPr lang="ru-RU"/>
          </a:p>
        </p:txBody>
      </p:sp>
    </p:spTree>
    <p:extLst>
      <p:ext uri="{BB962C8B-B14F-4D97-AF65-F5344CB8AC3E}">
        <p14:creationId xmlns:p14="http://schemas.microsoft.com/office/powerpoint/2010/main" val="2359370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F5C50D55-1509-40DE-B88E-63FCB5B73F27}" type="slidenum">
              <a:rPr lang="ru-RU" smtClean="0"/>
              <a:t>10</a:t>
            </a:fld>
            <a:endParaRPr lang="ru-RU"/>
          </a:p>
        </p:txBody>
      </p:sp>
    </p:spTree>
    <p:extLst>
      <p:ext uri="{BB962C8B-B14F-4D97-AF65-F5344CB8AC3E}">
        <p14:creationId xmlns:p14="http://schemas.microsoft.com/office/powerpoint/2010/main" val="210685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diagramLayout" Target="../diagrams/layout1.xml"/><Relationship Id="rId5" Type="http://schemas.openxmlformats.org/officeDocument/2006/relationships/image" Target="../media/image6.png"/><Relationship Id="rId10" Type="http://schemas.openxmlformats.org/officeDocument/2006/relationships/diagramData" Target="../diagrams/data1.xml"/><Relationship Id="rId4" Type="http://schemas.openxmlformats.org/officeDocument/2006/relationships/image" Target="../media/image5.png"/><Relationship Id="rId9" Type="http://schemas.openxmlformats.org/officeDocument/2006/relationships/image" Target="../media/image10.png"/><Relationship Id="rId14"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wmf"/><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3.emf"/><Relationship Id="rId4" Type="http://schemas.openxmlformats.org/officeDocument/2006/relationships/image" Target="../media/image12.wmf"/><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49335" y="169606"/>
            <a:ext cx="8001000" cy="2971801"/>
          </a:xfrm>
        </p:spPr>
        <p:txBody>
          <a:bodyPr>
            <a:normAutofit/>
          </a:bodyPr>
          <a:lstStyle/>
          <a:p>
            <a:pPr algn="ctr"/>
            <a:r>
              <a:rPr lang="en-US" sz="7200" dirty="0" smtClean="0"/>
              <a:t>SCRUM</a:t>
            </a:r>
            <a:endParaRPr lang="ru-RU" sz="7200" dirty="0"/>
          </a:p>
        </p:txBody>
      </p:sp>
      <p:sp>
        <p:nvSpPr>
          <p:cNvPr id="3" name="Подзаголовок 2"/>
          <p:cNvSpPr>
            <a:spLocks noGrp="1"/>
          </p:cNvSpPr>
          <p:nvPr>
            <p:ph type="subTitle" idx="1"/>
          </p:nvPr>
        </p:nvSpPr>
        <p:spPr>
          <a:xfrm>
            <a:off x="5049735" y="4242073"/>
            <a:ext cx="6400800" cy="1947333"/>
          </a:xfrm>
        </p:spPr>
        <p:txBody>
          <a:bodyPr/>
          <a:lstStyle/>
          <a:p>
            <a:pPr algn="r"/>
            <a:r>
              <a:rPr lang="en-US" dirty="0">
                <a:solidFill>
                  <a:schemeClr val="tx1"/>
                </a:solidFill>
              </a:rPr>
              <a:t>Presented by</a:t>
            </a:r>
          </a:p>
          <a:p>
            <a:pPr algn="r"/>
            <a:r>
              <a:rPr lang="en-US" dirty="0" err="1">
                <a:solidFill>
                  <a:schemeClr val="tx1"/>
                </a:solidFill>
              </a:rPr>
              <a:t>Dmitro</a:t>
            </a:r>
            <a:r>
              <a:rPr lang="en-US" dirty="0">
                <a:solidFill>
                  <a:schemeClr val="tx1"/>
                </a:solidFill>
              </a:rPr>
              <a:t> </a:t>
            </a:r>
            <a:r>
              <a:rPr lang="en-US" dirty="0" err="1">
                <a:solidFill>
                  <a:schemeClr val="tx1"/>
                </a:solidFill>
              </a:rPr>
              <a:t>Malikov</a:t>
            </a:r>
            <a:endParaRPr lang="ru-RU" dirty="0">
              <a:solidFill>
                <a:schemeClr val="tx1"/>
              </a:solidFill>
            </a:endParaRPr>
          </a:p>
          <a:p>
            <a:endParaRPr lang="ru-RU" dirty="0"/>
          </a:p>
        </p:txBody>
      </p:sp>
    </p:spTree>
    <p:extLst>
      <p:ext uri="{BB962C8B-B14F-4D97-AF65-F5344CB8AC3E}">
        <p14:creationId xmlns:p14="http://schemas.microsoft.com/office/powerpoint/2010/main" val="311750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25222" y="0"/>
            <a:ext cx="8534400" cy="1507067"/>
          </a:xfrm>
        </p:spPr>
        <p:txBody>
          <a:bodyPr/>
          <a:lstStyle/>
          <a:p>
            <a:pPr algn="ctr"/>
            <a:r>
              <a:rPr lang="en-US" dirty="0"/>
              <a:t>Artifacts</a:t>
            </a:r>
            <a:endParaRPr lang="ru-RU" dirty="0"/>
          </a:p>
        </p:txBody>
      </p:sp>
      <p:pic>
        <p:nvPicPr>
          <p:cNvPr id="3" name="Рисунок 2"/>
          <p:cNvPicPr>
            <a:picLocks noChangeAspect="1"/>
          </p:cNvPicPr>
          <p:nvPr/>
        </p:nvPicPr>
        <p:blipFill>
          <a:blip r:embed="rId3"/>
          <a:stretch>
            <a:fillRect/>
          </a:stretch>
        </p:blipFill>
        <p:spPr>
          <a:xfrm>
            <a:off x="4003081" y="2446530"/>
            <a:ext cx="3978682" cy="2201670"/>
          </a:xfrm>
          <a:prstGeom prst="rect">
            <a:avLst/>
          </a:prstGeom>
        </p:spPr>
      </p:pic>
    </p:spTree>
    <p:extLst>
      <p:ext uri="{BB962C8B-B14F-4D97-AF65-F5344CB8AC3E}">
        <p14:creationId xmlns:p14="http://schemas.microsoft.com/office/powerpoint/2010/main" val="2625933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027588" y="242054"/>
            <a:ext cx="3897221" cy="646331"/>
          </a:xfrm>
          <a:prstGeom prst="rect">
            <a:avLst/>
          </a:prstGeom>
        </p:spPr>
        <p:txBody>
          <a:bodyPr wrap="none">
            <a:spAutoFit/>
          </a:bodyPr>
          <a:lstStyle/>
          <a:p>
            <a:r>
              <a:rPr lang="en-US" sz="3600" dirty="0" smtClean="0"/>
              <a:t>Product Backlog</a:t>
            </a:r>
            <a:endParaRPr lang="ru-RU" sz="3600" dirty="0"/>
          </a:p>
        </p:txBody>
      </p:sp>
      <p:pic>
        <p:nvPicPr>
          <p:cNvPr id="7" name="Рисунок 6"/>
          <p:cNvPicPr>
            <a:picLocks noChangeAspect="1"/>
          </p:cNvPicPr>
          <p:nvPr/>
        </p:nvPicPr>
        <p:blipFill>
          <a:blip r:embed="rId3"/>
          <a:stretch>
            <a:fillRect/>
          </a:stretch>
        </p:blipFill>
        <p:spPr>
          <a:xfrm>
            <a:off x="1399988" y="1015026"/>
            <a:ext cx="8849459" cy="5477214"/>
          </a:xfrm>
          <a:prstGeom prst="rect">
            <a:avLst/>
          </a:prstGeom>
        </p:spPr>
      </p:pic>
    </p:spTree>
    <p:extLst>
      <p:ext uri="{BB962C8B-B14F-4D97-AF65-F5344CB8AC3E}">
        <p14:creationId xmlns:p14="http://schemas.microsoft.com/office/powerpoint/2010/main" val="706464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027588" y="242054"/>
            <a:ext cx="3377848" cy="646331"/>
          </a:xfrm>
          <a:prstGeom prst="rect">
            <a:avLst/>
          </a:prstGeom>
        </p:spPr>
        <p:txBody>
          <a:bodyPr wrap="none">
            <a:spAutoFit/>
          </a:bodyPr>
          <a:lstStyle/>
          <a:p>
            <a:r>
              <a:rPr lang="en-US" sz="3600" dirty="0"/>
              <a:t>Sprint Backlog</a:t>
            </a:r>
          </a:p>
        </p:txBody>
      </p:sp>
      <p:pic>
        <p:nvPicPr>
          <p:cNvPr id="2" name="Рисунок 1"/>
          <p:cNvPicPr>
            <a:picLocks noChangeAspect="1"/>
          </p:cNvPicPr>
          <p:nvPr/>
        </p:nvPicPr>
        <p:blipFill>
          <a:blip r:embed="rId3"/>
          <a:stretch>
            <a:fillRect/>
          </a:stretch>
        </p:blipFill>
        <p:spPr>
          <a:xfrm>
            <a:off x="1814529" y="1278067"/>
            <a:ext cx="7803966" cy="4436933"/>
          </a:xfrm>
          <a:prstGeom prst="rect">
            <a:avLst/>
          </a:prstGeom>
        </p:spPr>
      </p:pic>
    </p:spTree>
    <p:extLst>
      <p:ext uri="{BB962C8B-B14F-4D97-AF65-F5344CB8AC3E}">
        <p14:creationId xmlns:p14="http://schemas.microsoft.com/office/powerpoint/2010/main" val="309137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027588" y="242054"/>
            <a:ext cx="5303055" cy="646331"/>
          </a:xfrm>
          <a:prstGeom prst="rect">
            <a:avLst/>
          </a:prstGeom>
        </p:spPr>
        <p:txBody>
          <a:bodyPr wrap="none">
            <a:spAutoFit/>
          </a:bodyPr>
          <a:lstStyle/>
          <a:p>
            <a:r>
              <a:rPr lang="en-US" sz="3600" dirty="0"/>
              <a:t>Sprint burn-down chart</a:t>
            </a:r>
          </a:p>
        </p:txBody>
      </p:sp>
      <p:pic>
        <p:nvPicPr>
          <p:cNvPr id="2" name="Рисунок 1"/>
          <p:cNvPicPr>
            <a:picLocks noChangeAspect="1"/>
          </p:cNvPicPr>
          <p:nvPr/>
        </p:nvPicPr>
        <p:blipFill>
          <a:blip r:embed="rId3"/>
          <a:stretch>
            <a:fillRect/>
          </a:stretch>
        </p:blipFill>
        <p:spPr>
          <a:xfrm>
            <a:off x="3017520" y="1242524"/>
            <a:ext cx="6800040" cy="4907163"/>
          </a:xfrm>
          <a:prstGeom prst="rect">
            <a:avLst/>
          </a:prstGeom>
        </p:spPr>
      </p:pic>
    </p:spTree>
    <p:extLst>
      <p:ext uri="{BB962C8B-B14F-4D97-AF65-F5344CB8AC3E}">
        <p14:creationId xmlns:p14="http://schemas.microsoft.com/office/powerpoint/2010/main" val="32314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027588" y="242054"/>
            <a:ext cx="4374916" cy="646331"/>
          </a:xfrm>
          <a:prstGeom prst="rect">
            <a:avLst/>
          </a:prstGeom>
        </p:spPr>
        <p:txBody>
          <a:bodyPr wrap="none">
            <a:spAutoFit/>
          </a:bodyPr>
          <a:lstStyle/>
          <a:p>
            <a:r>
              <a:rPr lang="en-US" sz="3600" dirty="0"/>
              <a:t>Product </a:t>
            </a:r>
            <a:r>
              <a:rPr lang="en-US" sz="3600" dirty="0" smtClean="0"/>
              <a:t>Increment</a:t>
            </a:r>
            <a:endParaRPr lang="en-US" sz="3600" dirty="0"/>
          </a:p>
        </p:txBody>
      </p:sp>
      <p:sp>
        <p:nvSpPr>
          <p:cNvPr id="3" name="Прямоугольник 2"/>
          <p:cNvSpPr/>
          <p:nvPr/>
        </p:nvSpPr>
        <p:spPr>
          <a:xfrm>
            <a:off x="1127760" y="1188720"/>
            <a:ext cx="8656320" cy="3970318"/>
          </a:xfrm>
          <a:prstGeom prst="rect">
            <a:avLst/>
          </a:prstGeom>
        </p:spPr>
        <p:txBody>
          <a:bodyPr wrap="square">
            <a:spAutoFit/>
          </a:bodyPr>
          <a:lstStyle/>
          <a:p>
            <a:r>
              <a:rPr lang="en-US" sz="2800" dirty="0">
                <a:latin typeface="Arial" panose="020B0604020202020204" pitchFamily="34" charset="0"/>
              </a:rPr>
              <a:t>The </a:t>
            </a:r>
            <a:r>
              <a:rPr lang="en-US" sz="2800" i="1" dirty="0">
                <a:latin typeface="Arial" panose="020B0604020202020204" pitchFamily="34" charset="0"/>
              </a:rPr>
              <a:t>increment</a:t>
            </a:r>
            <a:r>
              <a:rPr lang="en-US" sz="2800" dirty="0">
                <a:latin typeface="Arial" panose="020B0604020202020204" pitchFamily="34" charset="0"/>
              </a:rPr>
              <a:t> (or </a:t>
            </a:r>
            <a:r>
              <a:rPr lang="en-US" sz="2800" i="1" dirty="0">
                <a:latin typeface="Arial" panose="020B0604020202020204" pitchFamily="34" charset="0"/>
              </a:rPr>
              <a:t>potentially shippable increment</a:t>
            </a:r>
            <a:r>
              <a:rPr lang="en-US" sz="2800" dirty="0">
                <a:latin typeface="Arial" panose="020B0604020202020204" pitchFamily="34" charset="0"/>
              </a:rPr>
              <a:t>, PSI) is the sum of all the Product Backlog Items completed during a Sprint, integrated with the work of all previous </a:t>
            </a:r>
            <a:r>
              <a:rPr lang="en-US" sz="2800" dirty="0" smtClean="0">
                <a:latin typeface="Arial" panose="020B0604020202020204" pitchFamily="34" charset="0"/>
              </a:rPr>
              <a:t>Sprints.</a:t>
            </a:r>
          </a:p>
          <a:p>
            <a:r>
              <a:rPr lang="en-US" sz="2800" dirty="0" smtClean="0">
                <a:latin typeface="Arial" panose="020B0604020202020204" pitchFamily="34" charset="0"/>
              </a:rPr>
              <a:t>At </a:t>
            </a:r>
            <a:r>
              <a:rPr lang="en-US" sz="2800" dirty="0">
                <a:latin typeface="Arial" panose="020B0604020202020204" pitchFamily="34" charset="0"/>
              </a:rPr>
              <a:t>the end of a Sprint, the increment must be complete, according to the Scrum Team's definition of done (DoD), fully functioning, and in a usable condition regardless of whether the Product Owner decides to actually release it.</a:t>
            </a:r>
            <a:endParaRPr lang="ru-RU" sz="2800" dirty="0"/>
          </a:p>
        </p:txBody>
      </p:sp>
    </p:spTree>
    <p:extLst>
      <p:ext uri="{BB962C8B-B14F-4D97-AF65-F5344CB8AC3E}">
        <p14:creationId xmlns:p14="http://schemas.microsoft.com/office/powerpoint/2010/main" val="283807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303639" y="0"/>
            <a:ext cx="5840361" cy="1507067"/>
          </a:xfrm>
        </p:spPr>
        <p:txBody>
          <a:bodyPr>
            <a:normAutofit/>
          </a:bodyPr>
          <a:lstStyle/>
          <a:p>
            <a:pPr eaLnBrk="1" hangingPunct="1"/>
            <a:r>
              <a:rPr lang="en-US" altLang="ru-RU" sz="5400" dirty="0" smtClean="0"/>
              <a:t>Scrum process</a:t>
            </a:r>
            <a:endParaRPr lang="en-US" altLang="ru-RU" sz="5400" dirty="0"/>
          </a:p>
        </p:txBody>
      </p:sp>
      <p:pic>
        <p:nvPicPr>
          <p:cNvPr id="18434" name="Picture 2" descr="https://upload.wikimedia.org/wikipedia/commons/thumb/d/df/Scrum_Framework.png/1024px-Scrum_Frame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019" y="1219305"/>
            <a:ext cx="9753600" cy="542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698042"/>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303639" y="0"/>
            <a:ext cx="5840361" cy="1507067"/>
          </a:xfrm>
        </p:spPr>
        <p:txBody>
          <a:bodyPr>
            <a:normAutofit/>
          </a:bodyPr>
          <a:lstStyle/>
          <a:p>
            <a:pPr eaLnBrk="1" hangingPunct="1"/>
            <a:r>
              <a:rPr lang="en-US" altLang="ru-RU" sz="5400" dirty="0" smtClean="0"/>
              <a:t>Scrum process</a:t>
            </a:r>
            <a:endParaRPr lang="en-US" altLang="ru-RU" sz="5400" dirty="0"/>
          </a:p>
        </p:txBody>
      </p:sp>
      <p:pic>
        <p:nvPicPr>
          <p:cNvPr id="20482" name="Picture 2" descr="https://upload.wikimedia.org/wikipedia/commons/thumb/5/58/Scrum_process.svg/1000px-Scrum_proces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950" y="1507067"/>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04451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25222" y="0"/>
            <a:ext cx="8534400" cy="1507067"/>
          </a:xfrm>
        </p:spPr>
        <p:txBody>
          <a:bodyPr/>
          <a:lstStyle/>
          <a:p>
            <a:pPr algn="ctr"/>
            <a:r>
              <a:rPr lang="en-US" dirty="0" smtClean="0"/>
              <a:t>Roles</a:t>
            </a:r>
            <a:endParaRPr lang="ru-RU" dirty="0"/>
          </a:p>
        </p:txBody>
      </p:sp>
      <p:pic>
        <p:nvPicPr>
          <p:cNvPr id="4" name="Рисунок 3"/>
          <p:cNvPicPr>
            <a:picLocks noChangeAspect="1"/>
          </p:cNvPicPr>
          <p:nvPr/>
        </p:nvPicPr>
        <p:blipFill>
          <a:blip r:embed="rId3"/>
          <a:stretch>
            <a:fillRect/>
          </a:stretch>
        </p:blipFill>
        <p:spPr>
          <a:xfrm>
            <a:off x="4532811" y="2065414"/>
            <a:ext cx="2919221" cy="2875711"/>
          </a:xfrm>
          <a:prstGeom prst="rect">
            <a:avLst/>
          </a:prstGeom>
        </p:spPr>
      </p:pic>
    </p:spTree>
    <p:extLst>
      <p:ext uri="{BB962C8B-B14F-4D97-AF65-F5344CB8AC3E}">
        <p14:creationId xmlns:p14="http://schemas.microsoft.com/office/powerpoint/2010/main" val="89706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852219" y="85481"/>
            <a:ext cx="4648200" cy="1143000"/>
          </a:xfrm>
        </p:spPr>
        <p:txBody>
          <a:bodyPr/>
          <a:lstStyle/>
          <a:p>
            <a:pPr eaLnBrk="1" hangingPunct="1"/>
            <a:r>
              <a:rPr lang="en-US" altLang="ru-RU" dirty="0" smtClean="0"/>
              <a:t>Scrum team</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876800"/>
            <a:ext cx="1143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371601"/>
            <a:ext cx="1371600"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5" name="Group 3"/>
          <p:cNvGrpSpPr>
            <a:grpSpLocks/>
          </p:cNvGrpSpPr>
          <p:nvPr/>
        </p:nvGrpSpPr>
        <p:grpSpPr bwMode="auto">
          <a:xfrm>
            <a:off x="7696200" y="3200400"/>
            <a:ext cx="2433638" cy="1924050"/>
            <a:chOff x="0" y="0"/>
            <a:chExt cx="1704" cy="1346"/>
          </a:xfrm>
        </p:grpSpPr>
        <p:pic>
          <p:nvPicPr>
            <p:cNvPr id="51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33" name="Group 5"/>
            <p:cNvGrpSpPr>
              <a:grpSpLocks/>
            </p:cNvGrpSpPr>
            <p:nvPr/>
          </p:nvGrpSpPr>
          <p:grpSpPr bwMode="auto">
            <a:xfrm>
              <a:off x="0" y="0"/>
              <a:ext cx="1704" cy="1346"/>
              <a:chOff x="0" y="0"/>
              <a:chExt cx="1704" cy="1346"/>
            </a:xfrm>
          </p:grpSpPr>
          <p:grpSp>
            <p:nvGrpSpPr>
              <p:cNvPr id="5134" name="Group 6"/>
              <p:cNvGrpSpPr>
                <a:grpSpLocks/>
              </p:cNvGrpSpPr>
              <p:nvPr/>
            </p:nvGrpSpPr>
            <p:grpSpPr bwMode="auto">
              <a:xfrm>
                <a:off x="0" y="0"/>
                <a:ext cx="1704" cy="440"/>
                <a:chOff x="0" y="0"/>
                <a:chExt cx="1704" cy="440"/>
              </a:xfrm>
            </p:grpSpPr>
            <p:pic>
              <p:nvPicPr>
                <p:cNvPr id="514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1"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2"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3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36" name="Group 11"/>
              <p:cNvGrpSpPr>
                <a:grpSpLocks/>
              </p:cNvGrpSpPr>
              <p:nvPr/>
            </p:nvGrpSpPr>
            <p:grpSpPr bwMode="auto">
              <a:xfrm>
                <a:off x="0" y="906"/>
                <a:ext cx="1704" cy="440"/>
                <a:chOff x="0" y="0"/>
                <a:chExt cx="1704" cy="440"/>
              </a:xfrm>
            </p:grpSpPr>
            <p:pic>
              <p:nvPicPr>
                <p:cNvPr id="5137"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5126" name="TextBox 24"/>
          <p:cNvSpPr txBox="1">
            <a:spLocks noChangeArrowheads="1"/>
          </p:cNvSpPr>
          <p:nvPr/>
        </p:nvSpPr>
        <p:spPr bwMode="auto">
          <a:xfrm>
            <a:off x="2133601" y="5867400"/>
            <a:ext cx="164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a:latin typeface="Calibri" panose="020F0502020204030204" pitchFamily="34" charset="0"/>
              </a:rPr>
              <a:t>Scrum Master</a:t>
            </a:r>
          </a:p>
        </p:txBody>
      </p:sp>
      <p:sp>
        <p:nvSpPr>
          <p:cNvPr id="5127" name="TextBox 25"/>
          <p:cNvSpPr txBox="1">
            <a:spLocks noChangeArrowheads="1"/>
          </p:cNvSpPr>
          <p:nvPr/>
        </p:nvSpPr>
        <p:spPr bwMode="auto">
          <a:xfrm>
            <a:off x="2286001" y="2438400"/>
            <a:ext cx="1730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000">
                <a:latin typeface="Calibri" panose="020F0502020204030204" pitchFamily="34" charset="0"/>
              </a:rPr>
              <a:t>Product owner</a:t>
            </a:r>
          </a:p>
        </p:txBody>
      </p:sp>
      <p:sp>
        <p:nvSpPr>
          <p:cNvPr id="5128" name="TextBox 26"/>
          <p:cNvSpPr txBox="1">
            <a:spLocks noChangeArrowheads="1"/>
          </p:cNvSpPr>
          <p:nvPr/>
        </p:nvSpPr>
        <p:spPr bwMode="auto">
          <a:xfrm>
            <a:off x="8458201" y="5257801"/>
            <a:ext cx="854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400">
                <a:latin typeface="Calibri" panose="020F0502020204030204" pitchFamily="34" charset="0"/>
              </a:rPr>
              <a:t>Team</a:t>
            </a:r>
          </a:p>
        </p:txBody>
      </p:sp>
      <p:sp>
        <p:nvSpPr>
          <p:cNvPr id="28" name="Cloud Callout 27"/>
          <p:cNvSpPr/>
          <p:nvPr/>
        </p:nvSpPr>
        <p:spPr>
          <a:xfrm>
            <a:off x="7006281" y="2438401"/>
            <a:ext cx="1147119" cy="612775"/>
          </a:xfrm>
          <a:prstGeom prst="cloudCallout">
            <a:avLst>
              <a:gd name="adj1" fmla="val 29652"/>
              <a:gd name="adj2" fmla="val 8278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Java</a:t>
            </a:r>
          </a:p>
        </p:txBody>
      </p:sp>
      <p:sp>
        <p:nvSpPr>
          <p:cNvPr id="29" name="Cloud Callout 28"/>
          <p:cNvSpPr/>
          <p:nvPr/>
        </p:nvSpPr>
        <p:spPr>
          <a:xfrm>
            <a:off x="7933038" y="1905001"/>
            <a:ext cx="1134762" cy="612775"/>
          </a:xfrm>
          <a:prstGeom prst="cloudCallout">
            <a:avLst>
              <a:gd name="adj1" fmla="val 28681"/>
              <a:gd name="adj2" fmla="val 15379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SQL</a:t>
            </a:r>
          </a:p>
        </p:txBody>
      </p:sp>
      <p:sp>
        <p:nvSpPr>
          <p:cNvPr id="30" name="Cloud Callout 29"/>
          <p:cNvSpPr/>
          <p:nvPr/>
        </p:nvSpPr>
        <p:spPr>
          <a:xfrm>
            <a:off x="9220200" y="1905000"/>
            <a:ext cx="1629032" cy="762000"/>
          </a:xfrm>
          <a:prstGeom prst="cloudCallout">
            <a:avLst>
              <a:gd name="adj1" fmla="val -9183"/>
              <a:gd name="adj2" fmla="val 1291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User interaction</a:t>
            </a:r>
          </a:p>
        </p:txBody>
      </p:sp>
    </p:spTree>
    <p:extLst>
      <p:ext uri="{BB962C8B-B14F-4D97-AF65-F5344CB8AC3E}">
        <p14:creationId xmlns:p14="http://schemas.microsoft.com/office/powerpoint/2010/main" val="1544289111"/>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876800"/>
            <a:ext cx="1143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371601"/>
            <a:ext cx="1371600"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9" name="Group 3"/>
          <p:cNvGrpSpPr>
            <a:grpSpLocks/>
          </p:cNvGrpSpPr>
          <p:nvPr/>
        </p:nvGrpSpPr>
        <p:grpSpPr bwMode="auto">
          <a:xfrm>
            <a:off x="7696200" y="3181350"/>
            <a:ext cx="2433638" cy="1924050"/>
            <a:chOff x="0" y="0"/>
            <a:chExt cx="1704" cy="1346"/>
          </a:xfrm>
        </p:grpSpPr>
        <p:pic>
          <p:nvPicPr>
            <p:cNvPr id="615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2" name="Group 5"/>
            <p:cNvGrpSpPr>
              <a:grpSpLocks/>
            </p:cNvGrpSpPr>
            <p:nvPr/>
          </p:nvGrpSpPr>
          <p:grpSpPr bwMode="auto">
            <a:xfrm>
              <a:off x="0" y="0"/>
              <a:ext cx="1704" cy="1346"/>
              <a:chOff x="0" y="0"/>
              <a:chExt cx="1704" cy="1346"/>
            </a:xfrm>
          </p:grpSpPr>
          <p:grpSp>
            <p:nvGrpSpPr>
              <p:cNvPr id="6153" name="Group 6"/>
              <p:cNvGrpSpPr>
                <a:grpSpLocks/>
              </p:cNvGrpSpPr>
              <p:nvPr/>
            </p:nvGrpSpPr>
            <p:grpSpPr bwMode="auto">
              <a:xfrm>
                <a:off x="0" y="0"/>
                <a:ext cx="1704" cy="440"/>
                <a:chOff x="0" y="0"/>
                <a:chExt cx="1704" cy="440"/>
              </a:xfrm>
            </p:grpSpPr>
            <p:pic>
              <p:nvPicPr>
                <p:cNvPr id="615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15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55" name="Group 11"/>
              <p:cNvGrpSpPr>
                <a:grpSpLocks/>
              </p:cNvGrpSpPr>
              <p:nvPr/>
            </p:nvGrpSpPr>
            <p:grpSpPr bwMode="auto">
              <a:xfrm>
                <a:off x="0" y="906"/>
                <a:ext cx="1704" cy="440"/>
                <a:chOff x="0" y="0"/>
                <a:chExt cx="1704" cy="440"/>
              </a:xfrm>
            </p:grpSpPr>
            <p:pic>
              <p:nvPicPr>
                <p:cNvPr id="615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7"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aphicFrame>
        <p:nvGraphicFramePr>
          <p:cNvPr id="33" name="Diagram 32"/>
          <p:cNvGraphicFramePr/>
          <p:nvPr/>
        </p:nvGraphicFramePr>
        <p:xfrm>
          <a:off x="3733800" y="2286000"/>
          <a:ext cx="3810000" cy="33274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8" name="Title 1"/>
          <p:cNvSpPr txBox="1">
            <a:spLocks/>
          </p:cNvSpPr>
          <p:nvPr/>
        </p:nvSpPr>
        <p:spPr>
          <a:xfrm>
            <a:off x="3852219" y="85481"/>
            <a:ext cx="4648200" cy="1143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ru-RU" dirty="0" smtClean="0"/>
              <a:t>Scrum team</a:t>
            </a:r>
            <a:endParaRPr lang="en-US" altLang="ru-RU" dirty="0" smtClean="0"/>
          </a:p>
        </p:txBody>
      </p:sp>
    </p:spTree>
    <p:extLst>
      <p:ext uri="{BB962C8B-B14F-4D97-AF65-F5344CB8AC3E}">
        <p14:creationId xmlns:p14="http://schemas.microsoft.com/office/powerpoint/2010/main" val="2366926808"/>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447233" y="-60370"/>
            <a:ext cx="3962400" cy="1143000"/>
          </a:xfrm>
        </p:spPr>
        <p:txBody>
          <a:bodyPr/>
          <a:lstStyle/>
          <a:p>
            <a:pPr eaLnBrk="1" hangingPunct="1"/>
            <a:r>
              <a:rPr lang="en-US" altLang="ru-RU" dirty="0" smtClean="0"/>
              <a:t>Planning</a:t>
            </a:r>
          </a:p>
        </p:txBody>
      </p:sp>
      <p:sp>
        <p:nvSpPr>
          <p:cNvPr id="30" name="Cube 29"/>
          <p:cNvSpPr/>
          <p:nvPr/>
        </p:nvSpPr>
        <p:spPr>
          <a:xfrm>
            <a:off x="2133600" y="4953000"/>
            <a:ext cx="1752600" cy="762000"/>
          </a:xfrm>
          <a:prstGeom prst="cube">
            <a:avLst>
              <a:gd name="adj" fmla="val 1334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Coupons</a:t>
            </a:r>
          </a:p>
        </p:txBody>
      </p:sp>
      <p:sp>
        <p:nvSpPr>
          <p:cNvPr id="31" name="Cube 30"/>
          <p:cNvSpPr/>
          <p:nvPr/>
        </p:nvSpPr>
        <p:spPr>
          <a:xfrm>
            <a:off x="2057400" y="1828800"/>
            <a:ext cx="1752600" cy="762000"/>
          </a:xfrm>
          <a:prstGeom prst="cube">
            <a:avLst>
              <a:gd name="adj" fmla="val 1334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Returns</a:t>
            </a:r>
          </a:p>
        </p:txBody>
      </p:sp>
      <p:sp>
        <p:nvSpPr>
          <p:cNvPr id="8197" name="TextBox 33"/>
          <p:cNvSpPr txBox="1">
            <a:spLocks noChangeArrowheads="1"/>
          </p:cNvSpPr>
          <p:nvPr/>
        </p:nvSpPr>
        <p:spPr bwMode="auto">
          <a:xfrm>
            <a:off x="1905000" y="3429000"/>
            <a:ext cx="2547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3200">
                <a:latin typeface="Calibri" panose="020F0502020204030204" pitchFamily="34" charset="0"/>
              </a:rPr>
              <a:t>Sprint backlog</a:t>
            </a:r>
          </a:p>
        </p:txBody>
      </p:sp>
      <p:sp>
        <p:nvSpPr>
          <p:cNvPr id="13" name="Right Arrow 12"/>
          <p:cNvSpPr/>
          <p:nvPr/>
        </p:nvSpPr>
        <p:spPr>
          <a:xfrm>
            <a:off x="4953000" y="3352800"/>
            <a:ext cx="2438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Team builds</a:t>
            </a:r>
          </a:p>
        </p:txBody>
      </p:sp>
      <p:pic>
        <p:nvPicPr>
          <p:cNvPr id="8199" name="Picture 5" descr="C:\Users\srikanth\AppData\Local\Microsoft\Windows\Temporary Internet Files\Content.IE5\OMK7G43J\MCj0424796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29141">
            <a:off x="7727951" y="4364039"/>
            <a:ext cx="14192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0" name="Group 19"/>
          <p:cNvGrpSpPr>
            <a:grpSpLocks/>
          </p:cNvGrpSpPr>
          <p:nvPr/>
        </p:nvGrpSpPr>
        <p:grpSpPr bwMode="auto">
          <a:xfrm>
            <a:off x="7772400" y="705731"/>
            <a:ext cx="1371600" cy="1371600"/>
            <a:chOff x="4800600" y="685800"/>
            <a:chExt cx="1630363" cy="1447800"/>
          </a:xfrm>
        </p:grpSpPr>
        <p:pic>
          <p:nvPicPr>
            <p:cNvPr id="8230" name="Picture 4" descr="C:\Users\srikanth\AppData\Local\Microsoft\Windows\Temporary Internet Files\Content.IE5\1L07G1NR\MCj0424798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685800"/>
              <a:ext cx="16303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31"/>
            <p:cNvSpPr txBox="1">
              <a:spLocks noChangeArrowheads="1"/>
            </p:cNvSpPr>
            <p:nvPr/>
          </p:nvSpPr>
          <p:spPr bwMode="auto">
            <a:xfrm rot="20960256">
              <a:off x="5030813" y="1014241"/>
              <a:ext cx="1135971" cy="795945"/>
            </a:xfrm>
            <a:prstGeom prst="rect">
              <a:avLst/>
            </a:prstGeom>
            <a:noFill/>
            <a:ln w="9525">
              <a:noFill/>
              <a:miter lim="800000"/>
              <a:headEnd/>
              <a:tailEnd/>
            </a:ln>
          </p:spPr>
          <p:txBody>
            <a:bodyPr>
              <a:spAutoFit/>
            </a:bodyPr>
            <a:lstStyle/>
            <a:p>
              <a:pPr>
                <a:defRPr/>
              </a:pPr>
              <a:r>
                <a:rPr lang="en-US" sz="1100" dirty="0">
                  <a:solidFill>
                    <a:schemeClr val="bg1"/>
                  </a:solidFill>
                  <a:latin typeface="Lucida Handwriting" pitchFamily="66" charset="0"/>
                </a:rPr>
                <a:t>Visual Design</a:t>
              </a:r>
            </a:p>
            <a:p>
              <a:pPr>
                <a:defRPr/>
              </a:pPr>
              <a:r>
                <a:rPr lang="en-US" sz="1050" dirty="0">
                  <a:solidFill>
                    <a:schemeClr val="bg1"/>
                  </a:solidFill>
                  <a:latin typeface="Lucida Handwriting" pitchFamily="66" charset="0"/>
                </a:rPr>
                <a:t>	4 hours</a:t>
              </a:r>
            </a:p>
          </p:txBody>
        </p:sp>
      </p:grpSp>
      <p:grpSp>
        <p:nvGrpSpPr>
          <p:cNvPr id="8201" name="Group 20"/>
          <p:cNvGrpSpPr>
            <a:grpSpLocks/>
          </p:cNvGrpSpPr>
          <p:nvPr/>
        </p:nvGrpSpPr>
        <p:grpSpPr bwMode="auto">
          <a:xfrm>
            <a:off x="9103249" y="476842"/>
            <a:ext cx="1371600" cy="1371600"/>
            <a:chOff x="4800600" y="685800"/>
            <a:chExt cx="1630363" cy="1447800"/>
          </a:xfrm>
        </p:grpSpPr>
        <p:pic>
          <p:nvPicPr>
            <p:cNvPr id="8228" name="Picture 4" descr="C:\Users\srikanth\AppData\Local\Microsoft\Windows\Temporary Internet Files\Content.IE5\1L07G1NR\MCj0424798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685800"/>
              <a:ext cx="16303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31"/>
            <p:cNvSpPr txBox="1">
              <a:spLocks noChangeArrowheads="1"/>
            </p:cNvSpPr>
            <p:nvPr/>
          </p:nvSpPr>
          <p:spPr bwMode="auto">
            <a:xfrm rot="20960256">
              <a:off x="5030813" y="1103583"/>
              <a:ext cx="1135971" cy="617263"/>
            </a:xfrm>
            <a:prstGeom prst="rect">
              <a:avLst/>
            </a:prstGeom>
            <a:noFill/>
            <a:ln w="9525">
              <a:noFill/>
              <a:miter lim="800000"/>
              <a:headEnd/>
              <a:tailEnd/>
            </a:ln>
          </p:spPr>
          <p:txBody>
            <a:bodyPr>
              <a:spAutoFit/>
            </a:bodyPr>
            <a:lstStyle/>
            <a:p>
              <a:pPr>
                <a:defRPr/>
              </a:pPr>
              <a:r>
                <a:rPr lang="en-US" sz="1100" dirty="0">
                  <a:solidFill>
                    <a:schemeClr val="bg1"/>
                  </a:solidFill>
                  <a:latin typeface="Lucida Handwriting" pitchFamily="66" charset="0"/>
                </a:rPr>
                <a:t>JSP GUI</a:t>
              </a:r>
            </a:p>
            <a:p>
              <a:pPr>
                <a:defRPr/>
              </a:pPr>
              <a:r>
                <a:rPr lang="en-US" sz="1050" dirty="0">
                  <a:solidFill>
                    <a:schemeClr val="bg1"/>
                  </a:solidFill>
                  <a:latin typeface="Lucida Handwriting" pitchFamily="66" charset="0"/>
                </a:rPr>
                <a:t>	2 hours</a:t>
              </a:r>
            </a:p>
          </p:txBody>
        </p:sp>
      </p:grpSp>
      <p:grpSp>
        <p:nvGrpSpPr>
          <p:cNvPr id="8202" name="Group 35"/>
          <p:cNvGrpSpPr>
            <a:grpSpLocks/>
          </p:cNvGrpSpPr>
          <p:nvPr/>
        </p:nvGrpSpPr>
        <p:grpSpPr bwMode="auto">
          <a:xfrm>
            <a:off x="7848600" y="2001131"/>
            <a:ext cx="1371600" cy="1371600"/>
            <a:chOff x="4800600" y="685800"/>
            <a:chExt cx="1630363" cy="1447800"/>
          </a:xfrm>
        </p:grpSpPr>
        <p:pic>
          <p:nvPicPr>
            <p:cNvPr id="8226" name="Picture 4" descr="C:\Users\srikanth\AppData\Local\Microsoft\Windows\Temporary Internet Files\Content.IE5\1L07G1NR\MCj0424798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685800"/>
              <a:ext cx="16303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31"/>
            <p:cNvSpPr txBox="1">
              <a:spLocks noChangeArrowheads="1"/>
            </p:cNvSpPr>
            <p:nvPr/>
          </p:nvSpPr>
          <p:spPr bwMode="auto">
            <a:xfrm rot="20960256">
              <a:off x="5030813" y="1010181"/>
              <a:ext cx="1135971" cy="804066"/>
            </a:xfrm>
            <a:prstGeom prst="rect">
              <a:avLst/>
            </a:prstGeom>
            <a:noFill/>
            <a:ln w="9525">
              <a:noFill/>
              <a:miter lim="800000"/>
              <a:headEnd/>
              <a:tailEnd/>
            </a:ln>
          </p:spPr>
          <p:txBody>
            <a:bodyPr>
              <a:spAutoFit/>
            </a:bodyPr>
            <a:lstStyle/>
            <a:p>
              <a:pPr>
                <a:defRPr/>
              </a:pPr>
              <a:r>
                <a:rPr lang="en-US" sz="1100" dirty="0">
                  <a:solidFill>
                    <a:schemeClr val="bg1"/>
                  </a:solidFill>
                  <a:latin typeface="Lucida Handwriting" pitchFamily="66" charset="0"/>
                </a:rPr>
                <a:t>Service classes </a:t>
              </a:r>
            </a:p>
            <a:p>
              <a:pPr>
                <a:defRPr/>
              </a:pPr>
              <a:endParaRPr lang="en-US" sz="1100" dirty="0">
                <a:solidFill>
                  <a:schemeClr val="bg1"/>
                </a:solidFill>
                <a:latin typeface="Lucida Handwriting" pitchFamily="66" charset="0"/>
              </a:endParaRPr>
            </a:p>
            <a:p>
              <a:pPr>
                <a:defRPr/>
              </a:pPr>
              <a:r>
                <a:rPr lang="en-US" sz="1050" dirty="0">
                  <a:solidFill>
                    <a:schemeClr val="bg1"/>
                  </a:solidFill>
                  <a:latin typeface="Lucida Handwriting" pitchFamily="66" charset="0"/>
                </a:rPr>
                <a:t>2 hours</a:t>
              </a:r>
            </a:p>
          </p:txBody>
        </p:sp>
      </p:grpSp>
      <p:grpSp>
        <p:nvGrpSpPr>
          <p:cNvPr id="8203" name="Group 41"/>
          <p:cNvGrpSpPr>
            <a:grpSpLocks/>
          </p:cNvGrpSpPr>
          <p:nvPr/>
        </p:nvGrpSpPr>
        <p:grpSpPr bwMode="auto">
          <a:xfrm>
            <a:off x="9296400" y="1772531"/>
            <a:ext cx="1371600" cy="1371600"/>
            <a:chOff x="4800600" y="685800"/>
            <a:chExt cx="1630363" cy="1447800"/>
          </a:xfrm>
        </p:grpSpPr>
        <p:pic>
          <p:nvPicPr>
            <p:cNvPr id="8224" name="Picture 4" descr="C:\Users\srikanth\AppData\Local\Microsoft\Windows\Temporary Internet Files\Content.IE5\1L07G1NR\MCj0424798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685800"/>
              <a:ext cx="16303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31"/>
            <p:cNvSpPr txBox="1">
              <a:spLocks noChangeArrowheads="1"/>
            </p:cNvSpPr>
            <p:nvPr/>
          </p:nvSpPr>
          <p:spPr bwMode="auto">
            <a:xfrm rot="20960256">
              <a:off x="5030813" y="1103583"/>
              <a:ext cx="1135971" cy="617263"/>
            </a:xfrm>
            <a:prstGeom prst="rect">
              <a:avLst/>
            </a:prstGeom>
            <a:noFill/>
            <a:ln w="9525">
              <a:noFill/>
              <a:miter lim="800000"/>
              <a:headEnd/>
              <a:tailEnd/>
            </a:ln>
          </p:spPr>
          <p:txBody>
            <a:bodyPr>
              <a:spAutoFit/>
            </a:bodyPr>
            <a:lstStyle/>
            <a:p>
              <a:pPr>
                <a:defRPr/>
              </a:pPr>
              <a:r>
                <a:rPr lang="en-US" sz="1100" b="1" dirty="0">
                  <a:solidFill>
                    <a:schemeClr val="bg1"/>
                  </a:solidFill>
                  <a:latin typeface="Lucida Handwriting" pitchFamily="66" charset="0"/>
                </a:rPr>
                <a:t>Test cases</a:t>
              </a:r>
            </a:p>
            <a:p>
              <a:pPr>
                <a:defRPr/>
              </a:pPr>
              <a:r>
                <a:rPr lang="en-US" sz="1050" b="1" dirty="0">
                  <a:solidFill>
                    <a:schemeClr val="bg1"/>
                  </a:solidFill>
                  <a:latin typeface="Lucida Handwriting" pitchFamily="66" charset="0"/>
                </a:rPr>
                <a:t>	3 hours</a:t>
              </a:r>
            </a:p>
          </p:txBody>
        </p:sp>
      </p:grpSp>
      <p:sp>
        <p:nvSpPr>
          <p:cNvPr id="8204" name="TextBox 39"/>
          <p:cNvSpPr txBox="1">
            <a:spLocks noChangeArrowheads="1"/>
          </p:cNvSpPr>
          <p:nvPr/>
        </p:nvSpPr>
        <p:spPr bwMode="auto">
          <a:xfrm rot="275848">
            <a:off x="7988301" y="4603750"/>
            <a:ext cx="8667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1100">
                <a:solidFill>
                  <a:schemeClr val="bg1"/>
                </a:solidFill>
                <a:latin typeface="Lucida Handwriting" panose="03010101010101010101" pitchFamily="66" charset="0"/>
              </a:rPr>
              <a:t>Code  the  UI</a:t>
            </a:r>
          </a:p>
          <a:p>
            <a:pPr eaLnBrk="1" hangingPunct="1"/>
            <a:endParaRPr lang="en-US" altLang="ru-RU" sz="1100">
              <a:solidFill>
                <a:schemeClr val="bg1"/>
              </a:solidFill>
              <a:latin typeface="Lucida Handwriting" panose="03010101010101010101" pitchFamily="66" charset="0"/>
            </a:endParaRPr>
          </a:p>
          <a:p>
            <a:pPr eaLnBrk="1" hangingPunct="1"/>
            <a:r>
              <a:rPr lang="en-US" altLang="ru-RU" sz="1100">
                <a:solidFill>
                  <a:schemeClr val="bg1"/>
                </a:solidFill>
                <a:latin typeface="Lucida Handwriting" panose="03010101010101010101" pitchFamily="66" charset="0"/>
              </a:rPr>
              <a:t>2 hours</a:t>
            </a:r>
          </a:p>
        </p:txBody>
      </p:sp>
      <p:pic>
        <p:nvPicPr>
          <p:cNvPr id="8205" name="Picture 5" descr="C:\Users\srikanth\AppData\Local\Microsoft\Windows\Temporary Internet Files\Content.IE5\OMK7G43J\MCj0424796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29141">
            <a:off x="6813551" y="5430839"/>
            <a:ext cx="14192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6" name="TextBox 39"/>
          <p:cNvSpPr txBox="1">
            <a:spLocks noChangeArrowheads="1"/>
          </p:cNvSpPr>
          <p:nvPr/>
        </p:nvSpPr>
        <p:spPr bwMode="auto">
          <a:xfrm rot="275848">
            <a:off x="7073901" y="5675313"/>
            <a:ext cx="9699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1100">
                <a:solidFill>
                  <a:schemeClr val="bg1"/>
                </a:solidFill>
                <a:latin typeface="Lucida Handwriting" panose="03010101010101010101" pitchFamily="66" charset="0"/>
              </a:rPr>
              <a:t>Database  design </a:t>
            </a:r>
          </a:p>
          <a:p>
            <a:pPr eaLnBrk="1" hangingPunct="1"/>
            <a:endParaRPr lang="en-US" altLang="ru-RU" sz="1100">
              <a:solidFill>
                <a:schemeClr val="bg1"/>
              </a:solidFill>
              <a:latin typeface="Lucida Handwriting" panose="03010101010101010101" pitchFamily="66" charset="0"/>
            </a:endParaRPr>
          </a:p>
          <a:p>
            <a:pPr eaLnBrk="1" hangingPunct="1"/>
            <a:r>
              <a:rPr lang="en-US" altLang="ru-RU" sz="1100">
                <a:solidFill>
                  <a:schemeClr val="bg1"/>
                </a:solidFill>
                <a:latin typeface="Lucida Handwriting" panose="03010101010101010101" pitchFamily="66" charset="0"/>
              </a:rPr>
              <a:t>1 hours</a:t>
            </a:r>
          </a:p>
        </p:txBody>
      </p:sp>
      <p:pic>
        <p:nvPicPr>
          <p:cNvPr id="8207" name="Picture 5" descr="C:\Users\srikanth\AppData\Local\Microsoft\Windows\Temporary Internet Files\Content.IE5\OMK7G43J\MCj0424796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29141">
            <a:off x="8185151" y="5430839"/>
            <a:ext cx="14192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8" name="TextBox 39"/>
          <p:cNvSpPr txBox="1">
            <a:spLocks noChangeArrowheads="1"/>
          </p:cNvSpPr>
          <p:nvPr/>
        </p:nvSpPr>
        <p:spPr bwMode="auto">
          <a:xfrm rot="275848">
            <a:off x="8445501" y="5675313"/>
            <a:ext cx="9699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1100">
                <a:solidFill>
                  <a:schemeClr val="bg1"/>
                </a:solidFill>
                <a:latin typeface="Lucida Handwriting" panose="03010101010101010101" pitchFamily="66" charset="0"/>
              </a:rPr>
              <a:t>Service  + JUnit</a:t>
            </a:r>
          </a:p>
          <a:p>
            <a:pPr eaLnBrk="1" hangingPunct="1"/>
            <a:endParaRPr lang="en-US" altLang="ru-RU" sz="1100">
              <a:solidFill>
                <a:schemeClr val="bg1"/>
              </a:solidFill>
              <a:latin typeface="Lucida Handwriting" panose="03010101010101010101" pitchFamily="66" charset="0"/>
            </a:endParaRPr>
          </a:p>
          <a:p>
            <a:pPr eaLnBrk="1" hangingPunct="1"/>
            <a:r>
              <a:rPr lang="en-US" altLang="ru-RU" sz="1100">
                <a:solidFill>
                  <a:schemeClr val="bg1"/>
                </a:solidFill>
                <a:latin typeface="Lucida Handwriting" panose="03010101010101010101" pitchFamily="66" charset="0"/>
              </a:rPr>
              <a:t>1 hours</a:t>
            </a:r>
          </a:p>
        </p:txBody>
      </p:sp>
      <p:pic>
        <p:nvPicPr>
          <p:cNvPr id="8209" name="Picture 5" descr="C:\Users\srikanth\AppData\Local\Microsoft\Windows\Temporary Internet Files\Content.IE5\OMK7G43J\MCj0424796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29141">
            <a:off x="9105901" y="4752976"/>
            <a:ext cx="14192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0" name="TextBox 39"/>
          <p:cNvSpPr txBox="1">
            <a:spLocks noChangeArrowheads="1"/>
          </p:cNvSpPr>
          <p:nvPr/>
        </p:nvSpPr>
        <p:spPr bwMode="auto">
          <a:xfrm rot="275848">
            <a:off x="9291638" y="4997450"/>
            <a:ext cx="9699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1100">
                <a:solidFill>
                  <a:schemeClr val="bg1"/>
                </a:solidFill>
                <a:latin typeface="Lucida Handwriting" panose="03010101010101010101" pitchFamily="66" charset="0"/>
              </a:rPr>
              <a:t>DAO + DBUnit</a:t>
            </a:r>
          </a:p>
          <a:p>
            <a:pPr eaLnBrk="1" hangingPunct="1"/>
            <a:endParaRPr lang="en-US" altLang="ru-RU" sz="1100">
              <a:solidFill>
                <a:schemeClr val="bg1"/>
              </a:solidFill>
              <a:latin typeface="Lucida Handwriting" panose="03010101010101010101" pitchFamily="66" charset="0"/>
            </a:endParaRPr>
          </a:p>
          <a:p>
            <a:pPr eaLnBrk="1" hangingPunct="1"/>
            <a:r>
              <a:rPr lang="en-US" altLang="ru-RU" sz="1100">
                <a:solidFill>
                  <a:schemeClr val="bg1"/>
                </a:solidFill>
                <a:latin typeface="Lucida Handwriting" panose="03010101010101010101" pitchFamily="66" charset="0"/>
              </a:rPr>
              <a:t>1 hours</a:t>
            </a:r>
          </a:p>
        </p:txBody>
      </p:sp>
      <p:sp>
        <p:nvSpPr>
          <p:cNvPr id="8211" name="TextBox 53"/>
          <p:cNvSpPr txBox="1">
            <a:spLocks noChangeArrowheads="1"/>
          </p:cNvSpPr>
          <p:nvPr/>
        </p:nvSpPr>
        <p:spPr bwMode="auto">
          <a:xfrm>
            <a:off x="7772401" y="3352800"/>
            <a:ext cx="1052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3200" dirty="0">
                <a:latin typeface="Calibri" panose="020F0502020204030204" pitchFamily="34" charset="0"/>
              </a:rPr>
              <a:t>Tasks</a:t>
            </a:r>
          </a:p>
        </p:txBody>
      </p:sp>
      <p:grpSp>
        <p:nvGrpSpPr>
          <p:cNvPr id="8212" name="Group 3"/>
          <p:cNvGrpSpPr>
            <a:grpSpLocks/>
          </p:cNvGrpSpPr>
          <p:nvPr/>
        </p:nvGrpSpPr>
        <p:grpSpPr bwMode="auto">
          <a:xfrm>
            <a:off x="5384233" y="4074950"/>
            <a:ext cx="1219200" cy="990600"/>
            <a:chOff x="0" y="0"/>
            <a:chExt cx="1704" cy="1346"/>
          </a:xfrm>
        </p:grpSpPr>
        <p:pic>
          <p:nvPicPr>
            <p:cNvPr id="82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14" name="Group 5"/>
            <p:cNvGrpSpPr>
              <a:grpSpLocks/>
            </p:cNvGrpSpPr>
            <p:nvPr/>
          </p:nvGrpSpPr>
          <p:grpSpPr bwMode="auto">
            <a:xfrm>
              <a:off x="0" y="0"/>
              <a:ext cx="1704" cy="1346"/>
              <a:chOff x="0" y="0"/>
              <a:chExt cx="1704" cy="1346"/>
            </a:xfrm>
          </p:grpSpPr>
          <p:grpSp>
            <p:nvGrpSpPr>
              <p:cNvPr id="8215" name="Group 6"/>
              <p:cNvGrpSpPr>
                <a:grpSpLocks/>
              </p:cNvGrpSpPr>
              <p:nvPr/>
            </p:nvGrpSpPr>
            <p:grpSpPr bwMode="auto">
              <a:xfrm>
                <a:off x="0" y="0"/>
                <a:ext cx="1704" cy="440"/>
                <a:chOff x="0" y="0"/>
                <a:chExt cx="1704" cy="440"/>
              </a:xfrm>
            </p:grpSpPr>
            <p:pic>
              <p:nvPicPr>
                <p:cNvPr id="822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216"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17" name="Group 11"/>
              <p:cNvGrpSpPr>
                <a:grpSpLocks/>
              </p:cNvGrpSpPr>
              <p:nvPr/>
            </p:nvGrpSpPr>
            <p:grpSpPr bwMode="auto">
              <a:xfrm>
                <a:off x="0" y="906"/>
                <a:ext cx="1704" cy="440"/>
                <a:chOff x="0" y="0"/>
                <a:chExt cx="1704" cy="440"/>
              </a:xfrm>
            </p:grpSpPr>
            <p:pic>
              <p:nvPicPr>
                <p:cNvPr id="821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9"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2" name="Рисунок 1"/>
          <p:cNvPicPr>
            <a:picLocks noChangeAspect="1"/>
          </p:cNvPicPr>
          <p:nvPr/>
        </p:nvPicPr>
        <p:blipFill>
          <a:blip r:embed="rId10"/>
          <a:stretch>
            <a:fillRect/>
          </a:stretch>
        </p:blipFill>
        <p:spPr>
          <a:xfrm>
            <a:off x="4447233" y="1011395"/>
            <a:ext cx="3127408" cy="2341405"/>
          </a:xfrm>
          <a:prstGeom prst="rect">
            <a:avLst/>
          </a:prstGeom>
        </p:spPr>
      </p:pic>
    </p:spTree>
    <p:extLst>
      <p:ext uri="{BB962C8B-B14F-4D97-AF65-F5344CB8AC3E}">
        <p14:creationId xmlns:p14="http://schemas.microsoft.com/office/powerpoint/2010/main" val="403388510"/>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350775" y="-43107"/>
            <a:ext cx="2971800" cy="1143000"/>
          </a:xfrm>
        </p:spPr>
        <p:txBody>
          <a:bodyPr>
            <a:normAutofit fontScale="90000"/>
          </a:bodyPr>
          <a:lstStyle/>
          <a:p>
            <a:pPr eaLnBrk="1" hangingPunct="1"/>
            <a:r>
              <a:rPr lang="en-US" altLang="ru-RU" dirty="0" smtClean="0"/>
              <a:t>Daily Scrum</a:t>
            </a:r>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5" y="895170"/>
            <a:ext cx="5687536" cy="370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Box 32"/>
          <p:cNvSpPr txBox="1">
            <a:spLocks noChangeArrowheads="1"/>
          </p:cNvSpPr>
          <p:nvPr/>
        </p:nvSpPr>
        <p:spPr bwMode="auto">
          <a:xfrm>
            <a:off x="369888" y="4784587"/>
            <a:ext cx="3287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400" dirty="0">
                <a:latin typeface="Calibri" panose="020F0502020204030204" pitchFamily="34" charset="0"/>
              </a:rPr>
              <a:t>What did I do yesterday?</a:t>
            </a:r>
          </a:p>
        </p:txBody>
      </p:sp>
      <p:sp>
        <p:nvSpPr>
          <p:cNvPr id="9222" name="TextBox 34"/>
          <p:cNvSpPr txBox="1">
            <a:spLocks noChangeArrowheads="1"/>
          </p:cNvSpPr>
          <p:nvPr/>
        </p:nvSpPr>
        <p:spPr bwMode="auto">
          <a:xfrm>
            <a:off x="1871425" y="5331583"/>
            <a:ext cx="282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400" dirty="0">
                <a:latin typeface="Calibri" panose="020F0502020204030204" pitchFamily="34" charset="0"/>
              </a:rPr>
              <a:t>What will I do today?</a:t>
            </a:r>
          </a:p>
        </p:txBody>
      </p:sp>
      <p:sp>
        <p:nvSpPr>
          <p:cNvPr id="9223" name="TextBox 35"/>
          <p:cNvSpPr txBox="1">
            <a:spLocks noChangeArrowheads="1"/>
          </p:cNvSpPr>
          <p:nvPr/>
        </p:nvSpPr>
        <p:spPr bwMode="auto">
          <a:xfrm>
            <a:off x="2981130" y="5901080"/>
            <a:ext cx="3740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400" dirty="0">
                <a:latin typeface="Calibri" panose="020F0502020204030204" pitchFamily="34" charset="0"/>
              </a:rPr>
              <a:t>Is there anything in my way?</a:t>
            </a:r>
          </a:p>
        </p:txBody>
      </p:sp>
      <p:pic>
        <p:nvPicPr>
          <p:cNvPr id="2" name="Picture 2" descr="https://upload.wikimedia.org/wikipedia/commons/thumb/4/4a/Daily_sprint_meeting.jpg/800px-Daily_sprint_meet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145" y="4711058"/>
            <a:ext cx="2727326" cy="2038676"/>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5"/>
          <a:stretch>
            <a:fillRect/>
          </a:stretch>
        </p:blipFill>
        <p:spPr>
          <a:xfrm>
            <a:off x="6729145" y="895170"/>
            <a:ext cx="5014579" cy="3722190"/>
          </a:xfrm>
          <a:prstGeom prst="rect">
            <a:avLst/>
          </a:prstGeom>
        </p:spPr>
      </p:pic>
    </p:spTree>
    <p:extLst>
      <p:ext uri="{BB962C8B-B14F-4D97-AF65-F5344CB8AC3E}">
        <p14:creationId xmlns:p14="http://schemas.microsoft.com/office/powerpoint/2010/main" val="3813944641"/>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828800" y="304800"/>
            <a:ext cx="7620000" cy="838200"/>
          </a:xfrm>
        </p:spPr>
        <p:txBody>
          <a:bodyPr/>
          <a:lstStyle/>
          <a:p>
            <a:pPr algn="l" eaLnBrk="1" hangingPunct="1"/>
            <a:r>
              <a:rPr lang="en-US" altLang="ru-RU" dirty="0" smtClean="0"/>
              <a:t>After the sprint</a:t>
            </a:r>
          </a:p>
        </p:txBody>
      </p:sp>
      <p:sp>
        <p:nvSpPr>
          <p:cNvPr id="10243" name="TextBox 3"/>
          <p:cNvSpPr txBox="1">
            <a:spLocks noChangeArrowheads="1"/>
          </p:cNvSpPr>
          <p:nvPr/>
        </p:nvSpPr>
        <p:spPr bwMode="auto">
          <a:xfrm>
            <a:off x="2362201" y="1371601"/>
            <a:ext cx="2403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800"/>
              <a:t>Sprint Review</a:t>
            </a:r>
          </a:p>
        </p:txBody>
      </p:sp>
      <p:sp>
        <p:nvSpPr>
          <p:cNvPr id="10244" name="Rectangle 4"/>
          <p:cNvSpPr>
            <a:spLocks noChangeArrowheads="1"/>
          </p:cNvSpPr>
          <p:nvPr/>
        </p:nvSpPr>
        <p:spPr bwMode="auto">
          <a:xfrm>
            <a:off x="2362200" y="3962401"/>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sz="2800"/>
              <a:t>Sprint Retrospective</a:t>
            </a:r>
          </a:p>
        </p:txBody>
      </p:sp>
      <p:sp>
        <p:nvSpPr>
          <p:cNvPr id="10245" name="TextBox 11"/>
          <p:cNvSpPr txBox="1">
            <a:spLocks noChangeArrowheads="1"/>
          </p:cNvSpPr>
          <p:nvPr/>
        </p:nvSpPr>
        <p:spPr bwMode="auto">
          <a:xfrm>
            <a:off x="2438401" y="2209801"/>
            <a:ext cx="6391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ru-RU"/>
              <a:t>Present what team accomplished.</a:t>
            </a:r>
          </a:p>
          <a:p>
            <a:pPr eaLnBrk="1" hangingPunct="1">
              <a:buFont typeface="Arial" panose="020B0604020202020204" pitchFamily="34" charset="0"/>
              <a:buChar char="•"/>
            </a:pPr>
            <a:r>
              <a:rPr lang="en-US" altLang="ru-RU"/>
              <a:t>Demo new features developed or underlying architecture.</a:t>
            </a:r>
          </a:p>
          <a:p>
            <a:pPr eaLnBrk="1" hangingPunct="1">
              <a:buFont typeface="Arial" panose="020B0604020202020204" pitchFamily="34" charset="0"/>
              <a:buChar char="•"/>
            </a:pPr>
            <a:r>
              <a:rPr lang="en-US" altLang="ru-RU"/>
              <a:t>Invite whole world.</a:t>
            </a:r>
          </a:p>
        </p:txBody>
      </p:sp>
      <p:pic>
        <p:nvPicPr>
          <p:cNvPr id="102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066800"/>
            <a:ext cx="18288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429000"/>
            <a:ext cx="17526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Box 15"/>
          <p:cNvSpPr txBox="1">
            <a:spLocks noChangeArrowheads="1"/>
          </p:cNvSpPr>
          <p:nvPr/>
        </p:nvSpPr>
        <p:spPr bwMode="auto">
          <a:xfrm>
            <a:off x="2819401" y="4724400"/>
            <a:ext cx="4994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ru-RU"/>
              <a:t>Whole team discusses the results of last sprint</a:t>
            </a:r>
          </a:p>
          <a:p>
            <a:pPr eaLnBrk="1" hangingPunct="1">
              <a:buFont typeface="Arial" panose="020B0604020202020204" pitchFamily="34" charset="0"/>
              <a:buChar char="•"/>
            </a:pPr>
            <a:r>
              <a:rPr lang="en-US" altLang="ru-RU"/>
              <a:t>Start doing</a:t>
            </a:r>
          </a:p>
          <a:p>
            <a:pPr eaLnBrk="1" hangingPunct="1">
              <a:buFont typeface="Arial" panose="020B0604020202020204" pitchFamily="34" charset="0"/>
              <a:buChar char="•"/>
            </a:pPr>
            <a:r>
              <a:rPr lang="en-US" altLang="ru-RU"/>
              <a:t>Stop doing</a:t>
            </a:r>
          </a:p>
          <a:p>
            <a:pPr eaLnBrk="1" hangingPunct="1">
              <a:buFont typeface="Arial" panose="020B0604020202020204" pitchFamily="34" charset="0"/>
              <a:buChar char="•"/>
            </a:pPr>
            <a:r>
              <a:rPr lang="en-US" altLang="ru-RU"/>
              <a:t>Continue doing</a:t>
            </a:r>
          </a:p>
        </p:txBody>
      </p:sp>
    </p:spTree>
    <p:extLst>
      <p:ext uri="{BB962C8B-B14F-4D97-AF65-F5344CB8AC3E}">
        <p14:creationId xmlns:p14="http://schemas.microsoft.com/office/powerpoint/2010/main" val="225590956"/>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206</TotalTime>
  <Words>402</Words>
  <Application>Microsoft Office PowerPoint</Application>
  <PresentationFormat>Широкоэкранный</PresentationFormat>
  <Paragraphs>130</Paragraphs>
  <Slides>14</Slides>
  <Notes>13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Calibri</vt:lpstr>
      <vt:lpstr>Century Gothic</vt:lpstr>
      <vt:lpstr>Lucida Handwriting</vt:lpstr>
      <vt:lpstr>Wingdings 3</vt:lpstr>
      <vt:lpstr>Сектор</vt:lpstr>
      <vt:lpstr>SCRUM</vt:lpstr>
      <vt:lpstr>Scrum process</vt:lpstr>
      <vt:lpstr>Scrum process</vt:lpstr>
      <vt:lpstr>Roles</vt:lpstr>
      <vt:lpstr>Scrum team</vt:lpstr>
      <vt:lpstr>Презентация PowerPoint</vt:lpstr>
      <vt:lpstr>Planning</vt:lpstr>
      <vt:lpstr>Daily Scrum</vt:lpstr>
      <vt:lpstr>After the sprint</vt:lpstr>
      <vt:lpstr>Artifacts</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Пользователь</cp:lastModifiedBy>
  <cp:revision>12</cp:revision>
  <dcterms:created xsi:type="dcterms:W3CDTF">2017-01-12T18:56:31Z</dcterms:created>
  <dcterms:modified xsi:type="dcterms:W3CDTF">2017-01-12T22:22:31Z</dcterms:modified>
</cp:coreProperties>
</file>