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3" r:id="rId4"/>
    <p:sldId id="258" r:id="rId5"/>
    <p:sldId id="287" r:id="rId6"/>
    <p:sldId id="284" r:id="rId7"/>
    <p:sldId id="285" r:id="rId8"/>
    <p:sldId id="260" r:id="rId9"/>
    <p:sldId id="291" r:id="rId10"/>
    <p:sldId id="259" r:id="rId11"/>
    <p:sldId id="288" r:id="rId12"/>
    <p:sldId id="289" r:id="rId13"/>
    <p:sldId id="290" r:id="rId14"/>
    <p:sldId id="261" r:id="rId15"/>
    <p:sldId id="292" r:id="rId16"/>
    <p:sldId id="293" r:id="rId17"/>
    <p:sldId id="294" r:id="rId18"/>
    <p:sldId id="295" r:id="rId19"/>
    <p:sldId id="296" r:id="rId20"/>
    <p:sldId id="298" r:id="rId21"/>
    <p:sldId id="299" r:id="rId22"/>
    <p:sldId id="262" r:id="rId23"/>
    <p:sldId id="263" r:id="rId24"/>
    <p:sldId id="264" r:id="rId25"/>
    <p:sldId id="300" r:id="rId26"/>
    <p:sldId id="301" r:id="rId27"/>
    <p:sldId id="302" r:id="rId28"/>
    <p:sldId id="303" r:id="rId29"/>
    <p:sldId id="304" r:id="rId3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28" autoAdjust="0"/>
    <p:restoredTop sz="94660"/>
  </p:normalViewPr>
  <p:slideViewPr>
    <p:cSldViewPr snapToGrid="0">
      <p:cViewPr varScale="1">
        <p:scale>
          <a:sx n="76" d="100"/>
          <a:sy n="76" d="100"/>
        </p:scale>
        <p:origin x="13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59FE73C-414B-4ED2-9E68-94D8173A5832}" type="datetimeFigureOut">
              <a:rPr lang="ru-RU" smtClean="0"/>
              <a:t>22.03.2017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A009C22-0E03-451D-8161-E73E7BED496E}" type="slidenum">
              <a:rPr lang="ru-RU" smtClean="0"/>
              <a:t>‹#›</a:t>
            </a:fld>
            <a:endParaRPr lang="ru-RU"/>
          </a:p>
        </p:txBody>
      </p:sp>
    </p:spTree>
    <p:extLst>
      <p:ext uri="{BB962C8B-B14F-4D97-AF65-F5344CB8AC3E}">
        <p14:creationId xmlns:p14="http://schemas.microsoft.com/office/powerpoint/2010/main" val="196139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59FE73C-414B-4ED2-9E68-94D8173A5832}" type="datetimeFigureOut">
              <a:rPr lang="ru-RU" smtClean="0"/>
              <a:t>22.03.2017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A009C22-0E03-451D-8161-E73E7BED496E}" type="slidenum">
              <a:rPr lang="ru-RU" smtClean="0"/>
              <a:t>‹#›</a:t>
            </a:fld>
            <a:endParaRPr lang="ru-RU"/>
          </a:p>
        </p:txBody>
      </p:sp>
    </p:spTree>
    <p:extLst>
      <p:ext uri="{BB962C8B-B14F-4D97-AF65-F5344CB8AC3E}">
        <p14:creationId xmlns:p14="http://schemas.microsoft.com/office/powerpoint/2010/main" val="3809075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59FE73C-414B-4ED2-9E68-94D8173A5832}" type="datetimeFigureOut">
              <a:rPr lang="ru-RU" smtClean="0"/>
              <a:t>22.03.2017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A009C22-0E03-451D-8161-E73E7BED496E}" type="slidenum">
              <a:rPr lang="ru-RU" smtClean="0"/>
              <a:t>‹#›</a:t>
            </a:fld>
            <a:endParaRPr lang="ru-RU"/>
          </a:p>
        </p:txBody>
      </p:sp>
    </p:spTree>
    <p:extLst>
      <p:ext uri="{BB962C8B-B14F-4D97-AF65-F5344CB8AC3E}">
        <p14:creationId xmlns:p14="http://schemas.microsoft.com/office/powerpoint/2010/main" val="203382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59FE73C-414B-4ED2-9E68-94D8173A5832}" type="datetimeFigureOut">
              <a:rPr lang="ru-RU" smtClean="0"/>
              <a:t>22.03.2017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A009C22-0E03-451D-8161-E73E7BED496E}" type="slidenum">
              <a:rPr lang="ru-RU" smtClean="0"/>
              <a:t>‹#›</a:t>
            </a:fld>
            <a:endParaRPr lang="ru-RU"/>
          </a:p>
        </p:txBody>
      </p:sp>
    </p:spTree>
    <p:extLst>
      <p:ext uri="{BB962C8B-B14F-4D97-AF65-F5344CB8AC3E}">
        <p14:creationId xmlns:p14="http://schemas.microsoft.com/office/powerpoint/2010/main" val="4219876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59FE73C-414B-4ED2-9E68-94D8173A5832}" type="datetimeFigureOut">
              <a:rPr lang="ru-RU" smtClean="0"/>
              <a:t>22.03.2017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A009C22-0E03-451D-8161-E73E7BED496E}" type="slidenum">
              <a:rPr lang="ru-RU" smtClean="0"/>
              <a:t>‹#›</a:t>
            </a:fld>
            <a:endParaRPr lang="ru-RU"/>
          </a:p>
        </p:txBody>
      </p:sp>
    </p:spTree>
    <p:extLst>
      <p:ext uri="{BB962C8B-B14F-4D97-AF65-F5344CB8AC3E}">
        <p14:creationId xmlns:p14="http://schemas.microsoft.com/office/powerpoint/2010/main" val="380109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59FE73C-414B-4ED2-9E68-94D8173A5832}" type="datetimeFigureOut">
              <a:rPr lang="ru-RU" smtClean="0"/>
              <a:t>22.03.2017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A009C22-0E03-451D-8161-E73E7BED496E}" type="slidenum">
              <a:rPr lang="ru-RU" smtClean="0"/>
              <a:t>‹#›</a:t>
            </a:fld>
            <a:endParaRPr lang="ru-RU"/>
          </a:p>
        </p:txBody>
      </p:sp>
    </p:spTree>
    <p:extLst>
      <p:ext uri="{BB962C8B-B14F-4D97-AF65-F5344CB8AC3E}">
        <p14:creationId xmlns:p14="http://schemas.microsoft.com/office/powerpoint/2010/main" val="2552991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D59FE73C-414B-4ED2-9E68-94D8173A5832}" type="datetimeFigureOut">
              <a:rPr lang="ru-RU" smtClean="0"/>
              <a:t>22.03.2017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A009C22-0E03-451D-8161-E73E7BED496E}" type="slidenum">
              <a:rPr lang="ru-RU" smtClean="0"/>
              <a:t>‹#›</a:t>
            </a:fld>
            <a:endParaRPr lang="ru-RU"/>
          </a:p>
        </p:txBody>
      </p:sp>
    </p:spTree>
    <p:extLst>
      <p:ext uri="{BB962C8B-B14F-4D97-AF65-F5344CB8AC3E}">
        <p14:creationId xmlns:p14="http://schemas.microsoft.com/office/powerpoint/2010/main" val="3562134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59FE73C-414B-4ED2-9E68-94D8173A5832}" type="datetimeFigureOut">
              <a:rPr lang="ru-RU" smtClean="0"/>
              <a:t>22.03.2017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A009C22-0E03-451D-8161-E73E7BED496E}" type="slidenum">
              <a:rPr lang="ru-RU" smtClean="0"/>
              <a:t>‹#›</a:t>
            </a:fld>
            <a:endParaRPr lang="ru-RU"/>
          </a:p>
        </p:txBody>
      </p:sp>
    </p:spTree>
    <p:extLst>
      <p:ext uri="{BB962C8B-B14F-4D97-AF65-F5344CB8AC3E}">
        <p14:creationId xmlns:p14="http://schemas.microsoft.com/office/powerpoint/2010/main" val="1776641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59FE73C-414B-4ED2-9E68-94D8173A5832}" type="datetimeFigureOut">
              <a:rPr lang="ru-RU" smtClean="0"/>
              <a:t>22.03.2017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A009C22-0E03-451D-8161-E73E7BED496E}" type="slidenum">
              <a:rPr lang="ru-RU" smtClean="0"/>
              <a:t>‹#›</a:t>
            </a:fld>
            <a:endParaRPr lang="ru-RU"/>
          </a:p>
        </p:txBody>
      </p:sp>
    </p:spTree>
    <p:extLst>
      <p:ext uri="{BB962C8B-B14F-4D97-AF65-F5344CB8AC3E}">
        <p14:creationId xmlns:p14="http://schemas.microsoft.com/office/powerpoint/2010/main" val="2533872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59FE73C-414B-4ED2-9E68-94D8173A5832}" type="datetimeFigureOut">
              <a:rPr lang="ru-RU" smtClean="0"/>
              <a:t>22.03.2017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A009C22-0E03-451D-8161-E73E7BED496E}" type="slidenum">
              <a:rPr lang="ru-RU" smtClean="0"/>
              <a:t>‹#›</a:t>
            </a:fld>
            <a:endParaRPr lang="ru-RU"/>
          </a:p>
        </p:txBody>
      </p:sp>
    </p:spTree>
    <p:extLst>
      <p:ext uri="{BB962C8B-B14F-4D97-AF65-F5344CB8AC3E}">
        <p14:creationId xmlns:p14="http://schemas.microsoft.com/office/powerpoint/2010/main" val="2604039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59FE73C-414B-4ED2-9E68-94D8173A5832}" type="datetimeFigureOut">
              <a:rPr lang="ru-RU" smtClean="0"/>
              <a:t>22.03.2017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A009C22-0E03-451D-8161-E73E7BED496E}" type="slidenum">
              <a:rPr lang="ru-RU" smtClean="0"/>
              <a:t>‹#›</a:t>
            </a:fld>
            <a:endParaRPr lang="ru-RU"/>
          </a:p>
        </p:txBody>
      </p:sp>
    </p:spTree>
    <p:extLst>
      <p:ext uri="{BB962C8B-B14F-4D97-AF65-F5344CB8AC3E}">
        <p14:creationId xmlns:p14="http://schemas.microsoft.com/office/powerpoint/2010/main" val="2462591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9FE73C-414B-4ED2-9E68-94D8173A5832}" type="datetimeFigureOut">
              <a:rPr lang="ru-RU" smtClean="0"/>
              <a:t>22.03.2017</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09C22-0E03-451D-8161-E73E7BED496E}" type="slidenum">
              <a:rPr lang="ru-RU" smtClean="0"/>
              <a:t>‹#›</a:t>
            </a:fld>
            <a:endParaRPr lang="ru-RU"/>
          </a:p>
        </p:txBody>
      </p:sp>
    </p:spTree>
    <p:extLst>
      <p:ext uri="{BB962C8B-B14F-4D97-AF65-F5344CB8AC3E}">
        <p14:creationId xmlns:p14="http://schemas.microsoft.com/office/powerpoint/2010/main" val="4062762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931026"/>
          </a:xfrm>
        </p:spPr>
        <p:txBody>
          <a:bodyPr>
            <a:normAutofit/>
          </a:bodyPr>
          <a:lstStyle/>
          <a:p>
            <a:r>
              <a:rPr lang="en-US" dirty="0" smtClean="0"/>
              <a:t>Test </a:t>
            </a:r>
            <a:r>
              <a:rPr lang="en-US" dirty="0"/>
              <a:t>automation </a:t>
            </a:r>
            <a:r>
              <a:rPr lang="en-US" dirty="0" smtClean="0"/>
              <a:t>course </a:t>
            </a:r>
            <a:endParaRPr lang="ru-RU" dirty="0"/>
          </a:p>
        </p:txBody>
      </p:sp>
      <p:sp>
        <p:nvSpPr>
          <p:cNvPr id="3" name="Подзаголовок 2"/>
          <p:cNvSpPr>
            <a:spLocks noGrp="1"/>
          </p:cNvSpPr>
          <p:nvPr>
            <p:ph type="subTitle" idx="1"/>
          </p:nvPr>
        </p:nvSpPr>
        <p:spPr>
          <a:xfrm>
            <a:off x="1524000" y="5454315"/>
            <a:ext cx="9144000" cy="509337"/>
          </a:xfrm>
        </p:spPr>
        <p:txBody>
          <a:bodyPr/>
          <a:lstStyle/>
          <a:p>
            <a:r>
              <a:rPr lang="en-US" dirty="0" smtClean="0"/>
              <a:t>Lesson 2</a:t>
            </a:r>
            <a:endParaRPr lang="ru-RU" dirty="0"/>
          </a:p>
        </p:txBody>
      </p:sp>
      <p:pic>
        <p:nvPicPr>
          <p:cNvPr id="4" name="Рисунок 3"/>
          <p:cNvPicPr>
            <a:picLocks noChangeAspect="1"/>
          </p:cNvPicPr>
          <p:nvPr/>
        </p:nvPicPr>
        <p:blipFill>
          <a:blip r:embed="rId2"/>
          <a:stretch>
            <a:fillRect/>
          </a:stretch>
        </p:blipFill>
        <p:spPr>
          <a:xfrm>
            <a:off x="3295313" y="2053389"/>
            <a:ext cx="4180307" cy="3178431"/>
          </a:xfrm>
          <a:prstGeom prst="rect">
            <a:avLst/>
          </a:prstGeom>
        </p:spPr>
      </p:pic>
      <p:pic>
        <p:nvPicPr>
          <p:cNvPr id="8" name="Рисунок 7"/>
          <p:cNvPicPr>
            <a:picLocks noChangeAspect="1"/>
          </p:cNvPicPr>
          <p:nvPr/>
        </p:nvPicPr>
        <p:blipFill rotWithShape="1">
          <a:blip r:embed="rId3"/>
          <a:srcRect r="1361"/>
          <a:stretch/>
        </p:blipFill>
        <p:spPr>
          <a:xfrm>
            <a:off x="9403307" y="272392"/>
            <a:ext cx="2516252" cy="503479"/>
          </a:xfrm>
          <a:prstGeom prst="rect">
            <a:avLst/>
          </a:prstGeom>
        </p:spPr>
      </p:pic>
    </p:spTree>
    <p:extLst>
      <p:ext uri="{BB962C8B-B14F-4D97-AF65-F5344CB8AC3E}">
        <p14:creationId xmlns:p14="http://schemas.microsoft.com/office/powerpoint/2010/main" val="1337929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3. Access modifiers.</a:t>
            </a:r>
            <a:endParaRPr lang="ru-RU" dirty="0"/>
          </a:p>
        </p:txBody>
      </p:sp>
      <p:sp>
        <p:nvSpPr>
          <p:cNvPr id="5" name="Объект 4"/>
          <p:cNvSpPr>
            <a:spLocks noGrp="1"/>
          </p:cNvSpPr>
          <p:nvPr>
            <p:ph idx="1"/>
          </p:nvPr>
        </p:nvSpPr>
        <p:spPr/>
        <p:txBody>
          <a:bodyPr>
            <a:normAutofit/>
          </a:bodyPr>
          <a:lstStyle/>
          <a:p>
            <a:pPr marL="0" indent="0">
              <a:buNone/>
            </a:pPr>
            <a:r>
              <a:rPr lang="en-US" sz="2700" dirty="0" smtClean="0"/>
              <a:t>Java provides a number of access modifiers to set access levels for classes, variables, methods, and constructors. The four access levels are −</a:t>
            </a:r>
          </a:p>
          <a:p>
            <a:r>
              <a:rPr lang="en-US" sz="2700" dirty="0" smtClean="0"/>
              <a:t>Visible to the package, the default.</a:t>
            </a:r>
          </a:p>
          <a:p>
            <a:pPr marL="0" indent="0">
              <a:buNone/>
            </a:pPr>
            <a:r>
              <a:rPr lang="en-US" sz="2700" dirty="0" smtClean="0"/>
              <a:t>No modifiers are needed.</a:t>
            </a:r>
          </a:p>
          <a:p>
            <a:r>
              <a:rPr lang="en-US" sz="2700" dirty="0" smtClean="0"/>
              <a:t>Visible to the class only (private).</a:t>
            </a:r>
          </a:p>
          <a:p>
            <a:r>
              <a:rPr lang="en-US" sz="2700" dirty="0" smtClean="0"/>
              <a:t>Visible to the world (public).</a:t>
            </a:r>
          </a:p>
          <a:p>
            <a:r>
              <a:rPr lang="en-US" sz="2700" dirty="0" smtClean="0"/>
              <a:t>Visible to the package and all</a:t>
            </a:r>
          </a:p>
          <a:p>
            <a:pPr marL="0" indent="0">
              <a:buNone/>
            </a:pPr>
            <a:r>
              <a:rPr lang="en-US" sz="2700" dirty="0" smtClean="0"/>
              <a:t>subclasses (protected).</a:t>
            </a:r>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825" y="2715923"/>
            <a:ext cx="4175716" cy="3834067"/>
          </a:xfrm>
          <a:prstGeom prst="rect">
            <a:avLst/>
          </a:prstGeom>
        </p:spPr>
      </p:pic>
    </p:spTree>
    <p:extLst>
      <p:ext uri="{BB962C8B-B14F-4D97-AF65-F5344CB8AC3E}">
        <p14:creationId xmlns:p14="http://schemas.microsoft.com/office/powerpoint/2010/main" val="3183531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3. Access modifiers.</a:t>
            </a:r>
            <a:endParaRPr lang="ru-RU" dirty="0"/>
          </a:p>
        </p:txBody>
      </p:sp>
      <p:sp>
        <p:nvSpPr>
          <p:cNvPr id="5" name="Объект 4"/>
          <p:cNvSpPr>
            <a:spLocks noGrp="1"/>
          </p:cNvSpPr>
          <p:nvPr>
            <p:ph idx="1"/>
          </p:nvPr>
        </p:nvSpPr>
        <p:spPr/>
        <p:txBody>
          <a:bodyPr>
            <a:normAutofit fontScale="62500" lnSpcReduction="20000"/>
          </a:bodyPr>
          <a:lstStyle/>
          <a:p>
            <a:pPr marL="0" indent="0">
              <a:buNone/>
            </a:pPr>
            <a:r>
              <a:rPr lang="en-US" sz="2500" b="1" dirty="0" smtClean="0"/>
              <a:t>Default Access Modifier - No Keyword</a:t>
            </a:r>
          </a:p>
          <a:p>
            <a:pPr marL="0" indent="0">
              <a:buNone/>
            </a:pPr>
            <a:r>
              <a:rPr lang="en-US" sz="2500" dirty="0" smtClean="0"/>
              <a:t>Default access modifier means we do not explicitly declare an access</a:t>
            </a:r>
          </a:p>
          <a:p>
            <a:pPr marL="0" indent="0">
              <a:buNone/>
            </a:pPr>
            <a:r>
              <a:rPr lang="en-US" sz="2500" dirty="0" smtClean="0"/>
              <a:t>modifier for a class, field, method, etc.</a:t>
            </a:r>
          </a:p>
          <a:p>
            <a:pPr marL="0" indent="0">
              <a:buNone/>
            </a:pPr>
            <a:r>
              <a:rPr lang="en-US" sz="2500" dirty="0" smtClean="0"/>
              <a:t>A variable or method declared without any access control modifier is</a:t>
            </a:r>
          </a:p>
          <a:p>
            <a:pPr marL="0" indent="0">
              <a:buNone/>
            </a:pPr>
            <a:r>
              <a:rPr lang="en-US" sz="2500" dirty="0" smtClean="0"/>
              <a:t>available to any other class in the same package. The fields in an interface are</a:t>
            </a:r>
          </a:p>
          <a:p>
            <a:pPr marL="0" indent="0">
              <a:buNone/>
            </a:pPr>
            <a:r>
              <a:rPr lang="en-US" sz="2500" dirty="0" smtClean="0"/>
              <a:t>implicitly public static final and the methods in an interface are by default public.</a:t>
            </a:r>
          </a:p>
          <a:p>
            <a:pPr marL="0" indent="0">
              <a:buNone/>
            </a:pPr>
            <a:r>
              <a:rPr lang="en-US" sz="2400" b="1" dirty="0" smtClean="0"/>
              <a:t>Private Access Modifier - Private</a:t>
            </a:r>
          </a:p>
          <a:p>
            <a:pPr marL="0" indent="0">
              <a:buNone/>
            </a:pPr>
            <a:r>
              <a:rPr lang="en-US" sz="2400" dirty="0" smtClean="0"/>
              <a:t>Methods, variables, and constructors that are declared private can only</a:t>
            </a:r>
          </a:p>
          <a:p>
            <a:pPr marL="0" indent="0">
              <a:buNone/>
            </a:pPr>
            <a:r>
              <a:rPr lang="en-US" sz="2400" dirty="0" smtClean="0"/>
              <a:t>be accessed within the declared class itself.</a:t>
            </a:r>
          </a:p>
          <a:p>
            <a:pPr marL="0" indent="0">
              <a:buNone/>
            </a:pPr>
            <a:r>
              <a:rPr lang="en-US" sz="2400" dirty="0" smtClean="0"/>
              <a:t>Private access modifier is the most restrictive access level. Class and interfaces</a:t>
            </a:r>
          </a:p>
          <a:p>
            <a:pPr marL="0" indent="0">
              <a:buNone/>
            </a:pPr>
            <a:r>
              <a:rPr lang="en-US" sz="2400" dirty="0" smtClean="0"/>
              <a:t>cannot be private.</a:t>
            </a:r>
          </a:p>
          <a:p>
            <a:pPr marL="0" indent="0">
              <a:buNone/>
            </a:pPr>
            <a:r>
              <a:rPr lang="en-US" sz="2400" dirty="0" smtClean="0"/>
              <a:t>Variables that are declared private can be accessed outside the class, if public</a:t>
            </a:r>
          </a:p>
          <a:p>
            <a:pPr marL="0" indent="0">
              <a:buNone/>
            </a:pPr>
            <a:r>
              <a:rPr lang="en-US" sz="2400" dirty="0" smtClean="0"/>
              <a:t>getter methods are present in the class.</a:t>
            </a:r>
          </a:p>
          <a:p>
            <a:pPr marL="0" indent="0">
              <a:buNone/>
            </a:pPr>
            <a:r>
              <a:rPr lang="en-US" sz="2400" dirty="0" smtClean="0"/>
              <a:t>Using the private modifier is the main way that an object encapsulates itself and</a:t>
            </a:r>
          </a:p>
          <a:p>
            <a:pPr marL="0" indent="0">
              <a:buNone/>
            </a:pPr>
            <a:r>
              <a:rPr lang="en-US" sz="2400" dirty="0" smtClean="0"/>
              <a:t>hides data from the outside world.</a:t>
            </a:r>
            <a:endParaRPr lang="ru-RU" dirty="0"/>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pic>
        <p:nvPicPr>
          <p:cNvPr id="2" name="Рисунок 1"/>
          <p:cNvPicPr>
            <a:picLocks noChangeAspect="1"/>
          </p:cNvPicPr>
          <p:nvPr/>
        </p:nvPicPr>
        <p:blipFill>
          <a:blip r:embed="rId3"/>
          <a:stretch>
            <a:fillRect/>
          </a:stretch>
        </p:blipFill>
        <p:spPr>
          <a:xfrm>
            <a:off x="7962427" y="2070983"/>
            <a:ext cx="3391373" cy="914528"/>
          </a:xfrm>
          <a:prstGeom prst="rect">
            <a:avLst/>
          </a:prstGeom>
        </p:spPr>
      </p:pic>
      <p:pic>
        <p:nvPicPr>
          <p:cNvPr id="3" name="Рисунок 2"/>
          <p:cNvPicPr>
            <a:picLocks noChangeAspect="1"/>
          </p:cNvPicPr>
          <p:nvPr/>
        </p:nvPicPr>
        <p:blipFill>
          <a:blip r:embed="rId4"/>
          <a:stretch>
            <a:fillRect/>
          </a:stretch>
        </p:blipFill>
        <p:spPr>
          <a:xfrm>
            <a:off x="8324427" y="4001294"/>
            <a:ext cx="3029373" cy="1810003"/>
          </a:xfrm>
          <a:prstGeom prst="rect">
            <a:avLst/>
          </a:prstGeom>
        </p:spPr>
      </p:pic>
    </p:spTree>
    <p:extLst>
      <p:ext uri="{BB962C8B-B14F-4D97-AF65-F5344CB8AC3E}">
        <p14:creationId xmlns:p14="http://schemas.microsoft.com/office/powerpoint/2010/main" val="3693592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3. Access modifiers.</a:t>
            </a:r>
            <a:endParaRPr lang="ru-RU" dirty="0"/>
          </a:p>
        </p:txBody>
      </p:sp>
      <p:sp>
        <p:nvSpPr>
          <p:cNvPr id="5" name="Объект 4"/>
          <p:cNvSpPr>
            <a:spLocks noGrp="1"/>
          </p:cNvSpPr>
          <p:nvPr>
            <p:ph idx="1"/>
          </p:nvPr>
        </p:nvSpPr>
        <p:spPr/>
        <p:txBody>
          <a:bodyPr/>
          <a:lstStyle/>
          <a:p>
            <a:pPr marL="0" indent="0">
              <a:buNone/>
            </a:pPr>
            <a:r>
              <a:rPr lang="en-US" sz="2500" b="1" dirty="0" smtClean="0"/>
              <a:t>Public Access Modifier - Public</a:t>
            </a:r>
          </a:p>
          <a:p>
            <a:pPr marL="0" indent="0">
              <a:buNone/>
            </a:pPr>
            <a:r>
              <a:rPr lang="en-US" sz="2500" dirty="0" smtClean="0"/>
              <a:t>A class, method, constructor, interface, etc.</a:t>
            </a:r>
          </a:p>
          <a:p>
            <a:pPr marL="0" indent="0">
              <a:buNone/>
            </a:pPr>
            <a:r>
              <a:rPr lang="en-US" sz="2500" dirty="0" smtClean="0"/>
              <a:t>declared public can be accessed from any other</a:t>
            </a:r>
          </a:p>
          <a:p>
            <a:pPr marL="0" indent="0">
              <a:buNone/>
            </a:pPr>
            <a:r>
              <a:rPr lang="en-US" sz="2500" dirty="0" smtClean="0"/>
              <a:t>class. Therefore, fields, methods, blocks declared</a:t>
            </a:r>
          </a:p>
          <a:p>
            <a:pPr marL="0" indent="0">
              <a:buNone/>
            </a:pPr>
            <a:r>
              <a:rPr lang="en-US" sz="2500" dirty="0" smtClean="0"/>
              <a:t>inside a public class can be accessed from any class belonging to the Java Universe.</a:t>
            </a:r>
          </a:p>
          <a:p>
            <a:pPr marL="0" indent="0">
              <a:buNone/>
            </a:pPr>
            <a:r>
              <a:rPr lang="en-US" sz="2500" dirty="0" smtClean="0"/>
              <a:t>However, if the public class we are trying to access is in a different package, then the public class still needs to be imported. Because of class inheritance, all public methods and variables of a class are inherited by its subclasses.</a:t>
            </a:r>
          </a:p>
          <a:p>
            <a:pPr marL="0" indent="0">
              <a:buNone/>
            </a:pPr>
            <a:endParaRPr lang="ru-RU" dirty="0"/>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pic>
        <p:nvPicPr>
          <p:cNvPr id="2" name="Рисунок 1"/>
          <p:cNvPicPr>
            <a:picLocks noChangeAspect="1"/>
          </p:cNvPicPr>
          <p:nvPr/>
        </p:nvPicPr>
        <p:blipFill>
          <a:blip r:embed="rId3"/>
          <a:stretch>
            <a:fillRect/>
          </a:stretch>
        </p:blipFill>
        <p:spPr>
          <a:xfrm>
            <a:off x="7802883" y="2418595"/>
            <a:ext cx="3200847" cy="628738"/>
          </a:xfrm>
          <a:prstGeom prst="rect">
            <a:avLst/>
          </a:prstGeom>
        </p:spPr>
      </p:pic>
    </p:spTree>
    <p:extLst>
      <p:ext uri="{BB962C8B-B14F-4D97-AF65-F5344CB8AC3E}">
        <p14:creationId xmlns:p14="http://schemas.microsoft.com/office/powerpoint/2010/main" val="40018823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3. Access modifiers.</a:t>
            </a:r>
            <a:endParaRPr lang="ru-RU" dirty="0"/>
          </a:p>
        </p:txBody>
      </p:sp>
      <p:sp>
        <p:nvSpPr>
          <p:cNvPr id="5" name="Объект 4"/>
          <p:cNvSpPr>
            <a:spLocks noGrp="1"/>
          </p:cNvSpPr>
          <p:nvPr>
            <p:ph idx="1"/>
          </p:nvPr>
        </p:nvSpPr>
        <p:spPr/>
        <p:txBody>
          <a:bodyPr>
            <a:normAutofit lnSpcReduction="10000"/>
          </a:bodyPr>
          <a:lstStyle/>
          <a:p>
            <a:pPr marL="0" indent="0">
              <a:buNone/>
            </a:pPr>
            <a:r>
              <a:rPr lang="en-US" sz="2500" b="1" dirty="0" smtClean="0"/>
              <a:t>Protected Access Modifier - Protected</a:t>
            </a:r>
          </a:p>
          <a:p>
            <a:pPr marL="0" indent="0">
              <a:buNone/>
            </a:pPr>
            <a:r>
              <a:rPr lang="en-US" sz="2500" dirty="0" smtClean="0"/>
              <a:t>Variables, methods, and constructors, which are</a:t>
            </a:r>
          </a:p>
          <a:p>
            <a:pPr marL="0" indent="0">
              <a:buNone/>
            </a:pPr>
            <a:r>
              <a:rPr lang="en-US" sz="2500" dirty="0" smtClean="0"/>
              <a:t>declared protected in a superclass can be accessed</a:t>
            </a:r>
          </a:p>
          <a:p>
            <a:pPr marL="0" indent="0">
              <a:buNone/>
            </a:pPr>
            <a:r>
              <a:rPr lang="en-US" sz="2500" dirty="0" smtClean="0"/>
              <a:t>only by the subclasses in other package or any class</a:t>
            </a:r>
          </a:p>
          <a:p>
            <a:pPr marL="0" indent="0">
              <a:buNone/>
            </a:pPr>
            <a:r>
              <a:rPr lang="en-US" sz="2500" dirty="0" smtClean="0"/>
              <a:t>within the package of the protected members' class.</a:t>
            </a:r>
          </a:p>
          <a:p>
            <a:pPr marL="0" indent="0">
              <a:buNone/>
            </a:pPr>
            <a:r>
              <a:rPr lang="en-US" sz="2500" dirty="0" smtClean="0"/>
              <a:t>The protected access modifier cannot be applied to</a:t>
            </a:r>
          </a:p>
          <a:p>
            <a:pPr marL="0" indent="0">
              <a:buNone/>
            </a:pPr>
            <a:r>
              <a:rPr lang="en-US" sz="2500" dirty="0" smtClean="0"/>
              <a:t>class and interfaces. Methods, fields can be declared protected, however methods and fields in a interface cannot be declared protected.</a:t>
            </a:r>
          </a:p>
          <a:p>
            <a:pPr marL="0" indent="0">
              <a:buNone/>
            </a:pPr>
            <a:r>
              <a:rPr lang="en-US" sz="2500" dirty="0" smtClean="0"/>
              <a:t>Protected access gives the subclass a chance to use the helper method or variable, while preventing a nonrelated class from trying to use it.</a:t>
            </a:r>
            <a:endParaRPr lang="ru-RU" sz="2500" dirty="0"/>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pic>
        <p:nvPicPr>
          <p:cNvPr id="2" name="Рисунок 1"/>
          <p:cNvPicPr>
            <a:picLocks noChangeAspect="1"/>
          </p:cNvPicPr>
          <p:nvPr/>
        </p:nvPicPr>
        <p:blipFill>
          <a:blip r:embed="rId3"/>
          <a:stretch>
            <a:fillRect/>
          </a:stretch>
        </p:blipFill>
        <p:spPr>
          <a:xfrm>
            <a:off x="8191059" y="2291987"/>
            <a:ext cx="3162741" cy="1810003"/>
          </a:xfrm>
          <a:prstGeom prst="rect">
            <a:avLst/>
          </a:prstGeom>
        </p:spPr>
      </p:pic>
    </p:spTree>
    <p:extLst>
      <p:ext uri="{BB962C8B-B14F-4D97-AF65-F5344CB8AC3E}">
        <p14:creationId xmlns:p14="http://schemas.microsoft.com/office/powerpoint/2010/main" val="2936442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4. Non-access modifiers.</a:t>
            </a:r>
            <a:endParaRPr lang="ru-RU" dirty="0"/>
          </a:p>
        </p:txBody>
      </p:sp>
      <p:sp>
        <p:nvSpPr>
          <p:cNvPr id="5" name="Объект 4"/>
          <p:cNvSpPr>
            <a:spLocks noGrp="1"/>
          </p:cNvSpPr>
          <p:nvPr>
            <p:ph idx="1"/>
          </p:nvPr>
        </p:nvSpPr>
        <p:spPr/>
        <p:txBody>
          <a:bodyPr/>
          <a:lstStyle/>
          <a:p>
            <a:pPr marL="0" indent="0">
              <a:buNone/>
            </a:pPr>
            <a:r>
              <a:rPr lang="en-US" dirty="0"/>
              <a:t>Java provides a number of non-access modifiers to achieve many other functionalities.</a:t>
            </a:r>
          </a:p>
          <a:p>
            <a:r>
              <a:rPr lang="en-US" dirty="0"/>
              <a:t>The </a:t>
            </a:r>
            <a:r>
              <a:rPr lang="en-US" i="1" dirty="0"/>
              <a:t>static</a:t>
            </a:r>
            <a:r>
              <a:rPr lang="en-US" dirty="0"/>
              <a:t> modifier for creating class methods and variables.</a:t>
            </a:r>
          </a:p>
          <a:p>
            <a:r>
              <a:rPr lang="en-US" dirty="0"/>
              <a:t>The </a:t>
            </a:r>
            <a:r>
              <a:rPr lang="en-US" i="1" dirty="0"/>
              <a:t>final</a:t>
            </a:r>
            <a:r>
              <a:rPr lang="en-US" dirty="0"/>
              <a:t> modifier for finalizing the implementations of classes, methods, and variables.</a:t>
            </a:r>
          </a:p>
          <a:p>
            <a:r>
              <a:rPr lang="en-US" dirty="0"/>
              <a:t>The </a:t>
            </a:r>
            <a:r>
              <a:rPr lang="en-US" i="1" dirty="0"/>
              <a:t>abstract</a:t>
            </a:r>
            <a:r>
              <a:rPr lang="en-US" dirty="0"/>
              <a:t> modifier for creating abstract classes and methods.</a:t>
            </a:r>
          </a:p>
          <a:p>
            <a:r>
              <a:rPr lang="en-US" dirty="0"/>
              <a:t>The </a:t>
            </a:r>
            <a:r>
              <a:rPr lang="en-US" i="1" dirty="0"/>
              <a:t>synchronized</a:t>
            </a:r>
            <a:r>
              <a:rPr lang="en-US" dirty="0"/>
              <a:t> and </a:t>
            </a:r>
            <a:r>
              <a:rPr lang="en-US" i="1" dirty="0"/>
              <a:t>volatile</a:t>
            </a:r>
            <a:r>
              <a:rPr lang="en-US" dirty="0"/>
              <a:t> modifiers, which are used for threads</a:t>
            </a:r>
          </a:p>
          <a:p>
            <a:endParaRPr lang="ru-RU" dirty="0"/>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spTree>
    <p:extLst>
      <p:ext uri="{BB962C8B-B14F-4D97-AF65-F5344CB8AC3E}">
        <p14:creationId xmlns:p14="http://schemas.microsoft.com/office/powerpoint/2010/main" val="2841384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4. Non-access modifiers.</a:t>
            </a:r>
            <a:endParaRPr lang="ru-RU" dirty="0"/>
          </a:p>
        </p:txBody>
      </p:sp>
      <p:sp>
        <p:nvSpPr>
          <p:cNvPr id="5" name="Объект 4"/>
          <p:cNvSpPr>
            <a:spLocks noGrp="1"/>
          </p:cNvSpPr>
          <p:nvPr>
            <p:ph idx="1"/>
          </p:nvPr>
        </p:nvSpPr>
        <p:spPr>
          <a:xfrm>
            <a:off x="838200" y="1825624"/>
            <a:ext cx="5346700" cy="4486275"/>
          </a:xfrm>
        </p:spPr>
        <p:txBody>
          <a:bodyPr>
            <a:noAutofit/>
          </a:bodyPr>
          <a:lstStyle/>
          <a:p>
            <a:pPr marL="0" indent="0">
              <a:buNone/>
            </a:pPr>
            <a:r>
              <a:rPr lang="en-US" sz="1200" b="1" dirty="0"/>
              <a:t>Static Variables</a:t>
            </a:r>
          </a:p>
          <a:p>
            <a:pPr marL="0" indent="0">
              <a:buNone/>
            </a:pPr>
            <a:r>
              <a:rPr lang="en-US" sz="1200" dirty="0"/>
              <a:t>The </a:t>
            </a:r>
            <a:r>
              <a:rPr lang="en-US" sz="1200" i="1" dirty="0"/>
              <a:t>static</a:t>
            </a:r>
            <a:r>
              <a:rPr lang="en-US" sz="1200" dirty="0"/>
              <a:t> keyword is used to </a:t>
            </a:r>
            <a:r>
              <a:rPr lang="en-US" sz="1200" dirty="0" smtClean="0"/>
              <a:t>create</a:t>
            </a:r>
            <a:r>
              <a:rPr lang="ru-RU" sz="1200" dirty="0" smtClean="0"/>
              <a:t> </a:t>
            </a:r>
            <a:r>
              <a:rPr lang="en-US" sz="1200" dirty="0" smtClean="0"/>
              <a:t>variables </a:t>
            </a:r>
            <a:r>
              <a:rPr lang="en-US" sz="1200" dirty="0"/>
              <a:t>that </a:t>
            </a:r>
            <a:r>
              <a:rPr lang="en-US" sz="1200" dirty="0" smtClean="0"/>
              <a:t>will</a:t>
            </a:r>
            <a:endParaRPr lang="ru-RU" sz="1200" dirty="0" smtClean="0"/>
          </a:p>
          <a:p>
            <a:pPr marL="0" indent="0">
              <a:buNone/>
            </a:pPr>
            <a:r>
              <a:rPr lang="en-US" sz="1200" dirty="0" smtClean="0"/>
              <a:t>exist </a:t>
            </a:r>
            <a:r>
              <a:rPr lang="en-US" sz="1200" dirty="0"/>
              <a:t>independently </a:t>
            </a:r>
            <a:r>
              <a:rPr lang="en-US" sz="1200" dirty="0" smtClean="0"/>
              <a:t>of</a:t>
            </a:r>
            <a:r>
              <a:rPr lang="ru-RU" sz="1200" dirty="0" smtClean="0"/>
              <a:t> </a:t>
            </a:r>
            <a:r>
              <a:rPr lang="en-US" sz="1200" dirty="0" smtClean="0"/>
              <a:t>any </a:t>
            </a:r>
            <a:r>
              <a:rPr lang="en-US" sz="1200" dirty="0"/>
              <a:t>instances created for the </a:t>
            </a:r>
            <a:r>
              <a:rPr lang="en-US" sz="1200" dirty="0" smtClean="0"/>
              <a:t>class.</a:t>
            </a:r>
            <a:endParaRPr lang="ru-RU" sz="1200" dirty="0" smtClean="0"/>
          </a:p>
          <a:p>
            <a:pPr marL="0" indent="0">
              <a:buNone/>
            </a:pPr>
            <a:r>
              <a:rPr lang="en-US" sz="1200" dirty="0" smtClean="0"/>
              <a:t>Only </a:t>
            </a:r>
            <a:r>
              <a:rPr lang="en-US" sz="1200" dirty="0"/>
              <a:t>one copy of the static variable </a:t>
            </a:r>
            <a:r>
              <a:rPr lang="en-US" sz="1200" dirty="0" smtClean="0"/>
              <a:t>exists</a:t>
            </a:r>
            <a:r>
              <a:rPr lang="ru-RU" sz="1200" dirty="0" smtClean="0"/>
              <a:t> </a:t>
            </a:r>
            <a:r>
              <a:rPr lang="en-US" sz="1200" dirty="0" smtClean="0"/>
              <a:t>regardless </a:t>
            </a:r>
            <a:r>
              <a:rPr lang="en-US" sz="1200" dirty="0"/>
              <a:t>of </a:t>
            </a:r>
            <a:r>
              <a:rPr lang="en-US" sz="1200" dirty="0" smtClean="0"/>
              <a:t>the</a:t>
            </a:r>
            <a:endParaRPr lang="ru-RU" sz="1200" dirty="0" smtClean="0"/>
          </a:p>
          <a:p>
            <a:pPr marL="0" indent="0">
              <a:buNone/>
            </a:pPr>
            <a:r>
              <a:rPr lang="en-US" sz="1200" dirty="0" smtClean="0"/>
              <a:t>number </a:t>
            </a:r>
            <a:r>
              <a:rPr lang="en-US" sz="1200" dirty="0"/>
              <a:t>of instances of the class.</a:t>
            </a:r>
          </a:p>
          <a:p>
            <a:pPr marL="0" indent="0">
              <a:buNone/>
            </a:pPr>
            <a:r>
              <a:rPr lang="en-US" sz="1200" dirty="0"/>
              <a:t>Static variables are also known </a:t>
            </a:r>
            <a:r>
              <a:rPr lang="en-US" sz="1200" dirty="0" smtClean="0"/>
              <a:t>as</a:t>
            </a:r>
            <a:endParaRPr lang="ru-RU" sz="1200" dirty="0" smtClean="0"/>
          </a:p>
          <a:p>
            <a:pPr marL="0" indent="0">
              <a:buNone/>
            </a:pPr>
            <a:r>
              <a:rPr lang="en-US" sz="1200" dirty="0" smtClean="0"/>
              <a:t>class </a:t>
            </a:r>
            <a:r>
              <a:rPr lang="en-US" sz="1200" dirty="0"/>
              <a:t>variables. </a:t>
            </a:r>
            <a:r>
              <a:rPr lang="en-US" sz="1200" dirty="0" smtClean="0"/>
              <a:t>Local</a:t>
            </a:r>
            <a:r>
              <a:rPr lang="ru-RU" sz="1200" dirty="0" smtClean="0"/>
              <a:t> </a:t>
            </a:r>
            <a:r>
              <a:rPr lang="en-US" sz="1200" dirty="0" smtClean="0"/>
              <a:t>variables </a:t>
            </a:r>
            <a:r>
              <a:rPr lang="en-US" sz="1200" dirty="0"/>
              <a:t>cannot be declared static.</a:t>
            </a:r>
          </a:p>
          <a:p>
            <a:pPr marL="0" indent="0">
              <a:buNone/>
            </a:pPr>
            <a:r>
              <a:rPr lang="en-US" sz="1200" b="1" dirty="0"/>
              <a:t>Static Methods</a:t>
            </a:r>
          </a:p>
          <a:p>
            <a:pPr marL="0" indent="0">
              <a:buNone/>
            </a:pPr>
            <a:r>
              <a:rPr lang="en-US" sz="1200" dirty="0"/>
              <a:t>The static keyword is used to </a:t>
            </a:r>
            <a:r>
              <a:rPr lang="en-US" sz="1200" dirty="0" smtClean="0"/>
              <a:t>create</a:t>
            </a:r>
            <a:r>
              <a:rPr lang="ru-RU" sz="1200" dirty="0" smtClean="0"/>
              <a:t> </a:t>
            </a:r>
            <a:r>
              <a:rPr lang="en-US" sz="1200" dirty="0" smtClean="0"/>
              <a:t>methods </a:t>
            </a:r>
            <a:r>
              <a:rPr lang="en-US" sz="1200" dirty="0"/>
              <a:t>that </a:t>
            </a:r>
            <a:r>
              <a:rPr lang="en-US" sz="1200" dirty="0" smtClean="0"/>
              <a:t>will</a:t>
            </a:r>
            <a:endParaRPr lang="ru-RU" sz="1200" dirty="0" smtClean="0"/>
          </a:p>
          <a:p>
            <a:pPr marL="0" indent="0">
              <a:buNone/>
            </a:pPr>
            <a:r>
              <a:rPr lang="en-US" sz="1200" dirty="0" smtClean="0"/>
              <a:t>exist </a:t>
            </a:r>
            <a:r>
              <a:rPr lang="en-US" sz="1200" dirty="0"/>
              <a:t>independently of any </a:t>
            </a:r>
            <a:r>
              <a:rPr lang="en-US" sz="1200" dirty="0" smtClean="0"/>
              <a:t>instances</a:t>
            </a:r>
            <a:r>
              <a:rPr lang="ru-RU" sz="1200" dirty="0" smtClean="0"/>
              <a:t> </a:t>
            </a:r>
            <a:r>
              <a:rPr lang="en-US" sz="1200" dirty="0" smtClean="0"/>
              <a:t>created for</a:t>
            </a:r>
            <a:endParaRPr lang="ru-RU" sz="1200" dirty="0" smtClean="0"/>
          </a:p>
          <a:p>
            <a:pPr marL="0" indent="0">
              <a:buNone/>
            </a:pPr>
            <a:r>
              <a:rPr lang="en-US" sz="1200" dirty="0" smtClean="0"/>
              <a:t>the </a:t>
            </a:r>
            <a:r>
              <a:rPr lang="en-US" sz="1200" dirty="0"/>
              <a:t>class.</a:t>
            </a:r>
          </a:p>
          <a:p>
            <a:pPr marL="0" indent="0">
              <a:buNone/>
            </a:pPr>
            <a:r>
              <a:rPr lang="en-US" sz="1200" dirty="0"/>
              <a:t>Static methods do not use any instance variables of </a:t>
            </a:r>
            <a:r>
              <a:rPr lang="en-US" sz="1200" dirty="0" smtClean="0"/>
              <a:t>any</a:t>
            </a:r>
            <a:endParaRPr lang="ru-RU" sz="1200" dirty="0" smtClean="0"/>
          </a:p>
          <a:p>
            <a:pPr marL="0" indent="0">
              <a:buNone/>
            </a:pPr>
            <a:r>
              <a:rPr lang="en-US" sz="1200" dirty="0" smtClean="0"/>
              <a:t>object </a:t>
            </a:r>
            <a:r>
              <a:rPr lang="en-US" sz="1200" dirty="0"/>
              <a:t>of the class they are defined in. Static </a:t>
            </a:r>
            <a:r>
              <a:rPr lang="en-US" sz="1200" dirty="0" smtClean="0"/>
              <a:t>methods</a:t>
            </a:r>
            <a:endParaRPr lang="ru-RU" sz="1200" dirty="0" smtClean="0"/>
          </a:p>
          <a:p>
            <a:pPr marL="0" indent="0">
              <a:buNone/>
            </a:pPr>
            <a:r>
              <a:rPr lang="en-US" sz="1200" dirty="0" smtClean="0"/>
              <a:t>take </a:t>
            </a:r>
            <a:r>
              <a:rPr lang="en-US" sz="1200" dirty="0"/>
              <a:t>all </a:t>
            </a:r>
            <a:r>
              <a:rPr lang="en-US" sz="1200" dirty="0" smtClean="0"/>
              <a:t>the</a:t>
            </a:r>
            <a:r>
              <a:rPr lang="ru-RU" sz="1200" dirty="0" smtClean="0"/>
              <a:t> </a:t>
            </a:r>
            <a:r>
              <a:rPr lang="en-US" sz="1200" dirty="0" smtClean="0"/>
              <a:t>data </a:t>
            </a:r>
            <a:r>
              <a:rPr lang="en-US" sz="1200" dirty="0"/>
              <a:t>from parameters and compute </a:t>
            </a:r>
            <a:r>
              <a:rPr lang="en-US" sz="1200" dirty="0" smtClean="0"/>
              <a:t>something</a:t>
            </a:r>
            <a:endParaRPr lang="ru-RU" sz="1200" dirty="0" smtClean="0"/>
          </a:p>
          <a:p>
            <a:pPr marL="0" indent="0">
              <a:buNone/>
            </a:pPr>
            <a:r>
              <a:rPr lang="en-US" sz="1200" dirty="0" smtClean="0"/>
              <a:t>from </a:t>
            </a:r>
            <a:r>
              <a:rPr lang="en-US" sz="1200" dirty="0"/>
              <a:t>those parameters, with no reference to variables.</a:t>
            </a:r>
          </a:p>
          <a:p>
            <a:pPr marL="0" indent="0">
              <a:buNone/>
            </a:pPr>
            <a:r>
              <a:rPr lang="en-US" sz="1200" dirty="0"/>
              <a:t>Class variables and methods can be </a:t>
            </a:r>
            <a:r>
              <a:rPr lang="en-US" sz="1200" dirty="0" smtClean="0"/>
              <a:t>accessed</a:t>
            </a:r>
            <a:endParaRPr lang="ru-RU" sz="1200" dirty="0" smtClean="0"/>
          </a:p>
          <a:p>
            <a:pPr marL="0" indent="0">
              <a:buNone/>
            </a:pPr>
            <a:r>
              <a:rPr lang="en-US" sz="1200" dirty="0" smtClean="0"/>
              <a:t>using </a:t>
            </a:r>
            <a:r>
              <a:rPr lang="en-US" sz="1200" dirty="0"/>
              <a:t>the class name followed by a dot and the name of the variable or method.</a:t>
            </a:r>
          </a:p>
          <a:p>
            <a:endParaRPr lang="ru-RU" sz="1200" dirty="0"/>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pic>
        <p:nvPicPr>
          <p:cNvPr id="3" name="Рисунок 2"/>
          <p:cNvPicPr>
            <a:picLocks noChangeAspect="1"/>
          </p:cNvPicPr>
          <p:nvPr/>
        </p:nvPicPr>
        <p:blipFill>
          <a:blip r:embed="rId3"/>
          <a:stretch>
            <a:fillRect/>
          </a:stretch>
        </p:blipFill>
        <p:spPr>
          <a:xfrm>
            <a:off x="6028194" y="1825625"/>
            <a:ext cx="5325606" cy="3609975"/>
          </a:xfrm>
          <a:prstGeom prst="rect">
            <a:avLst/>
          </a:prstGeom>
        </p:spPr>
      </p:pic>
    </p:spTree>
    <p:extLst>
      <p:ext uri="{BB962C8B-B14F-4D97-AF65-F5344CB8AC3E}">
        <p14:creationId xmlns:p14="http://schemas.microsoft.com/office/powerpoint/2010/main" val="208905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4. Non-access modifiers.</a:t>
            </a:r>
            <a:endParaRPr lang="ru-RU" dirty="0"/>
          </a:p>
        </p:txBody>
      </p:sp>
      <p:sp>
        <p:nvSpPr>
          <p:cNvPr id="5" name="Объект 4"/>
          <p:cNvSpPr>
            <a:spLocks noGrp="1"/>
          </p:cNvSpPr>
          <p:nvPr>
            <p:ph idx="1"/>
          </p:nvPr>
        </p:nvSpPr>
        <p:spPr/>
        <p:txBody>
          <a:bodyPr>
            <a:normAutofit fontScale="92500" lnSpcReduction="10000"/>
          </a:bodyPr>
          <a:lstStyle/>
          <a:p>
            <a:pPr marL="0" indent="0">
              <a:buNone/>
            </a:pPr>
            <a:r>
              <a:rPr lang="en-US" b="1" dirty="0"/>
              <a:t>The Final Modifier</a:t>
            </a:r>
          </a:p>
          <a:p>
            <a:pPr marL="0" indent="0">
              <a:buNone/>
            </a:pPr>
            <a:r>
              <a:rPr lang="en-US" b="1" dirty="0"/>
              <a:t>Final Variables</a:t>
            </a:r>
          </a:p>
          <a:p>
            <a:r>
              <a:rPr lang="en-US" dirty="0"/>
              <a:t>A final variable can be explicitly </a:t>
            </a:r>
            <a:r>
              <a:rPr lang="en-US" dirty="0" smtClean="0"/>
              <a:t>initialized</a:t>
            </a:r>
            <a:endParaRPr lang="ru-RU" dirty="0" smtClean="0"/>
          </a:p>
          <a:p>
            <a:pPr marL="0" indent="0">
              <a:buNone/>
            </a:pPr>
            <a:r>
              <a:rPr lang="en-US" dirty="0" smtClean="0"/>
              <a:t>only </a:t>
            </a:r>
            <a:r>
              <a:rPr lang="en-US" dirty="0"/>
              <a:t>once. A reference variable declared </a:t>
            </a:r>
            <a:r>
              <a:rPr lang="en-US" dirty="0" smtClean="0"/>
              <a:t>final</a:t>
            </a:r>
            <a:endParaRPr lang="ru-RU" dirty="0" smtClean="0"/>
          </a:p>
          <a:p>
            <a:pPr marL="0" indent="0">
              <a:buNone/>
            </a:pPr>
            <a:r>
              <a:rPr lang="en-US" dirty="0" smtClean="0"/>
              <a:t>can </a:t>
            </a:r>
            <a:r>
              <a:rPr lang="en-US" dirty="0"/>
              <a:t>never be reassigned to refer to an </a:t>
            </a:r>
            <a:r>
              <a:rPr lang="en-US" dirty="0" smtClean="0"/>
              <a:t>different</a:t>
            </a:r>
            <a:endParaRPr lang="ru-RU" dirty="0" smtClean="0"/>
          </a:p>
          <a:p>
            <a:pPr marL="0" indent="0">
              <a:buNone/>
            </a:pPr>
            <a:r>
              <a:rPr lang="en-US" dirty="0" smtClean="0"/>
              <a:t>object</a:t>
            </a:r>
            <a:r>
              <a:rPr lang="en-US" dirty="0"/>
              <a:t>.</a:t>
            </a:r>
          </a:p>
          <a:p>
            <a:r>
              <a:rPr lang="en-US" dirty="0"/>
              <a:t>However, the data within the object can be changed. So, the state of the object can be changed but not the reference.</a:t>
            </a:r>
          </a:p>
          <a:p>
            <a:r>
              <a:rPr lang="en-US" dirty="0"/>
              <a:t>With variables, the </a:t>
            </a:r>
            <a:r>
              <a:rPr lang="en-US" i="1" dirty="0"/>
              <a:t>final</a:t>
            </a:r>
            <a:r>
              <a:rPr lang="en-US" dirty="0"/>
              <a:t> modifier often is used with </a:t>
            </a:r>
            <a:r>
              <a:rPr lang="en-US" i="1" dirty="0"/>
              <a:t>static</a:t>
            </a:r>
            <a:r>
              <a:rPr lang="en-US" dirty="0"/>
              <a:t> to make the constant a class variable.</a:t>
            </a:r>
          </a:p>
          <a:p>
            <a:pPr marL="0" indent="0">
              <a:buNone/>
            </a:pPr>
            <a:endParaRPr lang="ru-RU" dirty="0"/>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pic>
        <p:nvPicPr>
          <p:cNvPr id="2" name="Рисунок 1"/>
          <p:cNvPicPr>
            <a:picLocks noChangeAspect="1"/>
          </p:cNvPicPr>
          <p:nvPr/>
        </p:nvPicPr>
        <p:blipFill>
          <a:blip r:embed="rId3"/>
          <a:stretch>
            <a:fillRect/>
          </a:stretch>
        </p:blipFill>
        <p:spPr>
          <a:xfrm>
            <a:off x="8191059" y="2498598"/>
            <a:ext cx="3162741" cy="1810003"/>
          </a:xfrm>
          <a:prstGeom prst="rect">
            <a:avLst/>
          </a:prstGeom>
        </p:spPr>
      </p:pic>
    </p:spTree>
    <p:extLst>
      <p:ext uri="{BB962C8B-B14F-4D97-AF65-F5344CB8AC3E}">
        <p14:creationId xmlns:p14="http://schemas.microsoft.com/office/powerpoint/2010/main" val="537241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4. Non-access modifiers.</a:t>
            </a:r>
            <a:endParaRPr lang="ru-RU" dirty="0"/>
          </a:p>
        </p:txBody>
      </p:sp>
      <p:sp>
        <p:nvSpPr>
          <p:cNvPr id="5" name="Объект 4"/>
          <p:cNvSpPr>
            <a:spLocks noGrp="1"/>
          </p:cNvSpPr>
          <p:nvPr>
            <p:ph idx="1"/>
          </p:nvPr>
        </p:nvSpPr>
        <p:spPr/>
        <p:txBody>
          <a:bodyPr/>
          <a:lstStyle/>
          <a:p>
            <a:pPr marL="0" indent="0">
              <a:buNone/>
            </a:pPr>
            <a:r>
              <a:rPr lang="en-US" b="1" dirty="0"/>
              <a:t>The Final Modifier</a:t>
            </a:r>
          </a:p>
          <a:p>
            <a:pPr marL="0" indent="0">
              <a:buNone/>
            </a:pPr>
            <a:r>
              <a:rPr lang="en-US" b="1" dirty="0" smtClean="0"/>
              <a:t>Final </a:t>
            </a:r>
            <a:r>
              <a:rPr lang="en-US" b="1" dirty="0"/>
              <a:t>Methods</a:t>
            </a:r>
          </a:p>
          <a:p>
            <a:r>
              <a:rPr lang="en-US" dirty="0"/>
              <a:t>A final method cannot be overridden by any subclasses. As mentioned previously, the final modifier prevents a method from being modified in a subclass.</a:t>
            </a:r>
          </a:p>
          <a:p>
            <a:r>
              <a:rPr lang="en-US" dirty="0"/>
              <a:t>The main intention of making a method final would be that the content of the method should not be changed by any outsider.</a:t>
            </a:r>
          </a:p>
          <a:p>
            <a:endParaRPr lang="ru-RU" dirty="0"/>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pic>
        <p:nvPicPr>
          <p:cNvPr id="2" name="Рисунок 1"/>
          <p:cNvPicPr>
            <a:picLocks noChangeAspect="1"/>
          </p:cNvPicPr>
          <p:nvPr/>
        </p:nvPicPr>
        <p:blipFill>
          <a:blip r:embed="rId3"/>
          <a:stretch>
            <a:fillRect/>
          </a:stretch>
        </p:blipFill>
        <p:spPr>
          <a:xfrm>
            <a:off x="838199" y="5137089"/>
            <a:ext cx="2893563" cy="1039874"/>
          </a:xfrm>
          <a:prstGeom prst="rect">
            <a:avLst/>
          </a:prstGeom>
        </p:spPr>
      </p:pic>
    </p:spTree>
    <p:extLst>
      <p:ext uri="{BB962C8B-B14F-4D97-AF65-F5344CB8AC3E}">
        <p14:creationId xmlns:p14="http://schemas.microsoft.com/office/powerpoint/2010/main" val="594454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4. Non-access modifiers.</a:t>
            </a:r>
            <a:endParaRPr lang="ru-RU" dirty="0"/>
          </a:p>
        </p:txBody>
      </p:sp>
      <p:sp>
        <p:nvSpPr>
          <p:cNvPr id="5" name="Объект 4"/>
          <p:cNvSpPr>
            <a:spLocks noGrp="1"/>
          </p:cNvSpPr>
          <p:nvPr>
            <p:ph idx="1"/>
          </p:nvPr>
        </p:nvSpPr>
        <p:spPr/>
        <p:txBody>
          <a:bodyPr/>
          <a:lstStyle/>
          <a:p>
            <a:pPr marL="0" indent="0">
              <a:buNone/>
            </a:pPr>
            <a:r>
              <a:rPr lang="en-US" b="1" dirty="0"/>
              <a:t>The Final Modifier</a:t>
            </a:r>
          </a:p>
          <a:p>
            <a:pPr marL="0" indent="0">
              <a:buNone/>
            </a:pPr>
            <a:r>
              <a:rPr lang="en-US" b="1" dirty="0" smtClean="0"/>
              <a:t>Final </a:t>
            </a:r>
            <a:r>
              <a:rPr lang="en-US" b="1" dirty="0"/>
              <a:t>Classes</a:t>
            </a:r>
          </a:p>
          <a:p>
            <a:r>
              <a:rPr lang="en-US" dirty="0"/>
              <a:t>The main purpose of using a class being declared as </a:t>
            </a:r>
            <a:r>
              <a:rPr lang="en-US" i="1" dirty="0"/>
              <a:t>final</a:t>
            </a:r>
            <a:r>
              <a:rPr lang="en-US" dirty="0"/>
              <a:t> is to prevent the class from being </a:t>
            </a:r>
            <a:r>
              <a:rPr lang="en-US" dirty="0" err="1"/>
              <a:t>subclassed</a:t>
            </a:r>
            <a:r>
              <a:rPr lang="en-US" dirty="0"/>
              <a:t>. If a class is marked as final then no class can inherit any feature from the final class.</a:t>
            </a:r>
          </a:p>
          <a:p>
            <a:endParaRPr lang="ru-RU" dirty="0"/>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pic>
        <p:nvPicPr>
          <p:cNvPr id="2" name="Рисунок 1"/>
          <p:cNvPicPr>
            <a:picLocks noChangeAspect="1"/>
          </p:cNvPicPr>
          <p:nvPr/>
        </p:nvPicPr>
        <p:blipFill>
          <a:blip r:embed="rId3"/>
          <a:stretch>
            <a:fillRect/>
          </a:stretch>
        </p:blipFill>
        <p:spPr>
          <a:xfrm>
            <a:off x="838199" y="4368757"/>
            <a:ext cx="2879055" cy="990643"/>
          </a:xfrm>
          <a:prstGeom prst="rect">
            <a:avLst/>
          </a:prstGeom>
        </p:spPr>
      </p:pic>
    </p:spTree>
    <p:extLst>
      <p:ext uri="{BB962C8B-B14F-4D97-AF65-F5344CB8AC3E}">
        <p14:creationId xmlns:p14="http://schemas.microsoft.com/office/powerpoint/2010/main" val="301134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4. Non-access modifiers.</a:t>
            </a:r>
            <a:endParaRPr lang="ru-RU" dirty="0"/>
          </a:p>
        </p:txBody>
      </p:sp>
      <p:sp>
        <p:nvSpPr>
          <p:cNvPr id="5" name="Объект 4"/>
          <p:cNvSpPr>
            <a:spLocks noGrp="1"/>
          </p:cNvSpPr>
          <p:nvPr>
            <p:ph idx="1"/>
          </p:nvPr>
        </p:nvSpPr>
        <p:spPr/>
        <p:txBody>
          <a:bodyPr>
            <a:normAutofit fontScale="92500" lnSpcReduction="10000"/>
          </a:bodyPr>
          <a:lstStyle/>
          <a:p>
            <a:pPr marL="0" indent="0">
              <a:buNone/>
            </a:pPr>
            <a:r>
              <a:rPr lang="en-US" b="1" dirty="0"/>
              <a:t>The abstract Modifier</a:t>
            </a:r>
          </a:p>
          <a:p>
            <a:pPr marL="0" indent="0">
              <a:buNone/>
            </a:pPr>
            <a:r>
              <a:rPr lang="en-US" b="1" dirty="0"/>
              <a:t>Abstract Class</a:t>
            </a:r>
          </a:p>
          <a:p>
            <a:r>
              <a:rPr lang="en-US" dirty="0"/>
              <a:t>An abstract class can never be </a:t>
            </a:r>
            <a:r>
              <a:rPr lang="en-US" dirty="0" smtClean="0"/>
              <a:t>instantiated.</a:t>
            </a:r>
            <a:endParaRPr lang="ru-RU" dirty="0" smtClean="0"/>
          </a:p>
          <a:p>
            <a:pPr marL="0" indent="0">
              <a:buNone/>
            </a:pPr>
            <a:r>
              <a:rPr lang="en-US" dirty="0" smtClean="0"/>
              <a:t>If </a:t>
            </a:r>
            <a:r>
              <a:rPr lang="en-US" dirty="0"/>
              <a:t>a class is declared as abstract then the </a:t>
            </a:r>
            <a:r>
              <a:rPr lang="en-US" dirty="0" smtClean="0"/>
              <a:t>sole</a:t>
            </a:r>
            <a:endParaRPr lang="ru-RU" dirty="0" smtClean="0"/>
          </a:p>
          <a:p>
            <a:pPr marL="0" indent="0">
              <a:buNone/>
            </a:pPr>
            <a:r>
              <a:rPr lang="en-US" dirty="0" smtClean="0"/>
              <a:t>purpose </a:t>
            </a:r>
            <a:r>
              <a:rPr lang="en-US" dirty="0"/>
              <a:t>is for the class to be extended.</a:t>
            </a:r>
          </a:p>
          <a:p>
            <a:r>
              <a:rPr lang="en-US" dirty="0"/>
              <a:t>A class cannot be both abstract and </a:t>
            </a:r>
            <a:r>
              <a:rPr lang="en-US" dirty="0" smtClean="0"/>
              <a:t>final</a:t>
            </a:r>
            <a:r>
              <a:rPr lang="ru-RU" dirty="0" smtClean="0"/>
              <a:t> </a:t>
            </a:r>
            <a:r>
              <a:rPr lang="en-US" dirty="0" smtClean="0"/>
              <a:t>(since</a:t>
            </a:r>
            <a:r>
              <a:rPr lang="ru-RU" dirty="0" smtClean="0"/>
              <a:t> </a:t>
            </a:r>
            <a:r>
              <a:rPr lang="en-US" dirty="0" smtClean="0"/>
              <a:t>a </a:t>
            </a:r>
            <a:r>
              <a:rPr lang="en-US" dirty="0"/>
              <a:t>final class cannot be extended). If a class </a:t>
            </a:r>
            <a:r>
              <a:rPr lang="en-US" dirty="0" smtClean="0"/>
              <a:t>contains</a:t>
            </a:r>
            <a:r>
              <a:rPr lang="ru-RU" dirty="0" smtClean="0"/>
              <a:t> </a:t>
            </a:r>
            <a:r>
              <a:rPr lang="en-US" dirty="0" smtClean="0"/>
              <a:t>abstract </a:t>
            </a:r>
            <a:r>
              <a:rPr lang="en-US" dirty="0"/>
              <a:t>methods then the class should be declared abstract. Otherwise, a compile error will be thrown.</a:t>
            </a:r>
          </a:p>
          <a:p>
            <a:r>
              <a:rPr lang="en-US" dirty="0"/>
              <a:t>An abstract class may contain both abstract methods as well normal methods.</a:t>
            </a:r>
          </a:p>
          <a:p>
            <a:endParaRPr lang="ru-RU" dirty="0"/>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pic>
        <p:nvPicPr>
          <p:cNvPr id="3" name="Рисунок 2"/>
          <p:cNvPicPr>
            <a:picLocks noChangeAspect="1"/>
          </p:cNvPicPr>
          <p:nvPr/>
        </p:nvPicPr>
        <p:blipFill>
          <a:blip r:embed="rId3"/>
          <a:stretch>
            <a:fillRect/>
          </a:stretch>
        </p:blipFill>
        <p:spPr>
          <a:xfrm>
            <a:off x="6943754" y="2558967"/>
            <a:ext cx="4410046" cy="1314533"/>
          </a:xfrm>
          <a:prstGeom prst="rect">
            <a:avLst/>
          </a:prstGeom>
        </p:spPr>
      </p:pic>
    </p:spTree>
    <p:extLst>
      <p:ext uri="{BB962C8B-B14F-4D97-AF65-F5344CB8AC3E}">
        <p14:creationId xmlns:p14="http://schemas.microsoft.com/office/powerpoint/2010/main" val="2248882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a:t>Table of contents</a:t>
            </a:r>
            <a:endParaRPr lang="ru-RU" dirty="0"/>
          </a:p>
        </p:txBody>
      </p:sp>
      <p:sp>
        <p:nvSpPr>
          <p:cNvPr id="5" name="Объект 4"/>
          <p:cNvSpPr>
            <a:spLocks noGrp="1"/>
          </p:cNvSpPr>
          <p:nvPr>
            <p:ph idx="1"/>
          </p:nvPr>
        </p:nvSpPr>
        <p:spPr/>
        <p:txBody>
          <a:bodyPr>
            <a:normAutofit lnSpcReduction="10000"/>
          </a:bodyPr>
          <a:lstStyle/>
          <a:p>
            <a:pPr marL="514350" indent="-514350">
              <a:buFont typeface="+mj-lt"/>
              <a:buAutoNum type="arabicPeriod"/>
            </a:pPr>
            <a:r>
              <a:rPr lang="en-US" dirty="0"/>
              <a:t>UML </a:t>
            </a:r>
            <a:r>
              <a:rPr lang="en-US" dirty="0" smtClean="0"/>
              <a:t>notations.</a:t>
            </a:r>
          </a:p>
          <a:p>
            <a:pPr marL="514350" indent="-514350">
              <a:buFont typeface="+mj-lt"/>
              <a:buAutoNum type="arabicPeriod"/>
            </a:pPr>
            <a:r>
              <a:rPr lang="en-US" dirty="0" smtClean="0"/>
              <a:t>Basic </a:t>
            </a:r>
            <a:r>
              <a:rPr lang="en-US" dirty="0"/>
              <a:t>data </a:t>
            </a:r>
            <a:r>
              <a:rPr lang="en-US" dirty="0" smtClean="0"/>
              <a:t>types.</a:t>
            </a:r>
          </a:p>
          <a:p>
            <a:pPr marL="514350" indent="-514350">
              <a:buFont typeface="+mj-lt"/>
              <a:buAutoNum type="arabicPeriod"/>
            </a:pPr>
            <a:r>
              <a:rPr lang="en-US" dirty="0" smtClean="0"/>
              <a:t>Access modifiers.</a:t>
            </a:r>
          </a:p>
          <a:p>
            <a:pPr marL="514350" indent="-514350">
              <a:buFont typeface="+mj-lt"/>
              <a:buAutoNum type="arabicPeriod"/>
            </a:pPr>
            <a:r>
              <a:rPr lang="en-US" dirty="0" smtClean="0"/>
              <a:t>Non-access modifiers.</a:t>
            </a:r>
          </a:p>
          <a:p>
            <a:pPr marL="514350" indent="-514350">
              <a:buFont typeface="+mj-lt"/>
              <a:buAutoNum type="arabicPeriod"/>
            </a:pPr>
            <a:r>
              <a:rPr lang="en-US" dirty="0"/>
              <a:t>Java </a:t>
            </a:r>
            <a:r>
              <a:rPr lang="en-US" dirty="0" smtClean="0"/>
              <a:t>constructor.</a:t>
            </a:r>
          </a:p>
          <a:p>
            <a:pPr marL="514350" indent="-514350">
              <a:buFont typeface="+mj-lt"/>
              <a:buAutoNum type="arabicPeriod"/>
            </a:pPr>
            <a:r>
              <a:rPr lang="en-US" dirty="0" smtClean="0"/>
              <a:t>This </a:t>
            </a:r>
            <a:r>
              <a:rPr lang="en-US" dirty="0"/>
              <a:t>keyword in </a:t>
            </a:r>
            <a:r>
              <a:rPr lang="en-US" dirty="0" smtClean="0"/>
              <a:t>Java.</a:t>
            </a:r>
          </a:p>
          <a:p>
            <a:pPr marL="514350" indent="-514350">
              <a:buFont typeface="+mj-lt"/>
              <a:buAutoNum type="arabicPeriod"/>
            </a:pPr>
            <a:r>
              <a:rPr lang="en-US" dirty="0" smtClean="0"/>
              <a:t>Void keyword </a:t>
            </a:r>
            <a:r>
              <a:rPr lang="en-US" dirty="0"/>
              <a:t>in </a:t>
            </a:r>
            <a:r>
              <a:rPr lang="en-US" dirty="0" smtClean="0"/>
              <a:t>Java.</a:t>
            </a:r>
          </a:p>
          <a:p>
            <a:pPr marL="514350" indent="-514350">
              <a:buFont typeface="+mj-lt"/>
              <a:buAutoNum type="arabicPeriod"/>
            </a:pPr>
            <a:r>
              <a:rPr lang="en-US" dirty="0" smtClean="0"/>
              <a:t>Return keyword </a:t>
            </a:r>
            <a:r>
              <a:rPr lang="en-US" dirty="0"/>
              <a:t>in </a:t>
            </a:r>
            <a:r>
              <a:rPr lang="en-US" dirty="0" smtClean="0"/>
              <a:t>Java.</a:t>
            </a:r>
          </a:p>
          <a:p>
            <a:pPr marL="514350" indent="-514350">
              <a:buFont typeface="+mj-lt"/>
              <a:buAutoNum type="arabicPeriod"/>
            </a:pPr>
            <a:r>
              <a:rPr lang="en-US" dirty="0" smtClean="0"/>
              <a:t>Creation </a:t>
            </a:r>
            <a:r>
              <a:rPr lang="en-US" dirty="0"/>
              <a:t>of class instances (objects</a:t>
            </a:r>
            <a:r>
              <a:rPr lang="en-US" dirty="0" smtClean="0"/>
              <a:t>). </a:t>
            </a:r>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5188" y="1487606"/>
            <a:ext cx="2566245" cy="3773890"/>
          </a:xfrm>
          <a:prstGeom prst="rect">
            <a:avLst/>
          </a:prstGeom>
        </p:spPr>
      </p:pic>
    </p:spTree>
    <p:extLst>
      <p:ext uri="{BB962C8B-B14F-4D97-AF65-F5344CB8AC3E}">
        <p14:creationId xmlns:p14="http://schemas.microsoft.com/office/powerpoint/2010/main" val="20954300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4. Non-access modifiers.</a:t>
            </a:r>
            <a:endParaRPr lang="ru-RU" dirty="0"/>
          </a:p>
        </p:txBody>
      </p:sp>
      <p:sp>
        <p:nvSpPr>
          <p:cNvPr id="5" name="Объект 4"/>
          <p:cNvSpPr>
            <a:spLocks noGrp="1"/>
          </p:cNvSpPr>
          <p:nvPr>
            <p:ph idx="1"/>
          </p:nvPr>
        </p:nvSpPr>
        <p:spPr/>
        <p:txBody>
          <a:bodyPr>
            <a:normAutofit fontScale="85000" lnSpcReduction="10000"/>
          </a:bodyPr>
          <a:lstStyle/>
          <a:p>
            <a:pPr marL="0" indent="0">
              <a:buNone/>
            </a:pPr>
            <a:r>
              <a:rPr lang="en-US" b="1" dirty="0"/>
              <a:t>The abstract Modifier</a:t>
            </a:r>
          </a:p>
          <a:p>
            <a:pPr marL="0" indent="0">
              <a:buNone/>
            </a:pPr>
            <a:r>
              <a:rPr lang="en-US" b="1" dirty="0" smtClean="0"/>
              <a:t>Abstract </a:t>
            </a:r>
            <a:r>
              <a:rPr lang="en-US" b="1" dirty="0"/>
              <a:t>Methods</a:t>
            </a:r>
          </a:p>
          <a:p>
            <a:r>
              <a:rPr lang="en-US" dirty="0"/>
              <a:t>An abstract method is a method declared </a:t>
            </a:r>
            <a:r>
              <a:rPr lang="en-US" dirty="0" smtClean="0"/>
              <a:t>without</a:t>
            </a:r>
            <a:endParaRPr lang="ru-RU" dirty="0" smtClean="0"/>
          </a:p>
          <a:p>
            <a:pPr marL="0" indent="0">
              <a:buNone/>
            </a:pPr>
            <a:r>
              <a:rPr lang="en-US" dirty="0" smtClean="0"/>
              <a:t>any </a:t>
            </a:r>
            <a:r>
              <a:rPr lang="en-US" dirty="0"/>
              <a:t>implementation. The methods </a:t>
            </a:r>
            <a:r>
              <a:rPr lang="en-US" dirty="0" smtClean="0"/>
              <a:t>body</a:t>
            </a:r>
            <a:endParaRPr lang="ru-RU" dirty="0" smtClean="0"/>
          </a:p>
          <a:p>
            <a:pPr marL="0" indent="0">
              <a:buNone/>
            </a:pPr>
            <a:r>
              <a:rPr lang="en-US" dirty="0" smtClean="0"/>
              <a:t>(implementation</a:t>
            </a:r>
            <a:r>
              <a:rPr lang="en-US" dirty="0"/>
              <a:t>) is provided by the subclass. </a:t>
            </a:r>
            <a:r>
              <a:rPr lang="en-US" dirty="0" smtClean="0"/>
              <a:t>Abstract</a:t>
            </a:r>
            <a:endParaRPr lang="ru-RU" dirty="0" smtClean="0"/>
          </a:p>
          <a:p>
            <a:pPr marL="0" indent="0">
              <a:buNone/>
            </a:pPr>
            <a:r>
              <a:rPr lang="en-US" dirty="0" smtClean="0"/>
              <a:t>methods </a:t>
            </a:r>
            <a:r>
              <a:rPr lang="en-US" dirty="0"/>
              <a:t>can never be final or strict.</a:t>
            </a:r>
          </a:p>
          <a:p>
            <a:r>
              <a:rPr lang="en-US" dirty="0"/>
              <a:t>Any class that extends an abstract class must implement all the abstract methods of the super class, unless the subclass is also an abstract class.</a:t>
            </a:r>
          </a:p>
          <a:p>
            <a:r>
              <a:rPr lang="en-US" dirty="0"/>
              <a:t>If a class contains one or more abstract methods, then the class must be declared abstract. An abstract class does not need to contain abstract methods.</a:t>
            </a:r>
          </a:p>
          <a:p>
            <a:r>
              <a:rPr lang="en-US" dirty="0"/>
              <a:t>The abstract method ends with a semicolon. Example: public abstract sample();</a:t>
            </a:r>
          </a:p>
          <a:p>
            <a:endParaRPr lang="ru-RU" dirty="0"/>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pic>
        <p:nvPicPr>
          <p:cNvPr id="7" name="Объект 6"/>
          <p:cNvPicPr>
            <a:picLocks noChangeAspect="1"/>
          </p:cNvPicPr>
          <p:nvPr/>
        </p:nvPicPr>
        <p:blipFill>
          <a:blip r:embed="rId3"/>
          <a:stretch>
            <a:fillRect/>
          </a:stretch>
        </p:blipFill>
        <p:spPr>
          <a:xfrm>
            <a:off x="7857923" y="2362765"/>
            <a:ext cx="3495878" cy="1879035"/>
          </a:xfrm>
          <a:prstGeom prst="rect">
            <a:avLst/>
          </a:prstGeom>
        </p:spPr>
      </p:pic>
    </p:spTree>
    <p:extLst>
      <p:ext uri="{BB962C8B-B14F-4D97-AF65-F5344CB8AC3E}">
        <p14:creationId xmlns:p14="http://schemas.microsoft.com/office/powerpoint/2010/main" val="798673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4. Non-access modifiers.</a:t>
            </a:r>
            <a:endParaRPr lang="ru-RU" dirty="0"/>
          </a:p>
        </p:txBody>
      </p:sp>
      <p:sp>
        <p:nvSpPr>
          <p:cNvPr id="5" name="Объект 4"/>
          <p:cNvSpPr>
            <a:spLocks noGrp="1"/>
          </p:cNvSpPr>
          <p:nvPr>
            <p:ph idx="1"/>
          </p:nvPr>
        </p:nvSpPr>
        <p:spPr/>
        <p:txBody>
          <a:bodyPr/>
          <a:lstStyle/>
          <a:p>
            <a:pPr marL="0" indent="0">
              <a:buNone/>
            </a:pPr>
            <a:r>
              <a:rPr lang="en-US" b="1" dirty="0"/>
              <a:t>The Synchronized Modifier</a:t>
            </a:r>
          </a:p>
          <a:p>
            <a:r>
              <a:rPr lang="en-US" dirty="0"/>
              <a:t>The synchronized keyword used to indicate that a method can be accessed by only one thread at a time. The synchronized modifier can be applied with any of the four access level modifiers.</a:t>
            </a:r>
          </a:p>
          <a:p>
            <a:endParaRPr lang="ru-RU" dirty="0"/>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pic>
        <p:nvPicPr>
          <p:cNvPr id="7" name="Рисунок 6"/>
          <p:cNvPicPr>
            <a:picLocks noChangeAspect="1"/>
          </p:cNvPicPr>
          <p:nvPr/>
        </p:nvPicPr>
        <p:blipFill>
          <a:blip r:embed="rId3"/>
          <a:stretch>
            <a:fillRect/>
          </a:stretch>
        </p:blipFill>
        <p:spPr>
          <a:xfrm>
            <a:off x="838200" y="4001294"/>
            <a:ext cx="3621856" cy="799306"/>
          </a:xfrm>
          <a:prstGeom prst="rect">
            <a:avLst/>
          </a:prstGeom>
        </p:spPr>
      </p:pic>
    </p:spTree>
    <p:extLst>
      <p:ext uri="{BB962C8B-B14F-4D97-AF65-F5344CB8AC3E}">
        <p14:creationId xmlns:p14="http://schemas.microsoft.com/office/powerpoint/2010/main" val="2959529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a:t>4. Non-access modifiers.</a:t>
            </a:r>
            <a:endParaRPr lang="ru-RU" dirty="0"/>
          </a:p>
        </p:txBody>
      </p:sp>
      <p:sp>
        <p:nvSpPr>
          <p:cNvPr id="5" name="Объект 4"/>
          <p:cNvSpPr>
            <a:spLocks noGrp="1"/>
          </p:cNvSpPr>
          <p:nvPr>
            <p:ph idx="1"/>
          </p:nvPr>
        </p:nvSpPr>
        <p:spPr/>
        <p:txBody>
          <a:bodyPr/>
          <a:lstStyle/>
          <a:p>
            <a:pPr marL="0" indent="0">
              <a:buNone/>
            </a:pPr>
            <a:r>
              <a:rPr lang="en-US" b="1" dirty="0"/>
              <a:t>The Transient Modifier</a:t>
            </a:r>
          </a:p>
          <a:p>
            <a:r>
              <a:rPr lang="en-US" dirty="0"/>
              <a:t>An instance variable is marked transient to indicate the JVM to skip the particular variable when serializing the object containing it.</a:t>
            </a:r>
          </a:p>
          <a:p>
            <a:r>
              <a:rPr lang="en-US" dirty="0"/>
              <a:t>This modifier is included in the statement that creates the variable, preceding the class or data type of the variable.</a:t>
            </a:r>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pic>
        <p:nvPicPr>
          <p:cNvPr id="3" name="Рисунок 2"/>
          <p:cNvPicPr>
            <a:picLocks noChangeAspect="1"/>
          </p:cNvPicPr>
          <p:nvPr/>
        </p:nvPicPr>
        <p:blipFill>
          <a:blip r:embed="rId3"/>
          <a:stretch>
            <a:fillRect/>
          </a:stretch>
        </p:blipFill>
        <p:spPr>
          <a:xfrm>
            <a:off x="838200" y="4327494"/>
            <a:ext cx="5270498" cy="600106"/>
          </a:xfrm>
          <a:prstGeom prst="rect">
            <a:avLst/>
          </a:prstGeom>
        </p:spPr>
      </p:pic>
    </p:spTree>
    <p:extLst>
      <p:ext uri="{BB962C8B-B14F-4D97-AF65-F5344CB8AC3E}">
        <p14:creationId xmlns:p14="http://schemas.microsoft.com/office/powerpoint/2010/main" val="9320781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a:t>4. Non-access modifiers.</a:t>
            </a:r>
            <a:endParaRPr lang="ru-RU" dirty="0"/>
          </a:p>
        </p:txBody>
      </p:sp>
      <p:sp>
        <p:nvSpPr>
          <p:cNvPr id="5" name="Объект 4"/>
          <p:cNvSpPr>
            <a:spLocks noGrp="1"/>
          </p:cNvSpPr>
          <p:nvPr>
            <p:ph idx="1"/>
          </p:nvPr>
        </p:nvSpPr>
        <p:spPr/>
        <p:txBody>
          <a:bodyPr/>
          <a:lstStyle/>
          <a:p>
            <a:pPr marL="0" indent="0">
              <a:buNone/>
            </a:pPr>
            <a:r>
              <a:rPr lang="en-US" b="1" dirty="0"/>
              <a:t>The Volatile Modifier</a:t>
            </a:r>
          </a:p>
          <a:p>
            <a:r>
              <a:rPr lang="en-US" dirty="0"/>
              <a:t>The volatile modifier is used to let the </a:t>
            </a:r>
            <a:r>
              <a:rPr lang="en-US" dirty="0" smtClean="0"/>
              <a:t>JVM</a:t>
            </a:r>
            <a:endParaRPr lang="ru-RU" dirty="0" smtClean="0"/>
          </a:p>
          <a:p>
            <a:pPr marL="0" indent="0">
              <a:buNone/>
            </a:pPr>
            <a:r>
              <a:rPr lang="en-US" dirty="0" smtClean="0"/>
              <a:t>know </a:t>
            </a:r>
            <a:r>
              <a:rPr lang="en-US" dirty="0"/>
              <a:t>that a thread accessing the variable </a:t>
            </a:r>
            <a:r>
              <a:rPr lang="en-US" dirty="0" smtClean="0"/>
              <a:t>must</a:t>
            </a:r>
            <a:endParaRPr lang="ru-RU" dirty="0" smtClean="0"/>
          </a:p>
          <a:p>
            <a:pPr marL="0" indent="0">
              <a:buNone/>
            </a:pPr>
            <a:r>
              <a:rPr lang="en-US" dirty="0" smtClean="0"/>
              <a:t>always </a:t>
            </a:r>
            <a:r>
              <a:rPr lang="en-US" dirty="0"/>
              <a:t>merge its own private copy of the </a:t>
            </a:r>
            <a:r>
              <a:rPr lang="en-US" dirty="0" smtClean="0"/>
              <a:t>variable</a:t>
            </a:r>
            <a:endParaRPr lang="ru-RU" dirty="0" smtClean="0"/>
          </a:p>
          <a:p>
            <a:pPr marL="0" indent="0">
              <a:buNone/>
            </a:pPr>
            <a:r>
              <a:rPr lang="en-US" dirty="0" smtClean="0"/>
              <a:t>with </a:t>
            </a:r>
            <a:r>
              <a:rPr lang="en-US" dirty="0"/>
              <a:t>the master copy in the memory.</a:t>
            </a:r>
          </a:p>
          <a:p>
            <a:r>
              <a:rPr lang="en-US" dirty="0"/>
              <a:t>Accessing a volatile variable synchronizes </a:t>
            </a:r>
            <a:r>
              <a:rPr lang="en-US" dirty="0" smtClean="0"/>
              <a:t>all</a:t>
            </a:r>
            <a:endParaRPr lang="ru-RU" dirty="0" smtClean="0"/>
          </a:p>
          <a:p>
            <a:pPr marL="0" indent="0">
              <a:buNone/>
            </a:pPr>
            <a:r>
              <a:rPr lang="en-US" dirty="0" smtClean="0"/>
              <a:t>the </a:t>
            </a:r>
            <a:r>
              <a:rPr lang="en-US" dirty="0"/>
              <a:t>cached copied of the variables in the main memory. Volatile can only be applied to instance variables, which are of type object or private. A volatile object reference can be null.</a:t>
            </a:r>
          </a:p>
          <a:p>
            <a:endParaRPr lang="ru-RU" dirty="0"/>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pic>
        <p:nvPicPr>
          <p:cNvPr id="2" name="Рисунок 1"/>
          <p:cNvPicPr>
            <a:picLocks noChangeAspect="1"/>
          </p:cNvPicPr>
          <p:nvPr/>
        </p:nvPicPr>
        <p:blipFill>
          <a:blip r:embed="rId3"/>
          <a:stretch>
            <a:fillRect/>
          </a:stretch>
        </p:blipFill>
        <p:spPr>
          <a:xfrm>
            <a:off x="8248217" y="2320767"/>
            <a:ext cx="3105583" cy="2267266"/>
          </a:xfrm>
          <a:prstGeom prst="rect">
            <a:avLst/>
          </a:prstGeom>
        </p:spPr>
      </p:pic>
    </p:spTree>
    <p:extLst>
      <p:ext uri="{BB962C8B-B14F-4D97-AF65-F5344CB8AC3E}">
        <p14:creationId xmlns:p14="http://schemas.microsoft.com/office/powerpoint/2010/main" val="33991348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5. </a:t>
            </a:r>
            <a:r>
              <a:rPr lang="en-US" dirty="0" smtClean="0"/>
              <a:t>Java </a:t>
            </a:r>
            <a:r>
              <a:rPr lang="en-US" dirty="0"/>
              <a:t>constructor</a:t>
            </a:r>
            <a:r>
              <a:rPr lang="en-US" dirty="0" smtClean="0"/>
              <a:t>.</a:t>
            </a:r>
            <a:endParaRPr lang="ru-RU" dirty="0"/>
          </a:p>
        </p:txBody>
      </p:sp>
      <p:sp>
        <p:nvSpPr>
          <p:cNvPr id="5" name="Объект 4"/>
          <p:cNvSpPr>
            <a:spLocks noGrp="1"/>
          </p:cNvSpPr>
          <p:nvPr>
            <p:ph idx="1"/>
          </p:nvPr>
        </p:nvSpPr>
        <p:spPr>
          <a:xfrm>
            <a:off x="838200" y="1825625"/>
            <a:ext cx="4895066" cy="4351338"/>
          </a:xfrm>
        </p:spPr>
        <p:txBody>
          <a:bodyPr>
            <a:normAutofit fontScale="55000" lnSpcReduction="20000"/>
          </a:bodyPr>
          <a:lstStyle/>
          <a:p>
            <a:pPr marL="0" indent="0">
              <a:buNone/>
            </a:pPr>
            <a:r>
              <a:rPr lang="en-US" sz="3100" dirty="0"/>
              <a:t>A </a:t>
            </a:r>
            <a:r>
              <a:rPr lang="en-US" sz="3100" b="1" dirty="0"/>
              <a:t>java constructor</a:t>
            </a:r>
            <a:r>
              <a:rPr lang="en-US" sz="3100" dirty="0"/>
              <a:t> has the same name as the name of the class to which it belongs. Constructor’s syntax does not include a return type, since constructors never return a value.</a:t>
            </a:r>
          </a:p>
          <a:p>
            <a:pPr marL="0" indent="0">
              <a:buNone/>
            </a:pPr>
            <a:r>
              <a:rPr lang="en-US" sz="3100" dirty="0"/>
              <a:t>Constructors may include parameters of various types. When the constructor is invoked using the new operator, the types must match those that are specified in the constructor definition.</a:t>
            </a:r>
          </a:p>
          <a:p>
            <a:pPr marL="0" indent="0">
              <a:buNone/>
            </a:pPr>
            <a:r>
              <a:rPr lang="en-US" sz="3100" dirty="0"/>
              <a:t>Java provides a default constructor which takes no arguments and performs no special actions or initializations, when no explicit constructors are provided.</a:t>
            </a:r>
          </a:p>
          <a:p>
            <a:pPr marL="0" indent="0">
              <a:buNone/>
            </a:pPr>
            <a:r>
              <a:rPr lang="en-US" sz="3100" dirty="0"/>
              <a:t>The only action taken by the implicit default constructor is to call the superclass constructor using the super() call. Constructor arguments provide you with a way to provide parameters for the initialization of an object.</a:t>
            </a:r>
          </a:p>
          <a:p>
            <a:pPr marL="0" indent="0">
              <a:buNone/>
            </a:pPr>
            <a:r>
              <a:rPr lang="en-US" sz="3100" dirty="0"/>
              <a:t>Below is an example of a cube class containing 2 constructors. (one default and one parameterized constructor).</a:t>
            </a:r>
          </a:p>
          <a:p>
            <a:pPr marL="0" indent="0">
              <a:buNone/>
            </a:pPr>
            <a:endParaRPr lang="ru-RU" dirty="0"/>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pic>
        <p:nvPicPr>
          <p:cNvPr id="3" name="Рисунок 2"/>
          <p:cNvPicPr>
            <a:picLocks noChangeAspect="1"/>
          </p:cNvPicPr>
          <p:nvPr/>
        </p:nvPicPr>
        <p:blipFill>
          <a:blip r:embed="rId3"/>
          <a:stretch>
            <a:fillRect/>
          </a:stretch>
        </p:blipFill>
        <p:spPr>
          <a:xfrm>
            <a:off x="6223000" y="1783421"/>
            <a:ext cx="5130800" cy="4295958"/>
          </a:xfrm>
          <a:prstGeom prst="rect">
            <a:avLst/>
          </a:prstGeom>
        </p:spPr>
      </p:pic>
    </p:spTree>
    <p:extLst>
      <p:ext uri="{BB962C8B-B14F-4D97-AF65-F5344CB8AC3E}">
        <p14:creationId xmlns:p14="http://schemas.microsoft.com/office/powerpoint/2010/main" val="27304974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5. </a:t>
            </a:r>
            <a:r>
              <a:rPr lang="en-US" dirty="0" smtClean="0"/>
              <a:t>Java </a:t>
            </a:r>
            <a:r>
              <a:rPr lang="en-US" dirty="0"/>
              <a:t>constructor</a:t>
            </a:r>
            <a:r>
              <a:rPr lang="en-US" dirty="0" smtClean="0"/>
              <a:t>.</a:t>
            </a:r>
            <a:endParaRPr lang="ru-RU" dirty="0"/>
          </a:p>
        </p:txBody>
      </p:sp>
      <p:sp>
        <p:nvSpPr>
          <p:cNvPr id="5" name="Объект 4"/>
          <p:cNvSpPr>
            <a:spLocks noGrp="1"/>
          </p:cNvSpPr>
          <p:nvPr>
            <p:ph idx="1"/>
          </p:nvPr>
        </p:nvSpPr>
        <p:spPr>
          <a:xfrm>
            <a:off x="838200" y="1522142"/>
            <a:ext cx="5245100" cy="4351338"/>
          </a:xfrm>
        </p:spPr>
        <p:txBody>
          <a:bodyPr>
            <a:noAutofit/>
          </a:bodyPr>
          <a:lstStyle/>
          <a:p>
            <a:pPr marL="0" indent="0">
              <a:buNone/>
            </a:pPr>
            <a:r>
              <a:rPr lang="en-US" sz="1700" b="1" dirty="0"/>
              <a:t>JAVA OVERLOADED CONSTRUCTORS</a:t>
            </a:r>
          </a:p>
          <a:p>
            <a:r>
              <a:rPr lang="en-US" sz="1700" dirty="0"/>
              <a:t>Like methods, constructors can also be overloaded. Since the constructors in a class all have the same name as the class, their signatures are differentiated by their parameter lists. The above example shows that the Cube1 constructor is overloaded, one being the default constructor and the other being a parameterized constructor.</a:t>
            </a:r>
          </a:p>
          <a:p>
            <a:r>
              <a:rPr lang="en-US" sz="1700" dirty="0"/>
              <a:t>It is possible to use this() construct, to implement local chaining of constructors in a class. The this() call in a constructor invokes an other constructor with the corresponding parameter list within the same class. Calling the default constructor to create a Cube object results in the second and third parameterized constructors being called as well. Java requires that any this() call must occur as the first statement in a constructor.</a:t>
            </a:r>
          </a:p>
          <a:p>
            <a:r>
              <a:rPr lang="en-US" sz="1700" dirty="0"/>
              <a:t>Below is an example of a cube class containing 3 constructors which </a:t>
            </a:r>
            <a:r>
              <a:rPr lang="en-US" sz="1700" dirty="0" err="1"/>
              <a:t>demostrates</a:t>
            </a:r>
            <a:r>
              <a:rPr lang="en-US" sz="1700" dirty="0"/>
              <a:t> the this() method in Constructors </a:t>
            </a:r>
            <a:r>
              <a:rPr lang="en-US" sz="1700" dirty="0" smtClean="0"/>
              <a:t>context</a:t>
            </a:r>
            <a:r>
              <a:rPr lang="ru-RU" sz="1700" dirty="0" smtClean="0"/>
              <a:t>.</a:t>
            </a:r>
            <a:endParaRPr lang="en-US" sz="1700" dirty="0"/>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pic>
        <p:nvPicPr>
          <p:cNvPr id="2" name="Рисунок 1"/>
          <p:cNvPicPr>
            <a:picLocks noChangeAspect="1"/>
          </p:cNvPicPr>
          <p:nvPr/>
        </p:nvPicPr>
        <p:blipFill>
          <a:blip r:embed="rId3"/>
          <a:stretch>
            <a:fillRect/>
          </a:stretch>
        </p:blipFill>
        <p:spPr>
          <a:xfrm>
            <a:off x="6098004" y="1522142"/>
            <a:ext cx="5538676" cy="4758158"/>
          </a:xfrm>
          <a:prstGeom prst="rect">
            <a:avLst/>
          </a:prstGeom>
        </p:spPr>
      </p:pic>
    </p:spTree>
    <p:extLst>
      <p:ext uri="{BB962C8B-B14F-4D97-AF65-F5344CB8AC3E}">
        <p14:creationId xmlns:p14="http://schemas.microsoft.com/office/powerpoint/2010/main" val="13066082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6. </a:t>
            </a:r>
            <a:r>
              <a:rPr lang="en-US" dirty="0" smtClean="0"/>
              <a:t>This </a:t>
            </a:r>
            <a:r>
              <a:rPr lang="en-US" dirty="0"/>
              <a:t>keyword in Java.</a:t>
            </a:r>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sp>
        <p:nvSpPr>
          <p:cNvPr id="2" name="Rectangle 1"/>
          <p:cNvSpPr>
            <a:spLocks noGrp="1" noChangeArrowheads="1"/>
          </p:cNvSpPr>
          <p:nvPr>
            <p:ph idx="1"/>
          </p:nvPr>
        </p:nvSpPr>
        <p:spPr bwMode="auto">
          <a:xfrm>
            <a:off x="647700" y="1783420"/>
            <a:ext cx="7213600"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900" b="0" u="none" strike="noStrike" cap="none" normalizeH="0" baseline="0" dirty="0" err="1" smtClean="0">
                <a:ln>
                  <a:noFill/>
                </a:ln>
                <a:solidFill>
                  <a:schemeClr val="tx1"/>
                </a:solidFill>
                <a:effectLst/>
              </a:rPr>
              <a:t>Within</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an</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instance</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method</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or</a:t>
            </a:r>
            <a:r>
              <a:rPr kumimoji="0" lang="ru-RU" altLang="ru-RU" sz="1900" b="0" u="none" strike="noStrike" cap="none" normalizeH="0" baseline="0" dirty="0" smtClean="0">
                <a:ln>
                  <a:noFill/>
                </a:ln>
                <a:solidFill>
                  <a:schemeClr val="tx1"/>
                </a:solidFill>
                <a:effectLst/>
              </a:rPr>
              <a:t> a </a:t>
            </a:r>
            <a:r>
              <a:rPr kumimoji="0" lang="ru-RU" altLang="ru-RU" sz="1900" b="0" u="none" strike="noStrike" cap="none" normalizeH="0" baseline="0" dirty="0" err="1" smtClean="0">
                <a:ln>
                  <a:noFill/>
                </a:ln>
                <a:solidFill>
                  <a:schemeClr val="tx1"/>
                </a:solidFill>
                <a:effectLst/>
              </a:rPr>
              <a:t>constructor</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this</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is</a:t>
            </a:r>
            <a:r>
              <a:rPr kumimoji="0" lang="ru-RU" altLang="ru-RU" sz="1900" b="0" u="none" strike="noStrike" cap="none" normalizeH="0" baseline="0" dirty="0" smtClean="0">
                <a:ln>
                  <a:noFill/>
                </a:ln>
                <a:solidFill>
                  <a:schemeClr val="tx1"/>
                </a:solidFill>
                <a:effectLst/>
              </a:rPr>
              <a:t> a </a:t>
            </a:r>
            <a:r>
              <a:rPr kumimoji="0" lang="ru-RU" altLang="ru-RU" sz="1900" b="0" u="none" strike="noStrike" cap="none" normalizeH="0" baseline="0" dirty="0" err="1" smtClean="0">
                <a:ln>
                  <a:noFill/>
                </a:ln>
                <a:solidFill>
                  <a:schemeClr val="tx1"/>
                </a:solidFill>
                <a:effectLst/>
              </a:rPr>
              <a:t>reference</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to</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the</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current</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object</a:t>
            </a:r>
            <a:r>
              <a:rPr kumimoji="0" lang="ru-RU" altLang="ru-RU" sz="1900" b="0" u="none" strike="noStrike" cap="none" normalizeH="0" baseline="0" dirty="0" smtClean="0">
                <a:ln>
                  <a:noFill/>
                </a:ln>
                <a:solidFill>
                  <a:schemeClr val="tx1"/>
                </a:solidFill>
                <a:effectLst/>
              </a:rPr>
              <a:t> — </a:t>
            </a:r>
            <a:r>
              <a:rPr kumimoji="0" lang="ru-RU" altLang="ru-RU" sz="1900" b="0" u="none" strike="noStrike" cap="none" normalizeH="0" baseline="0" dirty="0" err="1" smtClean="0">
                <a:ln>
                  <a:noFill/>
                </a:ln>
                <a:solidFill>
                  <a:schemeClr val="tx1"/>
                </a:solidFill>
                <a:effectLst/>
              </a:rPr>
              <a:t>the</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object</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whose</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method</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or</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constructor</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is</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being</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called</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You</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can</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refer</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to</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any</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member</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of</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the</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current</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object</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from</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within</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an</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instance</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method</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or</a:t>
            </a:r>
            <a:r>
              <a:rPr kumimoji="0" lang="ru-RU" altLang="ru-RU" sz="1900" b="0" u="none" strike="noStrike" cap="none" normalizeH="0" baseline="0" dirty="0" smtClean="0">
                <a:ln>
                  <a:noFill/>
                </a:ln>
                <a:solidFill>
                  <a:schemeClr val="tx1"/>
                </a:solidFill>
                <a:effectLst/>
              </a:rPr>
              <a:t> a </a:t>
            </a:r>
            <a:r>
              <a:rPr kumimoji="0" lang="ru-RU" altLang="ru-RU" sz="1900" b="0" u="none" strike="noStrike" cap="none" normalizeH="0" baseline="0" dirty="0" err="1" smtClean="0">
                <a:ln>
                  <a:noFill/>
                </a:ln>
                <a:solidFill>
                  <a:schemeClr val="tx1"/>
                </a:solidFill>
                <a:effectLst/>
              </a:rPr>
              <a:t>constructor</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by</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using</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this</a:t>
            </a:r>
            <a:r>
              <a:rPr kumimoji="0" lang="ru-RU" altLang="ru-RU" sz="1900" b="0" u="none" strike="noStrike" cap="none" normalizeH="0" baseline="0" dirty="0" smtClean="0">
                <a:ln>
                  <a:noFill/>
                </a:ln>
                <a:solidFill>
                  <a:schemeClr val="tx1"/>
                </a:solidFill>
                <a:effectLst/>
              </a:rPr>
              <a:t>.</a:t>
            </a:r>
            <a:endParaRPr kumimoji="0" lang="ru-RU" altLang="ru-RU" sz="1900" b="1"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900" b="1"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900" u="none" strike="noStrike" cap="none" normalizeH="0" baseline="0" dirty="0" err="1" smtClean="0">
                <a:ln>
                  <a:noFill/>
                </a:ln>
                <a:solidFill>
                  <a:schemeClr val="tx1"/>
                </a:solidFill>
                <a:effectLst/>
              </a:rPr>
              <a:t>Using</a:t>
            </a:r>
            <a:r>
              <a:rPr kumimoji="0" lang="ru-RU" altLang="ru-RU" sz="1900" u="none" strike="noStrike" cap="none" normalizeH="0" baseline="0" dirty="0" smtClean="0">
                <a:ln>
                  <a:noFill/>
                </a:ln>
                <a:solidFill>
                  <a:schemeClr val="tx1"/>
                </a:solidFill>
                <a:effectLst/>
              </a:rPr>
              <a:t> </a:t>
            </a:r>
            <a:r>
              <a:rPr kumimoji="0" lang="ru-RU" altLang="ru-RU" sz="1900" u="none" strike="noStrike" cap="none" normalizeH="0" baseline="0" dirty="0" err="1" smtClean="0">
                <a:ln>
                  <a:noFill/>
                </a:ln>
                <a:solidFill>
                  <a:schemeClr val="tx1"/>
                </a:solidFill>
                <a:effectLst/>
              </a:rPr>
              <a:t>this</a:t>
            </a:r>
            <a:r>
              <a:rPr kumimoji="0" lang="ru-RU" altLang="ru-RU" sz="1900" u="none" strike="noStrike" cap="none" normalizeH="0" baseline="0" dirty="0" smtClean="0">
                <a:ln>
                  <a:noFill/>
                </a:ln>
                <a:solidFill>
                  <a:schemeClr val="tx1"/>
                </a:solidFill>
                <a:effectLst/>
              </a:rPr>
              <a:t> </a:t>
            </a:r>
            <a:r>
              <a:rPr kumimoji="0" lang="ru-RU" altLang="ru-RU" sz="1900" u="none" strike="noStrike" cap="none" normalizeH="0" baseline="0" dirty="0" err="1" smtClean="0">
                <a:ln>
                  <a:noFill/>
                </a:ln>
                <a:solidFill>
                  <a:schemeClr val="tx1"/>
                </a:solidFill>
                <a:effectLst/>
              </a:rPr>
              <a:t>with</a:t>
            </a:r>
            <a:r>
              <a:rPr kumimoji="0" lang="ru-RU" altLang="ru-RU" sz="1900" u="none" strike="noStrike" cap="none" normalizeH="0" baseline="0" dirty="0" smtClean="0">
                <a:ln>
                  <a:noFill/>
                </a:ln>
                <a:solidFill>
                  <a:schemeClr val="tx1"/>
                </a:solidFill>
                <a:effectLst/>
              </a:rPr>
              <a:t> a </a:t>
            </a:r>
            <a:r>
              <a:rPr kumimoji="0" lang="ru-RU" altLang="ru-RU" sz="1900" u="none" strike="noStrike" cap="none" normalizeH="0" baseline="0" dirty="0" err="1" smtClean="0">
                <a:ln>
                  <a:noFill/>
                </a:ln>
                <a:solidFill>
                  <a:schemeClr val="tx1"/>
                </a:solidFill>
                <a:effectLst/>
              </a:rPr>
              <a:t>Field</a:t>
            </a:r>
            <a:endParaRPr kumimoji="0" lang="ru-RU" altLang="ru-RU" sz="190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900" b="0" u="none" strike="noStrike" cap="none" normalizeH="0" baseline="0" dirty="0" err="1" smtClean="0">
                <a:ln>
                  <a:noFill/>
                </a:ln>
                <a:solidFill>
                  <a:schemeClr val="tx1"/>
                </a:solidFill>
                <a:effectLst/>
              </a:rPr>
              <a:t>The</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most</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common</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reason</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for</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using</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the</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this</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keyword</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is</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because</a:t>
            </a:r>
            <a:r>
              <a:rPr kumimoji="0" lang="ru-RU" altLang="ru-RU" sz="1900" b="0" u="none" strike="noStrike" cap="none" normalizeH="0" baseline="0" dirty="0" smtClean="0">
                <a:ln>
                  <a:noFill/>
                </a:ln>
                <a:solidFill>
                  <a:schemeClr val="tx1"/>
                </a:solidFill>
                <a:effectLst/>
              </a:rPr>
              <a:t> a </a:t>
            </a:r>
            <a:r>
              <a:rPr kumimoji="0" lang="ru-RU" altLang="ru-RU" sz="1900" b="0" u="none" strike="noStrike" cap="none" normalizeH="0" baseline="0" dirty="0" err="1" smtClean="0">
                <a:ln>
                  <a:noFill/>
                </a:ln>
                <a:solidFill>
                  <a:schemeClr val="tx1"/>
                </a:solidFill>
                <a:effectLst/>
              </a:rPr>
              <a:t>field</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is</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shadowed</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by</a:t>
            </a:r>
            <a:r>
              <a:rPr kumimoji="0" lang="ru-RU" altLang="ru-RU" sz="1900" b="0" u="none" strike="noStrike" cap="none" normalizeH="0" baseline="0" dirty="0" smtClean="0">
                <a:ln>
                  <a:noFill/>
                </a:ln>
                <a:solidFill>
                  <a:schemeClr val="tx1"/>
                </a:solidFill>
                <a:effectLst/>
              </a:rPr>
              <a:t> a </a:t>
            </a:r>
            <a:r>
              <a:rPr kumimoji="0" lang="ru-RU" altLang="ru-RU" sz="1900" b="0" u="none" strike="noStrike" cap="none" normalizeH="0" baseline="0" dirty="0" err="1" smtClean="0">
                <a:ln>
                  <a:noFill/>
                </a:ln>
                <a:solidFill>
                  <a:schemeClr val="tx1"/>
                </a:solidFill>
                <a:effectLst/>
              </a:rPr>
              <a:t>method</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or</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constructor</a:t>
            </a:r>
            <a:r>
              <a:rPr kumimoji="0" lang="ru-RU" altLang="ru-RU" sz="1900" b="0" u="none" strike="noStrike" cap="none" normalizeH="0" baseline="0" dirty="0" smtClean="0">
                <a:ln>
                  <a:noFill/>
                </a:ln>
                <a:solidFill>
                  <a:schemeClr val="tx1"/>
                </a:solidFill>
                <a:effectLst/>
              </a:rPr>
              <a:t> </a:t>
            </a:r>
            <a:r>
              <a:rPr kumimoji="0" lang="ru-RU" altLang="ru-RU" sz="1900" b="0" u="none" strike="noStrike" cap="none" normalizeH="0" baseline="0" dirty="0" err="1" smtClean="0">
                <a:ln>
                  <a:noFill/>
                </a:ln>
                <a:solidFill>
                  <a:schemeClr val="tx1"/>
                </a:solidFill>
                <a:effectLst/>
              </a:rPr>
              <a:t>parameter</a:t>
            </a:r>
            <a:r>
              <a:rPr kumimoji="0" lang="ru-RU" altLang="ru-RU" sz="1900" b="0" u="none" strike="noStrike" cap="none" normalizeH="0" baseline="0" dirty="0" smtClean="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lang="ru-RU" altLang="ru-RU" sz="1900" dirty="0"/>
          </a:p>
          <a:p>
            <a:pPr marL="0" indent="0" eaLnBrk="0" fontAlgn="base" hangingPunct="0">
              <a:lnSpc>
                <a:spcPct val="100000"/>
              </a:lnSpc>
              <a:spcBef>
                <a:spcPct val="0"/>
              </a:spcBef>
              <a:spcAft>
                <a:spcPct val="0"/>
              </a:spcAft>
              <a:buNone/>
            </a:pPr>
            <a:r>
              <a:rPr lang="ru-RU" altLang="ru-RU" sz="1900" dirty="0" err="1"/>
              <a:t>Each</a:t>
            </a:r>
            <a:r>
              <a:rPr lang="ru-RU" altLang="ru-RU" sz="1900" dirty="0"/>
              <a:t> </a:t>
            </a:r>
            <a:r>
              <a:rPr lang="ru-RU" altLang="ru-RU" sz="1900" dirty="0" err="1"/>
              <a:t>argument</a:t>
            </a:r>
            <a:r>
              <a:rPr lang="ru-RU" altLang="ru-RU" sz="1900" dirty="0"/>
              <a:t> </a:t>
            </a:r>
            <a:r>
              <a:rPr lang="ru-RU" altLang="ru-RU" sz="1900" dirty="0" err="1"/>
              <a:t>to</a:t>
            </a:r>
            <a:r>
              <a:rPr lang="ru-RU" altLang="ru-RU" sz="1900" dirty="0"/>
              <a:t> </a:t>
            </a:r>
            <a:r>
              <a:rPr lang="ru-RU" altLang="ru-RU" sz="1900" dirty="0" err="1"/>
              <a:t>the</a:t>
            </a:r>
            <a:r>
              <a:rPr lang="ru-RU" altLang="ru-RU" sz="1900" dirty="0"/>
              <a:t> </a:t>
            </a:r>
            <a:r>
              <a:rPr lang="ru-RU" altLang="ru-RU" sz="1900" dirty="0" err="1"/>
              <a:t>constructor</a:t>
            </a:r>
            <a:r>
              <a:rPr lang="ru-RU" altLang="ru-RU" sz="1900" dirty="0"/>
              <a:t> </a:t>
            </a:r>
            <a:r>
              <a:rPr lang="ru-RU" altLang="ru-RU" sz="1900" dirty="0" err="1"/>
              <a:t>shadows</a:t>
            </a:r>
            <a:r>
              <a:rPr lang="ru-RU" altLang="ru-RU" sz="1900" dirty="0"/>
              <a:t> </a:t>
            </a:r>
            <a:r>
              <a:rPr lang="ru-RU" altLang="ru-RU" sz="1900" dirty="0" err="1"/>
              <a:t>one</a:t>
            </a:r>
            <a:r>
              <a:rPr lang="ru-RU" altLang="ru-RU" sz="1900" dirty="0"/>
              <a:t> </a:t>
            </a:r>
            <a:r>
              <a:rPr lang="ru-RU" altLang="ru-RU" sz="1900" dirty="0" err="1"/>
              <a:t>of</a:t>
            </a:r>
            <a:r>
              <a:rPr lang="ru-RU" altLang="ru-RU" sz="1900" dirty="0"/>
              <a:t> </a:t>
            </a:r>
            <a:r>
              <a:rPr lang="ru-RU" altLang="ru-RU" sz="1900" dirty="0" err="1"/>
              <a:t>the</a:t>
            </a:r>
            <a:r>
              <a:rPr lang="ru-RU" altLang="ru-RU" sz="1900" dirty="0"/>
              <a:t> </a:t>
            </a:r>
            <a:r>
              <a:rPr lang="ru-RU" altLang="ru-RU" sz="1900" dirty="0" err="1"/>
              <a:t>object's</a:t>
            </a:r>
            <a:r>
              <a:rPr lang="ru-RU" altLang="ru-RU" sz="1900" dirty="0"/>
              <a:t> </a:t>
            </a:r>
            <a:r>
              <a:rPr lang="ru-RU" altLang="ru-RU" sz="1900" dirty="0" err="1"/>
              <a:t>fields</a:t>
            </a:r>
            <a:r>
              <a:rPr lang="ru-RU" altLang="ru-RU" sz="1900" dirty="0"/>
              <a:t> — </a:t>
            </a:r>
            <a:r>
              <a:rPr lang="ru-RU" altLang="ru-RU" sz="1900" dirty="0" err="1"/>
              <a:t>inside</a:t>
            </a:r>
            <a:r>
              <a:rPr lang="ru-RU" altLang="ru-RU" sz="1900" dirty="0"/>
              <a:t> </a:t>
            </a:r>
            <a:r>
              <a:rPr lang="ru-RU" altLang="ru-RU" sz="1900" dirty="0" err="1"/>
              <a:t>the</a:t>
            </a:r>
            <a:r>
              <a:rPr lang="ru-RU" altLang="ru-RU" sz="1900" dirty="0"/>
              <a:t> </a:t>
            </a:r>
            <a:r>
              <a:rPr lang="ru-RU" altLang="ru-RU" sz="1900" dirty="0" err="1"/>
              <a:t>constructor</a:t>
            </a:r>
            <a:r>
              <a:rPr lang="ru-RU" altLang="ru-RU" sz="1900" dirty="0"/>
              <a:t> </a:t>
            </a:r>
            <a:r>
              <a:rPr lang="ru-RU" altLang="ru-RU" sz="1900" b="1" dirty="0"/>
              <a:t>x</a:t>
            </a:r>
            <a:r>
              <a:rPr lang="ru-RU" altLang="ru-RU" sz="1900" dirty="0"/>
              <a:t> </a:t>
            </a:r>
            <a:r>
              <a:rPr lang="ru-RU" altLang="ru-RU" sz="1900" dirty="0" err="1"/>
              <a:t>is</a:t>
            </a:r>
            <a:r>
              <a:rPr lang="ru-RU" altLang="ru-RU" sz="1900" dirty="0"/>
              <a:t> a </a:t>
            </a:r>
            <a:r>
              <a:rPr lang="ru-RU" altLang="ru-RU" sz="1900" dirty="0" err="1"/>
              <a:t>local</a:t>
            </a:r>
            <a:r>
              <a:rPr lang="ru-RU" altLang="ru-RU" sz="1900" dirty="0"/>
              <a:t> </a:t>
            </a:r>
            <a:r>
              <a:rPr lang="ru-RU" altLang="ru-RU" sz="1900" dirty="0" err="1"/>
              <a:t>copy</a:t>
            </a:r>
            <a:r>
              <a:rPr lang="ru-RU" altLang="ru-RU" sz="1900" dirty="0"/>
              <a:t> </a:t>
            </a:r>
            <a:r>
              <a:rPr lang="ru-RU" altLang="ru-RU" sz="1900" dirty="0" err="1"/>
              <a:t>of</a:t>
            </a:r>
            <a:r>
              <a:rPr lang="ru-RU" altLang="ru-RU" sz="1900" dirty="0"/>
              <a:t> </a:t>
            </a:r>
            <a:r>
              <a:rPr lang="ru-RU" altLang="ru-RU" sz="1900" dirty="0" err="1"/>
              <a:t>the</a:t>
            </a:r>
            <a:r>
              <a:rPr lang="ru-RU" altLang="ru-RU" sz="1900" dirty="0"/>
              <a:t> </a:t>
            </a:r>
            <a:r>
              <a:rPr lang="ru-RU" altLang="ru-RU" sz="1900" dirty="0" err="1"/>
              <a:t>constructor's</a:t>
            </a:r>
            <a:r>
              <a:rPr lang="ru-RU" altLang="ru-RU" sz="1900" dirty="0"/>
              <a:t> </a:t>
            </a:r>
            <a:r>
              <a:rPr lang="ru-RU" altLang="ru-RU" sz="1900" dirty="0" err="1"/>
              <a:t>first</a:t>
            </a:r>
            <a:r>
              <a:rPr lang="ru-RU" altLang="ru-RU" sz="1900" dirty="0"/>
              <a:t> </a:t>
            </a:r>
            <a:r>
              <a:rPr lang="ru-RU" altLang="ru-RU" sz="1900" dirty="0" err="1"/>
              <a:t>argument</a:t>
            </a:r>
            <a:r>
              <a:rPr lang="ru-RU" altLang="ru-RU" sz="1900" dirty="0"/>
              <a:t>. </a:t>
            </a:r>
            <a:r>
              <a:rPr lang="ru-RU" altLang="ru-RU" sz="1900" dirty="0" err="1"/>
              <a:t>To</a:t>
            </a:r>
            <a:r>
              <a:rPr lang="ru-RU" altLang="ru-RU" sz="1900" dirty="0"/>
              <a:t> </a:t>
            </a:r>
            <a:r>
              <a:rPr lang="ru-RU" altLang="ru-RU" sz="1900" dirty="0" err="1"/>
              <a:t>refer</a:t>
            </a:r>
            <a:r>
              <a:rPr lang="ru-RU" altLang="ru-RU" sz="1900" dirty="0"/>
              <a:t> </a:t>
            </a:r>
            <a:r>
              <a:rPr lang="ru-RU" altLang="ru-RU" sz="1900" dirty="0" err="1"/>
              <a:t>to</a:t>
            </a:r>
            <a:r>
              <a:rPr lang="ru-RU" altLang="ru-RU" sz="1900" dirty="0"/>
              <a:t> </a:t>
            </a:r>
            <a:r>
              <a:rPr lang="ru-RU" altLang="ru-RU" sz="1900" dirty="0" err="1"/>
              <a:t>the</a:t>
            </a:r>
            <a:r>
              <a:rPr lang="ru-RU" altLang="ru-RU" sz="1900" dirty="0"/>
              <a:t> </a:t>
            </a:r>
            <a:r>
              <a:rPr lang="ru-RU" altLang="ru-RU" sz="1900" dirty="0" err="1"/>
              <a:t>Point</a:t>
            </a:r>
            <a:r>
              <a:rPr lang="ru-RU" altLang="ru-RU" sz="1900" dirty="0"/>
              <a:t> </a:t>
            </a:r>
            <a:r>
              <a:rPr lang="ru-RU" altLang="ru-RU" sz="1900" dirty="0" err="1"/>
              <a:t>field</a:t>
            </a:r>
            <a:r>
              <a:rPr lang="ru-RU" altLang="ru-RU" sz="1900" dirty="0"/>
              <a:t> </a:t>
            </a:r>
            <a:r>
              <a:rPr lang="ru-RU" altLang="ru-RU" sz="1900" b="1" dirty="0"/>
              <a:t>x</a:t>
            </a:r>
            <a:r>
              <a:rPr lang="ru-RU" altLang="ru-RU" sz="1900" dirty="0"/>
              <a:t>, </a:t>
            </a:r>
            <a:r>
              <a:rPr lang="ru-RU" altLang="ru-RU" sz="1900" dirty="0" err="1"/>
              <a:t>the</a:t>
            </a:r>
            <a:r>
              <a:rPr lang="ru-RU" altLang="ru-RU" sz="1900" dirty="0"/>
              <a:t> </a:t>
            </a:r>
            <a:r>
              <a:rPr lang="ru-RU" altLang="ru-RU" sz="1900" dirty="0" err="1"/>
              <a:t>constructor</a:t>
            </a:r>
            <a:r>
              <a:rPr lang="ru-RU" altLang="ru-RU" sz="1900" dirty="0"/>
              <a:t> </a:t>
            </a:r>
            <a:r>
              <a:rPr lang="ru-RU" altLang="ru-RU" sz="1900" dirty="0" err="1"/>
              <a:t>must</a:t>
            </a:r>
            <a:r>
              <a:rPr lang="ru-RU" altLang="ru-RU" sz="1900" dirty="0"/>
              <a:t> </a:t>
            </a:r>
            <a:r>
              <a:rPr lang="ru-RU" altLang="ru-RU" sz="1900" dirty="0" err="1"/>
              <a:t>use</a:t>
            </a:r>
            <a:r>
              <a:rPr lang="ru-RU" altLang="ru-RU" sz="1900" dirty="0"/>
              <a:t> </a:t>
            </a:r>
            <a:r>
              <a:rPr lang="ru-RU" altLang="ru-RU" sz="1900" b="1" dirty="0" err="1"/>
              <a:t>this.x</a:t>
            </a:r>
            <a:r>
              <a:rPr lang="ru-RU" altLang="ru-RU" sz="1900"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ru-RU" altLang="ru-RU" sz="19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900" b="0" i="0" u="none" strike="noStrike" cap="none" normalizeH="0" baseline="0" dirty="0" smtClean="0">
              <a:ln>
                <a:noFill/>
              </a:ln>
              <a:solidFill>
                <a:schemeClr val="tx1"/>
              </a:solidFill>
              <a:effectLst/>
            </a:endParaRPr>
          </a:p>
        </p:txBody>
      </p:sp>
      <p:pic>
        <p:nvPicPr>
          <p:cNvPr id="3" name="Рисунок 2"/>
          <p:cNvPicPr>
            <a:picLocks noChangeAspect="1"/>
          </p:cNvPicPr>
          <p:nvPr/>
        </p:nvPicPr>
        <p:blipFill>
          <a:blip r:embed="rId3"/>
          <a:stretch>
            <a:fillRect/>
          </a:stretch>
        </p:blipFill>
        <p:spPr>
          <a:xfrm>
            <a:off x="8066299" y="1783420"/>
            <a:ext cx="3287501" cy="4833279"/>
          </a:xfrm>
          <a:prstGeom prst="rect">
            <a:avLst/>
          </a:prstGeom>
        </p:spPr>
      </p:pic>
    </p:spTree>
    <p:extLst>
      <p:ext uri="{BB962C8B-B14F-4D97-AF65-F5344CB8AC3E}">
        <p14:creationId xmlns:p14="http://schemas.microsoft.com/office/powerpoint/2010/main" val="34612274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7. </a:t>
            </a:r>
            <a:r>
              <a:rPr lang="en-US" dirty="0" smtClean="0"/>
              <a:t>Void </a:t>
            </a:r>
            <a:r>
              <a:rPr lang="en-US" dirty="0"/>
              <a:t>keyword in Java</a:t>
            </a:r>
            <a:r>
              <a:rPr lang="en-US" dirty="0" smtClean="0"/>
              <a:t>.</a:t>
            </a:r>
            <a:endParaRPr lang="ru-RU" dirty="0"/>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sp>
        <p:nvSpPr>
          <p:cNvPr id="2" name="Rectangle 1"/>
          <p:cNvSpPr>
            <a:spLocks noGrp="1" noChangeArrowheads="1"/>
          </p:cNvSpPr>
          <p:nvPr>
            <p:ph idx="1"/>
          </p:nvPr>
        </p:nvSpPr>
        <p:spPr bwMode="auto">
          <a:xfrm>
            <a:off x="838201" y="1990282"/>
            <a:ext cx="57277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dirty="0"/>
              <a:t>The void keyword allows us to </a:t>
            </a:r>
            <a:r>
              <a:rPr lang="en-US" dirty="0" smtClean="0"/>
              <a:t>create</a:t>
            </a:r>
          </a:p>
          <a:p>
            <a:pPr marL="0" lvl="0" indent="0" eaLnBrk="0" fontAlgn="base" hangingPunct="0">
              <a:lnSpc>
                <a:spcPct val="100000"/>
              </a:lnSpc>
              <a:spcBef>
                <a:spcPct val="0"/>
              </a:spcBef>
              <a:spcAft>
                <a:spcPct val="0"/>
              </a:spcAft>
              <a:buNone/>
            </a:pPr>
            <a:r>
              <a:rPr lang="en-US" dirty="0" smtClean="0"/>
              <a:t>methods which do </a:t>
            </a:r>
            <a:r>
              <a:rPr lang="en-US" dirty="0"/>
              <a:t>not return a </a:t>
            </a:r>
            <a:r>
              <a:rPr lang="en-US" dirty="0" smtClean="0"/>
              <a:t>value.</a:t>
            </a:r>
          </a:p>
          <a:p>
            <a:pPr marL="0" lvl="0" indent="0" eaLnBrk="0" fontAlgn="base" hangingPunct="0">
              <a:lnSpc>
                <a:spcPct val="100000"/>
              </a:lnSpc>
              <a:spcBef>
                <a:spcPct val="0"/>
              </a:spcBef>
              <a:spcAft>
                <a:spcPct val="0"/>
              </a:spcAft>
              <a:buNone/>
            </a:pPr>
            <a:r>
              <a:rPr lang="en-US" dirty="0" smtClean="0"/>
              <a:t>Here</a:t>
            </a:r>
            <a:r>
              <a:rPr lang="en-US" dirty="0"/>
              <a:t>, in the </a:t>
            </a:r>
            <a:r>
              <a:rPr lang="en-US" dirty="0" smtClean="0"/>
              <a:t>following example we're</a:t>
            </a:r>
          </a:p>
          <a:p>
            <a:pPr marL="0" lvl="0" indent="0" eaLnBrk="0" fontAlgn="base" hangingPunct="0">
              <a:lnSpc>
                <a:spcPct val="100000"/>
              </a:lnSpc>
              <a:spcBef>
                <a:spcPct val="0"/>
              </a:spcBef>
              <a:spcAft>
                <a:spcPct val="0"/>
              </a:spcAft>
              <a:buNone/>
            </a:pPr>
            <a:r>
              <a:rPr lang="en-US" dirty="0" smtClean="0"/>
              <a:t>considering </a:t>
            </a:r>
            <a:r>
              <a:rPr lang="en-US" dirty="0"/>
              <a:t>a void </a:t>
            </a:r>
            <a:r>
              <a:rPr lang="en-US" dirty="0" smtClean="0"/>
              <a:t>method</a:t>
            </a:r>
          </a:p>
          <a:p>
            <a:pPr marL="0" lvl="0" indent="0" eaLnBrk="0" fontAlgn="base" hangingPunct="0">
              <a:lnSpc>
                <a:spcPct val="100000"/>
              </a:lnSpc>
              <a:spcBef>
                <a:spcPct val="0"/>
              </a:spcBef>
              <a:spcAft>
                <a:spcPct val="0"/>
              </a:spcAft>
              <a:buNone/>
            </a:pPr>
            <a:r>
              <a:rPr lang="en-US" i="1" dirty="0" err="1" smtClean="0"/>
              <a:t>methodRankPoints</a:t>
            </a:r>
            <a:r>
              <a:rPr lang="en-US" dirty="0" smtClean="0"/>
              <a:t>.</a:t>
            </a:r>
          </a:p>
          <a:p>
            <a:pPr marL="0" lvl="0" indent="0" eaLnBrk="0" fontAlgn="base" hangingPunct="0">
              <a:lnSpc>
                <a:spcPct val="100000"/>
              </a:lnSpc>
              <a:spcBef>
                <a:spcPct val="0"/>
              </a:spcBef>
              <a:spcAft>
                <a:spcPct val="0"/>
              </a:spcAft>
              <a:buNone/>
            </a:pPr>
            <a:endParaRPr lang="en-US" dirty="0"/>
          </a:p>
          <a:p>
            <a:pPr marL="0" lvl="0" indent="0" eaLnBrk="0" fontAlgn="base" hangingPunct="0">
              <a:lnSpc>
                <a:spcPct val="100000"/>
              </a:lnSpc>
              <a:spcBef>
                <a:spcPct val="0"/>
              </a:spcBef>
              <a:spcAft>
                <a:spcPct val="0"/>
              </a:spcAft>
              <a:buNone/>
            </a:pPr>
            <a:r>
              <a:rPr lang="en-US" dirty="0" smtClean="0"/>
              <a:t>This </a:t>
            </a:r>
            <a:r>
              <a:rPr lang="en-US" dirty="0"/>
              <a:t>method is a void method, </a:t>
            </a:r>
            <a:r>
              <a:rPr lang="en-US" dirty="0" smtClean="0"/>
              <a:t>which</a:t>
            </a:r>
          </a:p>
          <a:p>
            <a:pPr marL="0" lvl="0" indent="0" eaLnBrk="0" fontAlgn="base" hangingPunct="0">
              <a:lnSpc>
                <a:spcPct val="100000"/>
              </a:lnSpc>
              <a:spcBef>
                <a:spcPct val="0"/>
              </a:spcBef>
              <a:spcAft>
                <a:spcPct val="0"/>
              </a:spcAft>
              <a:buNone/>
            </a:pPr>
            <a:r>
              <a:rPr lang="en-US" dirty="0" smtClean="0"/>
              <a:t>does </a:t>
            </a:r>
            <a:r>
              <a:rPr lang="en-US" dirty="0"/>
              <a:t>not return any </a:t>
            </a:r>
            <a:r>
              <a:rPr lang="en-US" dirty="0" smtClean="0"/>
              <a:t>value</a:t>
            </a:r>
            <a:endParaRPr kumimoji="0" lang="ru-RU" altLang="ru-RU" b="0" i="0" u="none" strike="noStrike" cap="none" normalizeH="0" baseline="0" dirty="0" smtClean="0">
              <a:ln>
                <a:noFill/>
              </a:ln>
              <a:solidFill>
                <a:schemeClr val="tx1"/>
              </a:solidFill>
              <a:effectLst/>
            </a:endParaRPr>
          </a:p>
        </p:txBody>
      </p:sp>
      <p:pic>
        <p:nvPicPr>
          <p:cNvPr id="3" name="Рисунок 2"/>
          <p:cNvPicPr>
            <a:picLocks noChangeAspect="1"/>
          </p:cNvPicPr>
          <p:nvPr/>
        </p:nvPicPr>
        <p:blipFill>
          <a:blip r:embed="rId3"/>
          <a:stretch>
            <a:fillRect/>
          </a:stretch>
        </p:blipFill>
        <p:spPr>
          <a:xfrm>
            <a:off x="6565901" y="2109794"/>
            <a:ext cx="5155785" cy="3419918"/>
          </a:xfrm>
          <a:prstGeom prst="rect">
            <a:avLst/>
          </a:prstGeom>
        </p:spPr>
      </p:pic>
    </p:spTree>
    <p:extLst>
      <p:ext uri="{BB962C8B-B14F-4D97-AF65-F5344CB8AC3E}">
        <p14:creationId xmlns:p14="http://schemas.microsoft.com/office/powerpoint/2010/main" val="1470263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8</a:t>
            </a:r>
            <a:r>
              <a:rPr lang="ru-RU" dirty="0" smtClean="0"/>
              <a:t>. </a:t>
            </a:r>
            <a:r>
              <a:rPr lang="en-US" dirty="0"/>
              <a:t>Return keyword in Java</a:t>
            </a:r>
            <a:r>
              <a:rPr lang="en-US" dirty="0" smtClean="0"/>
              <a:t>.</a:t>
            </a:r>
            <a:r>
              <a:rPr lang="ru-RU" dirty="0" smtClean="0"/>
              <a:t> </a:t>
            </a:r>
            <a:endParaRPr lang="ru-RU" dirty="0"/>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sp>
        <p:nvSpPr>
          <p:cNvPr id="2" name="Rectangle 1"/>
          <p:cNvSpPr>
            <a:spLocks noGrp="1" noChangeArrowheads="1"/>
          </p:cNvSpPr>
          <p:nvPr>
            <p:ph idx="1"/>
          </p:nvPr>
        </p:nvSpPr>
        <p:spPr bwMode="auto">
          <a:xfrm>
            <a:off x="838201" y="2123857"/>
            <a:ext cx="7404098"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700" b="0" i="0" u="none" strike="noStrike" cap="none" normalizeH="0" baseline="0" dirty="0" smtClean="0">
                <a:ln>
                  <a:noFill/>
                </a:ln>
                <a:solidFill>
                  <a:schemeClr val="tx1"/>
                </a:solidFill>
                <a:effectLst/>
                <a:latin typeface="Arial" panose="020B0604020202020204" pitchFamily="34" charset="0"/>
              </a:rPr>
              <a:t>A </a:t>
            </a:r>
            <a:r>
              <a:rPr kumimoji="0" lang="ru-RU" altLang="ru-RU" sz="1700" b="0" i="0" u="none" strike="noStrike" cap="none" normalizeH="0" baseline="0" dirty="0" err="1" smtClean="0">
                <a:ln>
                  <a:noFill/>
                </a:ln>
                <a:solidFill>
                  <a:schemeClr val="tx1"/>
                </a:solidFill>
                <a:effectLst/>
                <a:latin typeface="Arial" panose="020B0604020202020204" pitchFamily="34" charset="0"/>
              </a:rPr>
              <a:t>method</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returns</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to</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the</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code</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that</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invoked</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it</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when</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it</a:t>
            </a:r>
            <a:endParaRPr kumimoji="0" lang="ru-RU" altLang="ru-RU" sz="17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700" b="0" i="0" u="none" strike="noStrike" cap="none" normalizeH="0" baseline="0" dirty="0" err="1" smtClean="0">
                <a:ln>
                  <a:noFill/>
                </a:ln>
                <a:solidFill>
                  <a:schemeClr val="tx1"/>
                </a:solidFill>
                <a:effectLst/>
                <a:latin typeface="Arial" panose="020B0604020202020204" pitchFamily="34" charset="0"/>
              </a:rPr>
              <a:t>completes</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all</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the</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statements</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in</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the</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method</a:t>
            </a:r>
            <a:r>
              <a:rPr kumimoji="0" lang="ru-RU" altLang="ru-RU" sz="17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700" b="0" i="0" u="none" strike="noStrike" cap="none" normalizeH="0" baseline="0" dirty="0" err="1" smtClean="0">
                <a:ln>
                  <a:noFill/>
                </a:ln>
                <a:solidFill>
                  <a:schemeClr val="tx1"/>
                </a:solidFill>
                <a:effectLst/>
                <a:latin typeface="Arial" panose="020B0604020202020204" pitchFamily="34" charset="0"/>
              </a:rPr>
              <a:t>reaches</a:t>
            </a:r>
            <a:r>
              <a:rPr kumimoji="0" lang="ru-RU" altLang="ru-RU" sz="1700" b="0" i="0" u="none" strike="noStrike" cap="none" normalizeH="0" baseline="0" dirty="0" smtClean="0">
                <a:ln>
                  <a:noFill/>
                </a:ln>
                <a:solidFill>
                  <a:schemeClr val="tx1"/>
                </a:solidFill>
                <a:effectLst/>
                <a:latin typeface="Arial" panose="020B0604020202020204" pitchFamily="34" charset="0"/>
              </a:rPr>
              <a:t> a </a:t>
            </a:r>
            <a:r>
              <a:rPr kumimoji="0" lang="ru-RU" altLang="ru-RU" sz="1700" b="0" i="0" u="none" strike="noStrike" cap="none" normalizeH="0" baseline="0" dirty="0" err="1" smtClean="0">
                <a:ln>
                  <a:noFill/>
                </a:ln>
                <a:solidFill>
                  <a:schemeClr val="tx1"/>
                </a:solidFill>
                <a:effectLst/>
                <a:latin typeface="Arial Unicode MS"/>
              </a:rPr>
              <a:t>return</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statement</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or</a:t>
            </a:r>
            <a:r>
              <a:rPr kumimoji="0" lang="ru-RU" altLang="ru-RU" sz="17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700" b="0" i="0" u="none" strike="noStrike" cap="none" normalizeH="0" baseline="0" dirty="0" err="1" smtClean="0">
                <a:ln>
                  <a:noFill/>
                </a:ln>
                <a:solidFill>
                  <a:schemeClr val="tx1"/>
                </a:solidFill>
                <a:effectLst/>
                <a:latin typeface="Arial" panose="020B0604020202020204" pitchFamily="34" charset="0"/>
              </a:rPr>
              <a:t>throws</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an</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exception</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covered</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later</a:t>
            </a:r>
            <a:r>
              <a:rPr kumimoji="0" lang="ru-RU" altLang="ru-RU" sz="17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700" b="0" i="0" u="none" strike="noStrike" cap="none" normalizeH="0" baseline="0" dirty="0" err="1" smtClean="0">
                <a:ln>
                  <a:noFill/>
                </a:ln>
                <a:solidFill>
                  <a:schemeClr val="tx1"/>
                </a:solidFill>
                <a:effectLst/>
                <a:latin typeface="Arial" panose="020B0604020202020204" pitchFamily="34" charset="0"/>
              </a:rPr>
              <a:t>whichever</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occurs</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first</a:t>
            </a:r>
            <a:r>
              <a:rPr kumimoji="0" lang="ru-RU" altLang="ru-RU" sz="17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700" b="0" i="0" u="none" strike="noStrike" cap="none" normalizeH="0" baseline="0" dirty="0" err="1" smtClean="0">
                <a:ln>
                  <a:noFill/>
                </a:ln>
                <a:solidFill>
                  <a:schemeClr val="tx1"/>
                </a:solidFill>
                <a:effectLst/>
                <a:latin typeface="Arial" panose="020B0604020202020204" pitchFamily="34" charset="0"/>
              </a:rPr>
              <a:t>You</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declare</a:t>
            </a:r>
            <a:r>
              <a:rPr kumimoji="0" lang="ru-RU" altLang="ru-RU" sz="1700" b="0" i="0" u="none" strike="noStrike" cap="none" normalizeH="0" baseline="0" dirty="0" smtClean="0">
                <a:ln>
                  <a:noFill/>
                </a:ln>
                <a:solidFill>
                  <a:schemeClr val="tx1"/>
                </a:solidFill>
                <a:effectLst/>
                <a:latin typeface="Arial" panose="020B0604020202020204" pitchFamily="34" charset="0"/>
              </a:rPr>
              <a:t> a </a:t>
            </a:r>
            <a:r>
              <a:rPr kumimoji="0" lang="ru-RU" altLang="ru-RU" sz="1700" b="0" i="0" u="none" strike="noStrike" cap="none" normalizeH="0" baseline="0" dirty="0" err="1" smtClean="0">
                <a:ln>
                  <a:noFill/>
                </a:ln>
                <a:solidFill>
                  <a:schemeClr val="tx1"/>
                </a:solidFill>
                <a:effectLst/>
                <a:latin typeface="Arial" panose="020B0604020202020204" pitchFamily="34" charset="0"/>
              </a:rPr>
              <a:t>method's</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return</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type</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in</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its</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method</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declaration</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Within</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the</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body</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of</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the</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method</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you</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use</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the</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Unicode MS"/>
              </a:rPr>
              <a:t>return</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statement</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to</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return</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the</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value</a:t>
            </a:r>
            <a:r>
              <a:rPr kumimoji="0" lang="ru-RU" altLang="ru-RU" sz="1700" b="0" i="0" u="none" strike="noStrike" cap="none" normalizeH="0" baseline="0" dirty="0" smtClean="0">
                <a:ln>
                  <a:noFill/>
                </a:ln>
                <a:solidFill>
                  <a:schemeClr val="tx1"/>
                </a:solidFill>
                <a:effectLst/>
              </a:rPr>
              <a:t>.</a:t>
            </a:r>
            <a:endParaRPr kumimoji="0" lang="ru-RU" altLang="ru-RU" sz="17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700" b="0" i="0" u="none" strike="noStrike" cap="none" normalizeH="0" baseline="0" dirty="0" err="1" smtClean="0">
                <a:ln>
                  <a:noFill/>
                </a:ln>
                <a:solidFill>
                  <a:schemeClr val="tx1"/>
                </a:solidFill>
                <a:effectLst/>
                <a:latin typeface="Arial" panose="020B0604020202020204" pitchFamily="34" charset="0"/>
              </a:rPr>
              <a:t>Any</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method</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declared</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Unicode MS"/>
              </a:rPr>
              <a:t>void</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doesn't</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return</a:t>
            </a:r>
            <a:r>
              <a:rPr kumimoji="0" lang="ru-RU" altLang="ru-RU" sz="1700" b="0" i="0" u="none" strike="noStrike" cap="none" normalizeH="0" baseline="0" dirty="0" smtClean="0">
                <a:ln>
                  <a:noFill/>
                </a:ln>
                <a:solidFill>
                  <a:schemeClr val="tx1"/>
                </a:solidFill>
                <a:effectLst/>
              </a:rPr>
              <a:t> a </a:t>
            </a:r>
            <a:r>
              <a:rPr kumimoji="0" lang="ru-RU" altLang="ru-RU" sz="1700" b="0" i="0" u="none" strike="noStrike" cap="none" normalizeH="0" baseline="0" dirty="0" err="1" smtClean="0">
                <a:ln>
                  <a:noFill/>
                </a:ln>
                <a:solidFill>
                  <a:schemeClr val="tx1"/>
                </a:solidFill>
                <a:effectLst/>
              </a:rPr>
              <a:t>value</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It</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does</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not</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need</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to</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contain</a:t>
            </a:r>
            <a:r>
              <a:rPr kumimoji="0" lang="ru-RU" altLang="ru-RU" sz="1700" b="0" i="0" u="none" strike="noStrike" cap="none" normalizeH="0" baseline="0" dirty="0" smtClean="0">
                <a:ln>
                  <a:noFill/>
                </a:ln>
                <a:solidFill>
                  <a:schemeClr val="tx1"/>
                </a:solidFill>
                <a:effectLst/>
              </a:rPr>
              <a:t> a </a:t>
            </a:r>
            <a:r>
              <a:rPr kumimoji="0" lang="ru-RU" altLang="ru-RU" sz="1700" b="0" i="0" u="none" strike="noStrike" cap="none" normalizeH="0" baseline="0" dirty="0" err="1" smtClean="0">
                <a:ln>
                  <a:noFill/>
                </a:ln>
                <a:solidFill>
                  <a:schemeClr val="tx1"/>
                </a:solidFill>
                <a:effectLst/>
                <a:latin typeface="Arial Unicode MS"/>
              </a:rPr>
              <a:t>return</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statement</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but</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it</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may</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do</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so</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In</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such</a:t>
            </a:r>
            <a:r>
              <a:rPr kumimoji="0" lang="ru-RU" altLang="ru-RU" sz="1700" b="0" i="0" u="none" strike="noStrike" cap="none" normalizeH="0" baseline="0" dirty="0" smtClean="0">
                <a:ln>
                  <a:noFill/>
                </a:ln>
                <a:solidFill>
                  <a:schemeClr val="tx1"/>
                </a:solidFill>
                <a:effectLst/>
              </a:rPr>
              <a:t> a </a:t>
            </a:r>
            <a:r>
              <a:rPr kumimoji="0" lang="ru-RU" altLang="ru-RU" sz="1700" b="0" i="0" u="none" strike="noStrike" cap="none" normalizeH="0" baseline="0" dirty="0" err="1" smtClean="0">
                <a:ln>
                  <a:noFill/>
                </a:ln>
                <a:solidFill>
                  <a:schemeClr val="tx1"/>
                </a:solidFill>
                <a:effectLst/>
              </a:rPr>
              <a:t>case</a:t>
            </a:r>
            <a:r>
              <a:rPr kumimoji="0" lang="ru-RU" altLang="ru-RU" sz="1700" b="0" i="0" u="none" strike="noStrike" cap="none" normalizeH="0" baseline="0" dirty="0" smtClean="0">
                <a:ln>
                  <a:noFill/>
                </a:ln>
                <a:solidFill>
                  <a:schemeClr val="tx1"/>
                </a:solidFill>
                <a:effectLst/>
              </a:rPr>
              <a:t>, a </a:t>
            </a:r>
            <a:r>
              <a:rPr kumimoji="0" lang="ru-RU" altLang="ru-RU" sz="1700" b="0" i="0" u="none" strike="noStrike" cap="none" normalizeH="0" baseline="0" dirty="0" err="1" smtClean="0">
                <a:ln>
                  <a:noFill/>
                </a:ln>
                <a:solidFill>
                  <a:schemeClr val="tx1"/>
                </a:solidFill>
                <a:effectLst/>
                <a:latin typeface="Arial Unicode MS"/>
              </a:rPr>
              <a:t>return</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statement</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can</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be</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used</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to</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branch</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out</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of</a:t>
            </a:r>
            <a:r>
              <a:rPr kumimoji="0" lang="ru-RU" altLang="ru-RU" sz="1700" b="0" i="0" u="none" strike="noStrike" cap="none" normalizeH="0" baseline="0" dirty="0" smtClean="0">
                <a:ln>
                  <a:noFill/>
                </a:ln>
                <a:solidFill>
                  <a:schemeClr val="tx1"/>
                </a:solidFill>
                <a:effectLst/>
              </a:rPr>
              <a:t> a </a:t>
            </a:r>
            <a:r>
              <a:rPr kumimoji="0" lang="ru-RU" altLang="ru-RU" sz="1700" b="0" i="0" u="none" strike="noStrike" cap="none" normalizeH="0" baseline="0" dirty="0" err="1" smtClean="0">
                <a:ln>
                  <a:noFill/>
                </a:ln>
                <a:solidFill>
                  <a:schemeClr val="tx1"/>
                </a:solidFill>
                <a:effectLst/>
              </a:rPr>
              <a:t>control</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flow</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block</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and</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exit</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the</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method</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and</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is</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simply</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used</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like</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this</a:t>
            </a:r>
            <a:r>
              <a:rPr kumimoji="0" lang="ru-RU" altLang="ru-RU" sz="1700" b="0" i="0" u="none" strike="noStrike" cap="none" normalizeH="0" baseline="0" dirty="0" smtClean="0">
                <a:ln>
                  <a:noFill/>
                </a:ln>
                <a:solidFill>
                  <a:schemeClr val="tx1"/>
                </a:solidFill>
                <a:effectLst/>
              </a:rPr>
              <a:t>:</a:t>
            </a:r>
            <a:endParaRPr kumimoji="0" lang="ru-RU" altLang="ru-RU" sz="17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700" b="0" i="0" u="none" strike="noStrike" cap="none" normalizeH="0" baseline="0" dirty="0" err="1" smtClean="0">
                <a:ln>
                  <a:noFill/>
                </a:ln>
                <a:solidFill>
                  <a:schemeClr val="tx1"/>
                </a:solidFill>
                <a:effectLst/>
                <a:latin typeface="Arial Unicode MS"/>
              </a:rPr>
              <a:t>return</a:t>
            </a:r>
            <a:r>
              <a:rPr kumimoji="0" lang="ru-RU" altLang="ru-RU" sz="1700" b="0" i="0" u="none" strike="noStrike" cap="none" normalizeH="0" baseline="0" dirty="0" smtClean="0">
                <a:ln>
                  <a:noFill/>
                </a:ln>
                <a:solidFill>
                  <a:schemeClr val="tx1"/>
                </a:solidFill>
                <a:effectLst/>
                <a:latin typeface="Arial Unicode MS"/>
              </a:rPr>
              <a:t>; </a:t>
            </a:r>
            <a:endParaRPr kumimoji="0" lang="ru-RU" altLang="ru-RU" sz="1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700" b="0" i="0" u="none" strike="noStrike" cap="none" normalizeH="0" baseline="0" dirty="0" err="1" smtClean="0">
                <a:ln>
                  <a:noFill/>
                </a:ln>
                <a:solidFill>
                  <a:schemeClr val="tx1"/>
                </a:solidFill>
                <a:effectLst/>
                <a:latin typeface="Arial" panose="020B0604020202020204" pitchFamily="34" charset="0"/>
              </a:rPr>
              <a:t>If</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you</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try</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to</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return</a:t>
            </a:r>
            <a:r>
              <a:rPr kumimoji="0" lang="ru-RU" altLang="ru-RU" sz="1700" b="0" i="0" u="none" strike="noStrike" cap="none" normalizeH="0" baseline="0" dirty="0" smtClean="0">
                <a:ln>
                  <a:noFill/>
                </a:ln>
                <a:solidFill>
                  <a:schemeClr val="tx1"/>
                </a:solidFill>
                <a:effectLst/>
                <a:latin typeface="Arial" panose="020B0604020202020204" pitchFamily="34" charset="0"/>
              </a:rPr>
              <a:t> a </a:t>
            </a:r>
            <a:r>
              <a:rPr kumimoji="0" lang="ru-RU" altLang="ru-RU" sz="1700" b="0" i="0" u="none" strike="noStrike" cap="none" normalizeH="0" baseline="0" dirty="0" err="1" smtClean="0">
                <a:ln>
                  <a:noFill/>
                </a:ln>
                <a:solidFill>
                  <a:schemeClr val="tx1"/>
                </a:solidFill>
                <a:effectLst/>
                <a:latin typeface="Arial" panose="020B0604020202020204" pitchFamily="34" charset="0"/>
              </a:rPr>
              <a:t>value</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from</a:t>
            </a:r>
            <a:r>
              <a:rPr kumimoji="0" lang="ru-RU" altLang="ru-RU" sz="1700" b="0" i="0" u="none" strike="noStrike" cap="none" normalizeH="0" baseline="0" dirty="0" smtClean="0">
                <a:ln>
                  <a:noFill/>
                </a:ln>
                <a:solidFill>
                  <a:schemeClr val="tx1"/>
                </a:solidFill>
                <a:effectLst/>
                <a:latin typeface="Arial" panose="020B0604020202020204" pitchFamily="34" charset="0"/>
              </a:rPr>
              <a:t> a </a:t>
            </a:r>
            <a:r>
              <a:rPr kumimoji="0" lang="ru-RU" altLang="ru-RU" sz="1700" b="0" i="0" u="none" strike="noStrike" cap="none" normalizeH="0" baseline="0" dirty="0" err="1" smtClean="0">
                <a:ln>
                  <a:noFill/>
                </a:ln>
                <a:solidFill>
                  <a:schemeClr val="tx1"/>
                </a:solidFill>
                <a:effectLst/>
                <a:latin typeface="Arial" panose="020B0604020202020204" pitchFamily="34" charset="0"/>
              </a:rPr>
              <a:t>method</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that</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is</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panose="020B0604020202020204" pitchFamily="34" charset="0"/>
              </a:rPr>
              <a:t>declared</a:t>
            </a:r>
            <a:r>
              <a:rPr kumimoji="0" lang="ru-RU" altLang="ru-RU" sz="1700" b="0" i="0" u="none" strike="noStrike" cap="none" normalizeH="0" baseline="0" dirty="0" smtClean="0">
                <a:ln>
                  <a:noFill/>
                </a:ln>
                <a:solidFill>
                  <a:schemeClr val="tx1"/>
                </a:solidFill>
                <a:effectLst/>
                <a:latin typeface="Arial" panose="020B0604020202020204" pitchFamily="34" charset="0"/>
              </a:rPr>
              <a:t> </a:t>
            </a:r>
            <a:r>
              <a:rPr kumimoji="0" lang="ru-RU" altLang="ru-RU" sz="1700" b="0" i="0" u="none" strike="noStrike" cap="none" normalizeH="0" baseline="0" dirty="0" err="1" smtClean="0">
                <a:ln>
                  <a:noFill/>
                </a:ln>
                <a:solidFill>
                  <a:schemeClr val="tx1"/>
                </a:solidFill>
                <a:effectLst/>
                <a:latin typeface="Arial Unicode MS"/>
              </a:rPr>
              <a:t>void</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you</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will</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get</a:t>
            </a:r>
            <a:r>
              <a:rPr kumimoji="0" lang="ru-RU" altLang="ru-RU" sz="1700" b="0" i="0" u="none" strike="noStrike" cap="none" normalizeH="0" baseline="0" dirty="0" smtClean="0">
                <a:ln>
                  <a:noFill/>
                </a:ln>
                <a:solidFill>
                  <a:schemeClr val="tx1"/>
                </a:solidFill>
                <a:effectLst/>
              </a:rPr>
              <a:t> a </a:t>
            </a:r>
            <a:r>
              <a:rPr kumimoji="0" lang="ru-RU" altLang="ru-RU" sz="1700" b="0" i="0" u="none" strike="noStrike" cap="none" normalizeH="0" baseline="0" dirty="0" err="1" smtClean="0">
                <a:ln>
                  <a:noFill/>
                </a:ln>
                <a:solidFill>
                  <a:schemeClr val="tx1"/>
                </a:solidFill>
                <a:effectLst/>
              </a:rPr>
              <a:t>compiler</a:t>
            </a:r>
            <a:r>
              <a:rPr kumimoji="0" lang="ru-RU" altLang="ru-RU" sz="1700" b="0" i="0" u="none" strike="noStrike" cap="none" normalizeH="0" baseline="0" dirty="0" smtClean="0">
                <a:ln>
                  <a:noFill/>
                </a:ln>
                <a:solidFill>
                  <a:schemeClr val="tx1"/>
                </a:solidFill>
                <a:effectLst/>
              </a:rPr>
              <a:t> </a:t>
            </a:r>
            <a:r>
              <a:rPr kumimoji="0" lang="ru-RU" altLang="ru-RU" sz="1700" b="0" i="0" u="none" strike="noStrike" cap="none" normalizeH="0" baseline="0" dirty="0" err="1" smtClean="0">
                <a:ln>
                  <a:noFill/>
                </a:ln>
                <a:solidFill>
                  <a:schemeClr val="tx1"/>
                </a:solidFill>
                <a:effectLst/>
              </a:rPr>
              <a:t>error</a:t>
            </a:r>
            <a:r>
              <a:rPr kumimoji="0" lang="ru-RU" altLang="ru-RU" sz="1700" b="0" i="0" u="none" strike="noStrike" cap="none" normalizeH="0" baseline="0" dirty="0" smtClean="0">
                <a:ln>
                  <a:noFill/>
                </a:ln>
                <a:solidFill>
                  <a:schemeClr val="tx1"/>
                </a:solidFill>
                <a:effectLst/>
              </a:rPr>
              <a:t>.</a:t>
            </a:r>
            <a:endParaRPr kumimoji="0" lang="ru-RU" altLang="ru-RU" sz="1700" b="0" i="0" u="none" strike="noStrike" cap="none" normalizeH="0" baseline="0" dirty="0" smtClean="0">
              <a:ln>
                <a:noFill/>
              </a:ln>
              <a:solidFill>
                <a:schemeClr val="tx1"/>
              </a:solidFill>
              <a:effectLst/>
              <a:latin typeface="Arial" panose="020B0604020202020204" pitchFamily="34" charset="0"/>
            </a:endParaRPr>
          </a:p>
        </p:txBody>
      </p:sp>
      <p:pic>
        <p:nvPicPr>
          <p:cNvPr id="3" name="Рисунок 2"/>
          <p:cNvPicPr>
            <a:picLocks noChangeAspect="1"/>
          </p:cNvPicPr>
          <p:nvPr/>
        </p:nvPicPr>
        <p:blipFill>
          <a:blip r:embed="rId3"/>
          <a:stretch>
            <a:fillRect/>
          </a:stretch>
        </p:blipFill>
        <p:spPr>
          <a:xfrm>
            <a:off x="8242299" y="1993052"/>
            <a:ext cx="2814621" cy="1407311"/>
          </a:xfrm>
          <a:prstGeom prst="rect">
            <a:avLst/>
          </a:prstGeom>
        </p:spPr>
      </p:pic>
    </p:spTree>
    <p:extLst>
      <p:ext uri="{BB962C8B-B14F-4D97-AF65-F5344CB8AC3E}">
        <p14:creationId xmlns:p14="http://schemas.microsoft.com/office/powerpoint/2010/main" val="19068469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9. </a:t>
            </a:r>
            <a:r>
              <a:rPr lang="en-US" dirty="0" smtClean="0"/>
              <a:t>Creation </a:t>
            </a:r>
            <a:r>
              <a:rPr lang="en-US" dirty="0"/>
              <a:t>of class instances (objects). </a:t>
            </a:r>
          </a:p>
        </p:txBody>
      </p:sp>
      <p:sp>
        <p:nvSpPr>
          <p:cNvPr id="5" name="Объект 4"/>
          <p:cNvSpPr>
            <a:spLocks noGrp="1"/>
          </p:cNvSpPr>
          <p:nvPr>
            <p:ph idx="1"/>
          </p:nvPr>
        </p:nvSpPr>
        <p:spPr>
          <a:xfrm>
            <a:off x="838200" y="1825625"/>
            <a:ext cx="6070600" cy="4351338"/>
          </a:xfrm>
        </p:spPr>
        <p:txBody>
          <a:bodyPr>
            <a:normAutofit fontScale="92500" lnSpcReduction="20000"/>
          </a:bodyPr>
          <a:lstStyle/>
          <a:p>
            <a:pPr marL="0" indent="0">
              <a:buNone/>
            </a:pPr>
            <a:r>
              <a:rPr lang="en-US" dirty="0"/>
              <a:t>As mentioned previously, a class provides the blueprints for objects. So basically, an object is created from a class. In Java, the new keyword is used to create new objects.</a:t>
            </a:r>
          </a:p>
          <a:p>
            <a:r>
              <a:rPr lang="en-US" dirty="0"/>
              <a:t>There are three steps when creating an object from a class −</a:t>
            </a:r>
          </a:p>
          <a:p>
            <a:r>
              <a:rPr lang="en-US" b="1" dirty="0"/>
              <a:t>Declaration</a:t>
            </a:r>
            <a:r>
              <a:rPr lang="en-US" dirty="0"/>
              <a:t> − A variable declaration with a variable name with an object type.</a:t>
            </a:r>
          </a:p>
          <a:p>
            <a:r>
              <a:rPr lang="en-US" b="1" dirty="0"/>
              <a:t>Instantiation</a:t>
            </a:r>
            <a:r>
              <a:rPr lang="en-US" dirty="0"/>
              <a:t> − The 'new' keyword is used to create the object.</a:t>
            </a:r>
          </a:p>
          <a:p>
            <a:r>
              <a:rPr lang="en-US" b="1" dirty="0"/>
              <a:t>Initialization</a:t>
            </a:r>
            <a:r>
              <a:rPr lang="en-US" dirty="0"/>
              <a:t> − The 'new' keyword is followed by a call to a constructor. This call initializes the new object.</a:t>
            </a:r>
          </a:p>
          <a:p>
            <a:endParaRPr lang="ru-RU" dirty="0"/>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pic>
        <p:nvPicPr>
          <p:cNvPr id="2" name="Рисунок 1"/>
          <p:cNvPicPr>
            <a:picLocks noChangeAspect="1"/>
          </p:cNvPicPr>
          <p:nvPr/>
        </p:nvPicPr>
        <p:blipFill>
          <a:blip r:embed="rId3"/>
          <a:stretch>
            <a:fillRect/>
          </a:stretch>
        </p:blipFill>
        <p:spPr>
          <a:xfrm>
            <a:off x="6787865" y="1825625"/>
            <a:ext cx="5070841" cy="2251075"/>
          </a:xfrm>
          <a:prstGeom prst="rect">
            <a:avLst/>
          </a:prstGeom>
        </p:spPr>
      </p:pic>
    </p:spTree>
    <p:extLst>
      <p:ext uri="{BB962C8B-B14F-4D97-AF65-F5344CB8AC3E}">
        <p14:creationId xmlns:p14="http://schemas.microsoft.com/office/powerpoint/2010/main" val="645219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1. UML notations.</a:t>
            </a:r>
            <a:endParaRPr lang="ru-RU" dirty="0"/>
          </a:p>
        </p:txBody>
      </p:sp>
      <p:sp>
        <p:nvSpPr>
          <p:cNvPr id="5" name="Объект 4"/>
          <p:cNvSpPr>
            <a:spLocks noGrp="1"/>
          </p:cNvSpPr>
          <p:nvPr>
            <p:ph idx="1"/>
          </p:nvPr>
        </p:nvSpPr>
        <p:spPr>
          <a:xfrm>
            <a:off x="838200" y="1825625"/>
            <a:ext cx="5842000" cy="4351338"/>
          </a:xfrm>
        </p:spPr>
        <p:txBody>
          <a:bodyPr>
            <a:normAutofit fontScale="85000" lnSpcReduction="20000"/>
          </a:bodyPr>
          <a:lstStyle/>
          <a:p>
            <a:pPr marL="0" indent="0">
              <a:buNone/>
            </a:pPr>
            <a:r>
              <a:rPr lang="en-US" dirty="0"/>
              <a:t>Class diagrams are widely used to describe the types of objects in a system and their relationships. Class diagrams model class structure and contents using design elements such as classes, packages and objects. Class diagrams describe three different perspectives when designing a system, conceptual, specification, and implementation. These perspectives become evident as the diagram is created and help solidify the design.</a:t>
            </a:r>
          </a:p>
          <a:p>
            <a:pPr marL="0" indent="0">
              <a:buNone/>
            </a:pPr>
            <a:r>
              <a:rPr lang="en-US" dirty="0"/>
              <a:t>The Class diagrams, physical data models, along with the system overview diagram are in my opinion the most important diagrams that suite the current day rapid application development requirements</a:t>
            </a:r>
            <a:r>
              <a:rPr lang="en-US" dirty="0" smtClean="0"/>
              <a:t>.</a:t>
            </a:r>
            <a:endParaRPr lang="ru-RU" dirty="0"/>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pic>
        <p:nvPicPr>
          <p:cNvPr id="2" name="Рисунок 1"/>
          <p:cNvPicPr>
            <a:picLocks noChangeAspect="1"/>
          </p:cNvPicPr>
          <p:nvPr/>
        </p:nvPicPr>
        <p:blipFill>
          <a:blip r:embed="rId3"/>
          <a:stretch>
            <a:fillRect/>
          </a:stretch>
        </p:blipFill>
        <p:spPr>
          <a:xfrm>
            <a:off x="6680200" y="1825625"/>
            <a:ext cx="4837125" cy="3940175"/>
          </a:xfrm>
          <a:prstGeom prst="rect">
            <a:avLst/>
          </a:prstGeom>
        </p:spPr>
      </p:pic>
    </p:spTree>
    <p:extLst>
      <p:ext uri="{BB962C8B-B14F-4D97-AF65-F5344CB8AC3E}">
        <p14:creationId xmlns:p14="http://schemas.microsoft.com/office/powerpoint/2010/main" val="3147077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2. Basic data types.</a:t>
            </a:r>
            <a:endParaRPr lang="ru-RU" dirty="0"/>
          </a:p>
        </p:txBody>
      </p:sp>
      <p:sp>
        <p:nvSpPr>
          <p:cNvPr id="5" name="Объект 4"/>
          <p:cNvSpPr>
            <a:spLocks noGrp="1"/>
          </p:cNvSpPr>
          <p:nvPr>
            <p:ph idx="1"/>
          </p:nvPr>
        </p:nvSpPr>
        <p:spPr>
          <a:xfrm>
            <a:off x="838200" y="1419367"/>
            <a:ext cx="10515600" cy="4757596"/>
          </a:xfrm>
        </p:spPr>
        <p:txBody>
          <a:bodyPr>
            <a:normAutofit fontScale="85000" lnSpcReduction="20000"/>
          </a:bodyPr>
          <a:lstStyle/>
          <a:p>
            <a:pPr marL="0" indent="0">
              <a:buNone/>
            </a:pPr>
            <a:r>
              <a:rPr lang="en-US" dirty="0" smtClean="0"/>
              <a:t>There are two data types available</a:t>
            </a:r>
          </a:p>
          <a:p>
            <a:pPr marL="0" indent="0">
              <a:buNone/>
            </a:pPr>
            <a:r>
              <a:rPr lang="en-US" dirty="0" smtClean="0"/>
              <a:t>in Java:</a:t>
            </a:r>
          </a:p>
          <a:p>
            <a:pPr marL="0" indent="0">
              <a:buNone/>
            </a:pPr>
            <a:r>
              <a:rPr lang="en-US" dirty="0" smtClean="0"/>
              <a:t>Primitive Data Types</a:t>
            </a:r>
          </a:p>
          <a:p>
            <a:pPr marL="0" indent="0">
              <a:buNone/>
            </a:pPr>
            <a:r>
              <a:rPr lang="en-US" dirty="0" smtClean="0"/>
              <a:t>1. byte</a:t>
            </a:r>
          </a:p>
          <a:p>
            <a:pPr marL="0" indent="0">
              <a:buNone/>
            </a:pPr>
            <a:r>
              <a:rPr lang="en-US" dirty="0" smtClean="0"/>
              <a:t>2. short</a:t>
            </a:r>
          </a:p>
          <a:p>
            <a:pPr marL="0" indent="0">
              <a:buNone/>
            </a:pPr>
            <a:r>
              <a:rPr lang="en-US" dirty="0" smtClean="0"/>
              <a:t>3. </a:t>
            </a:r>
            <a:r>
              <a:rPr lang="en-US" dirty="0" err="1" smtClean="0"/>
              <a:t>int</a:t>
            </a:r>
            <a:endParaRPr lang="en-US" dirty="0" smtClean="0"/>
          </a:p>
          <a:p>
            <a:pPr marL="0" indent="0">
              <a:buNone/>
            </a:pPr>
            <a:r>
              <a:rPr lang="en-US" dirty="0" smtClean="0"/>
              <a:t>4. long</a:t>
            </a:r>
          </a:p>
          <a:p>
            <a:pPr marL="0" indent="0">
              <a:buNone/>
            </a:pPr>
            <a:r>
              <a:rPr lang="en-US" dirty="0" smtClean="0"/>
              <a:t>5. float</a:t>
            </a:r>
          </a:p>
          <a:p>
            <a:pPr marL="0" indent="0">
              <a:buNone/>
            </a:pPr>
            <a:r>
              <a:rPr lang="en-US" dirty="0" smtClean="0"/>
              <a:t>6. double</a:t>
            </a:r>
          </a:p>
          <a:p>
            <a:pPr marL="0" indent="0">
              <a:buNone/>
            </a:pPr>
            <a:r>
              <a:rPr lang="en-US" dirty="0" smtClean="0"/>
              <a:t>7. </a:t>
            </a:r>
            <a:r>
              <a:rPr lang="en-US" dirty="0" err="1" smtClean="0"/>
              <a:t>boolean</a:t>
            </a:r>
            <a:endParaRPr lang="en-US" dirty="0" smtClean="0"/>
          </a:p>
          <a:p>
            <a:pPr marL="0" indent="0">
              <a:buNone/>
            </a:pPr>
            <a:r>
              <a:rPr lang="en-US" dirty="0" smtClean="0"/>
              <a:t>8. char</a:t>
            </a:r>
          </a:p>
          <a:p>
            <a:pPr marL="0" indent="0">
              <a:buNone/>
            </a:pPr>
            <a:r>
              <a:rPr lang="en-US" dirty="0" smtClean="0"/>
              <a:t>Reference/Object Data Types</a:t>
            </a:r>
          </a:p>
          <a:p>
            <a:endParaRPr lang="ru-RU" dirty="0"/>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307" y="1027906"/>
            <a:ext cx="5388377" cy="5621258"/>
          </a:xfrm>
          <a:prstGeom prst="rect">
            <a:avLst/>
          </a:prstGeom>
        </p:spPr>
      </p:pic>
    </p:spTree>
    <p:extLst>
      <p:ext uri="{BB962C8B-B14F-4D97-AF65-F5344CB8AC3E}">
        <p14:creationId xmlns:p14="http://schemas.microsoft.com/office/powerpoint/2010/main" val="3571318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2. Basic data types.</a:t>
            </a:r>
            <a:endParaRPr lang="ru-RU" dirty="0"/>
          </a:p>
        </p:txBody>
      </p:sp>
      <p:sp>
        <p:nvSpPr>
          <p:cNvPr id="5" name="Объект 4"/>
          <p:cNvSpPr>
            <a:spLocks noGrp="1"/>
          </p:cNvSpPr>
          <p:nvPr>
            <p:ph idx="1"/>
          </p:nvPr>
        </p:nvSpPr>
        <p:spPr>
          <a:xfrm>
            <a:off x="838200" y="1323832"/>
            <a:ext cx="10515600" cy="5295331"/>
          </a:xfrm>
        </p:spPr>
        <p:txBody>
          <a:bodyPr>
            <a:normAutofit fontScale="55000" lnSpcReduction="20000"/>
          </a:bodyPr>
          <a:lstStyle/>
          <a:p>
            <a:pPr marL="0" indent="0">
              <a:buNone/>
            </a:pPr>
            <a:r>
              <a:rPr lang="en-US" b="1" dirty="0" smtClean="0"/>
              <a:t>1. byte</a:t>
            </a:r>
          </a:p>
          <a:p>
            <a:r>
              <a:rPr lang="en-US" dirty="0" smtClean="0"/>
              <a:t>Byte data type is an 8-bit signed two's complement</a:t>
            </a:r>
          </a:p>
          <a:p>
            <a:pPr marL="0" indent="0">
              <a:buNone/>
            </a:pPr>
            <a:r>
              <a:rPr lang="en-US" dirty="0" smtClean="0"/>
              <a:t>integer</a:t>
            </a:r>
          </a:p>
          <a:p>
            <a:r>
              <a:rPr lang="en-US" dirty="0" smtClean="0"/>
              <a:t>Minimum value is -128 (-2^7)</a:t>
            </a:r>
          </a:p>
          <a:p>
            <a:r>
              <a:rPr lang="en-US" dirty="0" smtClean="0"/>
              <a:t>Maximum value is 127 (inclusive)(2^7 -1)</a:t>
            </a:r>
          </a:p>
          <a:p>
            <a:r>
              <a:rPr lang="en-US" dirty="0" smtClean="0"/>
              <a:t>Default value is 0</a:t>
            </a:r>
          </a:p>
          <a:p>
            <a:r>
              <a:rPr lang="en-US" dirty="0" smtClean="0"/>
              <a:t>Byte data type is used to save space in large arrays,</a:t>
            </a:r>
          </a:p>
          <a:p>
            <a:pPr marL="0" indent="0">
              <a:buNone/>
            </a:pPr>
            <a:r>
              <a:rPr lang="en-US" dirty="0" smtClean="0"/>
              <a:t>Mainly in place of integers, since a byte is four times</a:t>
            </a:r>
          </a:p>
          <a:p>
            <a:pPr marL="0" indent="0">
              <a:buNone/>
            </a:pPr>
            <a:r>
              <a:rPr lang="en-US" dirty="0" smtClean="0"/>
              <a:t>smaller than an integer.</a:t>
            </a:r>
          </a:p>
          <a:p>
            <a:r>
              <a:rPr lang="en-US" dirty="0" smtClean="0"/>
              <a:t>Example: byte a = 100, byte b = -50</a:t>
            </a:r>
          </a:p>
          <a:p>
            <a:pPr marL="0" indent="0">
              <a:buNone/>
            </a:pPr>
            <a:r>
              <a:rPr lang="en-US" b="1" dirty="0" smtClean="0"/>
              <a:t>2. short</a:t>
            </a:r>
          </a:p>
          <a:p>
            <a:r>
              <a:rPr lang="en-US" dirty="0" smtClean="0"/>
              <a:t>Short data type is a 16-bit signed two's complement integer</a:t>
            </a:r>
          </a:p>
          <a:p>
            <a:r>
              <a:rPr lang="en-US" dirty="0" smtClean="0"/>
              <a:t>Minimum value is -32,768 (-2^15)</a:t>
            </a:r>
          </a:p>
          <a:p>
            <a:r>
              <a:rPr lang="en-US" dirty="0" smtClean="0"/>
              <a:t>Maximum value is 32,767 (inclusive) (2^15 -1)</a:t>
            </a:r>
          </a:p>
          <a:p>
            <a:r>
              <a:rPr lang="en-US" dirty="0" smtClean="0"/>
              <a:t>Short data type can also be used to save memory as byte data type. A short is 2 times smaller than an integer</a:t>
            </a:r>
          </a:p>
          <a:p>
            <a:r>
              <a:rPr lang="en-US" dirty="0" smtClean="0"/>
              <a:t>Default value is 0.</a:t>
            </a:r>
          </a:p>
          <a:p>
            <a:r>
              <a:rPr lang="en-US" dirty="0" smtClean="0"/>
              <a:t>Example: short s = 10000, short r = -20000</a:t>
            </a:r>
            <a:endParaRPr lang="en-US" dirty="0"/>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567" y="1323832"/>
            <a:ext cx="5884992" cy="3757987"/>
          </a:xfrm>
          <a:prstGeom prst="rect">
            <a:avLst/>
          </a:prstGeom>
        </p:spPr>
      </p:pic>
    </p:spTree>
    <p:extLst>
      <p:ext uri="{BB962C8B-B14F-4D97-AF65-F5344CB8AC3E}">
        <p14:creationId xmlns:p14="http://schemas.microsoft.com/office/powerpoint/2010/main" val="2247177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2. Basic data types.</a:t>
            </a:r>
            <a:endParaRPr lang="ru-RU" dirty="0"/>
          </a:p>
        </p:txBody>
      </p:sp>
      <p:sp>
        <p:nvSpPr>
          <p:cNvPr id="5" name="Объект 4"/>
          <p:cNvSpPr>
            <a:spLocks noGrp="1"/>
          </p:cNvSpPr>
          <p:nvPr>
            <p:ph idx="1"/>
          </p:nvPr>
        </p:nvSpPr>
        <p:spPr>
          <a:xfrm>
            <a:off x="838200" y="1323832"/>
            <a:ext cx="10515600" cy="5295331"/>
          </a:xfrm>
        </p:spPr>
        <p:txBody>
          <a:bodyPr>
            <a:normAutofit fontScale="47500" lnSpcReduction="20000"/>
          </a:bodyPr>
          <a:lstStyle/>
          <a:p>
            <a:pPr marL="0" indent="0">
              <a:buNone/>
            </a:pPr>
            <a:r>
              <a:rPr lang="en-US" b="1" dirty="0" smtClean="0"/>
              <a:t>3. </a:t>
            </a:r>
            <a:r>
              <a:rPr lang="en-US" b="1" dirty="0" err="1" smtClean="0"/>
              <a:t>int</a:t>
            </a:r>
            <a:endParaRPr lang="en-US" b="1" dirty="0" smtClean="0"/>
          </a:p>
          <a:p>
            <a:r>
              <a:rPr lang="en-US" dirty="0" err="1" smtClean="0"/>
              <a:t>Int</a:t>
            </a:r>
            <a:r>
              <a:rPr lang="en-US" dirty="0" smtClean="0"/>
              <a:t> data type is a 32-bit signed two's complement integer.</a:t>
            </a:r>
          </a:p>
          <a:p>
            <a:r>
              <a:rPr lang="en-US" dirty="0" smtClean="0"/>
              <a:t>Minimum value is - 2,147,483,648 (-2^31)</a:t>
            </a:r>
          </a:p>
          <a:p>
            <a:r>
              <a:rPr lang="en-US" dirty="0" smtClean="0"/>
              <a:t>Maximum value is 2,147,483,647(inclusive) (2^31 -1)</a:t>
            </a:r>
          </a:p>
          <a:p>
            <a:r>
              <a:rPr lang="en-US" dirty="0" smtClean="0"/>
              <a:t>Integer is generally used as the default data type for integral values unless there is a concern about memory.</a:t>
            </a:r>
          </a:p>
          <a:p>
            <a:r>
              <a:rPr lang="en-US" dirty="0" smtClean="0"/>
              <a:t>The default value is 0</a:t>
            </a:r>
          </a:p>
          <a:p>
            <a:r>
              <a:rPr lang="en-US" dirty="0" smtClean="0"/>
              <a:t>Example: </a:t>
            </a:r>
            <a:r>
              <a:rPr lang="en-US" dirty="0" err="1" smtClean="0"/>
              <a:t>int</a:t>
            </a:r>
            <a:r>
              <a:rPr lang="en-US" dirty="0" smtClean="0"/>
              <a:t> a = 100000, </a:t>
            </a:r>
            <a:r>
              <a:rPr lang="en-US" dirty="0" err="1" smtClean="0"/>
              <a:t>int</a:t>
            </a:r>
            <a:r>
              <a:rPr lang="en-US" dirty="0" smtClean="0"/>
              <a:t> b = -200000</a:t>
            </a:r>
          </a:p>
          <a:p>
            <a:pPr marL="0" indent="0">
              <a:buNone/>
            </a:pPr>
            <a:r>
              <a:rPr lang="en-US" b="1" dirty="0" smtClean="0"/>
              <a:t>4.  long</a:t>
            </a:r>
          </a:p>
          <a:p>
            <a:r>
              <a:rPr lang="en-US" dirty="0" smtClean="0"/>
              <a:t>Long data type is a 64-bit signed two's complement integer</a:t>
            </a:r>
          </a:p>
          <a:p>
            <a:r>
              <a:rPr lang="en-US" dirty="0" smtClean="0"/>
              <a:t>Minimum value is -9,223,372,036,854,775,808(-2^63)</a:t>
            </a:r>
          </a:p>
          <a:p>
            <a:r>
              <a:rPr lang="en-US" dirty="0" smtClean="0"/>
              <a:t>Maximum value is 9,223,372,036,854,775,807 (inclusive)(2^63 -1)</a:t>
            </a:r>
          </a:p>
          <a:p>
            <a:r>
              <a:rPr lang="en-US" dirty="0" smtClean="0"/>
              <a:t>This type is used when a wider range than </a:t>
            </a:r>
            <a:r>
              <a:rPr lang="en-US" dirty="0" err="1" smtClean="0"/>
              <a:t>int</a:t>
            </a:r>
            <a:r>
              <a:rPr lang="en-US" dirty="0" smtClean="0"/>
              <a:t> is needed</a:t>
            </a:r>
          </a:p>
          <a:p>
            <a:r>
              <a:rPr lang="en-US" dirty="0" smtClean="0"/>
              <a:t>Default value is 0L</a:t>
            </a:r>
          </a:p>
          <a:p>
            <a:r>
              <a:rPr lang="en-US" dirty="0" smtClean="0"/>
              <a:t>Example: long a = 100000L, long b = -200000L</a:t>
            </a:r>
          </a:p>
          <a:p>
            <a:pPr marL="0" indent="0">
              <a:buNone/>
            </a:pPr>
            <a:r>
              <a:rPr lang="en-US" b="1" dirty="0" smtClean="0"/>
              <a:t>5. float</a:t>
            </a:r>
          </a:p>
          <a:p>
            <a:r>
              <a:rPr lang="en-US" dirty="0" smtClean="0"/>
              <a:t>Float data type is a single-precision 32-bit IEEE 754 floating point</a:t>
            </a:r>
          </a:p>
          <a:p>
            <a:r>
              <a:rPr lang="en-US" dirty="0" smtClean="0"/>
              <a:t>Float is mainly used to save memory in large arrays of floating point numbers</a:t>
            </a:r>
          </a:p>
          <a:p>
            <a:r>
              <a:rPr lang="en-US" dirty="0" smtClean="0"/>
              <a:t>Default value is 0.0f</a:t>
            </a:r>
          </a:p>
          <a:p>
            <a:r>
              <a:rPr lang="en-US" dirty="0" smtClean="0"/>
              <a:t>Float data type is never used for precise values such as currency</a:t>
            </a:r>
          </a:p>
          <a:p>
            <a:r>
              <a:rPr lang="en-US" dirty="0" smtClean="0"/>
              <a:t>Example: float f1 = 234.5f</a:t>
            </a:r>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spTree>
    <p:extLst>
      <p:ext uri="{BB962C8B-B14F-4D97-AF65-F5344CB8AC3E}">
        <p14:creationId xmlns:p14="http://schemas.microsoft.com/office/powerpoint/2010/main" val="4048973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2. Basic data types.</a:t>
            </a:r>
            <a:endParaRPr lang="ru-RU" dirty="0"/>
          </a:p>
        </p:txBody>
      </p:sp>
      <p:sp>
        <p:nvSpPr>
          <p:cNvPr id="5" name="Объект 4"/>
          <p:cNvSpPr>
            <a:spLocks noGrp="1"/>
          </p:cNvSpPr>
          <p:nvPr>
            <p:ph idx="1"/>
          </p:nvPr>
        </p:nvSpPr>
        <p:spPr>
          <a:xfrm>
            <a:off x="838200" y="1323832"/>
            <a:ext cx="10515600" cy="5308979"/>
          </a:xfrm>
        </p:spPr>
        <p:txBody>
          <a:bodyPr>
            <a:normAutofit fontScale="55000" lnSpcReduction="20000"/>
          </a:bodyPr>
          <a:lstStyle/>
          <a:p>
            <a:pPr marL="0" indent="0">
              <a:buNone/>
            </a:pPr>
            <a:r>
              <a:rPr lang="en-US" b="1" dirty="0" smtClean="0"/>
              <a:t>6. double</a:t>
            </a:r>
          </a:p>
          <a:p>
            <a:r>
              <a:rPr lang="en-US" dirty="0" smtClean="0"/>
              <a:t>double data type is a double-precision 64-bit IEEE 754 floating point</a:t>
            </a:r>
          </a:p>
          <a:p>
            <a:r>
              <a:rPr lang="en-US" dirty="0" smtClean="0"/>
              <a:t>This data type is generally used as the default data type for decimal values, generally the default choice</a:t>
            </a:r>
          </a:p>
          <a:p>
            <a:r>
              <a:rPr lang="en-US" dirty="0" smtClean="0"/>
              <a:t>Double data type should never be used for precise values such as currency</a:t>
            </a:r>
          </a:p>
          <a:p>
            <a:r>
              <a:rPr lang="en-US" dirty="0" smtClean="0"/>
              <a:t>Default value is 0.0d</a:t>
            </a:r>
          </a:p>
          <a:p>
            <a:r>
              <a:rPr lang="en-US" dirty="0" smtClean="0"/>
              <a:t>Example: double d1 = 123.4</a:t>
            </a:r>
          </a:p>
          <a:p>
            <a:pPr marL="0" indent="0">
              <a:buNone/>
            </a:pPr>
            <a:r>
              <a:rPr lang="en-US" b="1" dirty="0" smtClean="0"/>
              <a:t>7. </a:t>
            </a:r>
            <a:r>
              <a:rPr lang="en-US" b="1" dirty="0" err="1" smtClean="0"/>
              <a:t>boolean</a:t>
            </a:r>
            <a:endParaRPr lang="en-US" b="1" dirty="0" smtClean="0"/>
          </a:p>
          <a:p>
            <a:r>
              <a:rPr lang="en-US" dirty="0" err="1" smtClean="0"/>
              <a:t>boolean</a:t>
            </a:r>
            <a:r>
              <a:rPr lang="en-US" dirty="0" smtClean="0"/>
              <a:t> data type represents one bit of information</a:t>
            </a:r>
          </a:p>
          <a:p>
            <a:r>
              <a:rPr lang="en-US" dirty="0" smtClean="0"/>
              <a:t>There are only two possible values: true and false</a:t>
            </a:r>
          </a:p>
          <a:p>
            <a:r>
              <a:rPr lang="en-US" dirty="0" smtClean="0"/>
              <a:t>This data type is used for simple flags that track true/false conditions</a:t>
            </a:r>
          </a:p>
          <a:p>
            <a:r>
              <a:rPr lang="en-US" dirty="0" smtClean="0"/>
              <a:t>Default value is false</a:t>
            </a:r>
          </a:p>
          <a:p>
            <a:r>
              <a:rPr lang="en-US" dirty="0" smtClean="0"/>
              <a:t>Example: </a:t>
            </a:r>
            <a:r>
              <a:rPr lang="en-US" dirty="0" err="1" smtClean="0"/>
              <a:t>boolean</a:t>
            </a:r>
            <a:r>
              <a:rPr lang="en-US" dirty="0" smtClean="0"/>
              <a:t> one = true</a:t>
            </a:r>
          </a:p>
          <a:p>
            <a:pPr marL="0" indent="0">
              <a:buNone/>
            </a:pPr>
            <a:r>
              <a:rPr lang="en-US" b="1" dirty="0" smtClean="0"/>
              <a:t>8. char</a:t>
            </a:r>
          </a:p>
          <a:p>
            <a:r>
              <a:rPr lang="en-US" dirty="0" smtClean="0"/>
              <a:t>char data type is a single 16-bit Unicode character</a:t>
            </a:r>
          </a:p>
          <a:p>
            <a:r>
              <a:rPr lang="en-US" dirty="0" smtClean="0"/>
              <a:t>Minimum value is '\u0000' (or 0)</a:t>
            </a:r>
          </a:p>
          <a:p>
            <a:r>
              <a:rPr lang="en-US" dirty="0" smtClean="0"/>
              <a:t>Maximum value is '\</a:t>
            </a:r>
            <a:r>
              <a:rPr lang="en-US" dirty="0" err="1" smtClean="0"/>
              <a:t>uffff</a:t>
            </a:r>
            <a:r>
              <a:rPr lang="en-US" dirty="0" smtClean="0"/>
              <a:t>' (or 65,535 inclusive)</a:t>
            </a:r>
          </a:p>
          <a:p>
            <a:r>
              <a:rPr lang="en-US" dirty="0" smtClean="0"/>
              <a:t>Char data type is used to store any character</a:t>
            </a:r>
          </a:p>
          <a:p>
            <a:r>
              <a:rPr lang="en-US" dirty="0" smtClean="0"/>
              <a:t>Example: char </a:t>
            </a:r>
            <a:r>
              <a:rPr lang="en-US" dirty="0" err="1" smtClean="0"/>
              <a:t>letterA</a:t>
            </a:r>
            <a:r>
              <a:rPr lang="en-US" dirty="0" smtClean="0"/>
              <a:t> = 'A'</a:t>
            </a:r>
            <a:endParaRPr lang="ru-RU" dirty="0"/>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spTree>
    <p:extLst>
      <p:ext uri="{BB962C8B-B14F-4D97-AF65-F5344CB8AC3E}">
        <p14:creationId xmlns:p14="http://schemas.microsoft.com/office/powerpoint/2010/main" val="3625716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2. Basic data types.</a:t>
            </a:r>
            <a:endParaRPr lang="ru-RU" dirty="0"/>
          </a:p>
        </p:txBody>
      </p:sp>
      <p:sp>
        <p:nvSpPr>
          <p:cNvPr id="5" name="Объект 4"/>
          <p:cNvSpPr>
            <a:spLocks noGrp="1"/>
          </p:cNvSpPr>
          <p:nvPr>
            <p:ph idx="1"/>
          </p:nvPr>
        </p:nvSpPr>
        <p:spPr/>
        <p:txBody>
          <a:bodyPr>
            <a:normAutofit fontScale="92500"/>
          </a:bodyPr>
          <a:lstStyle/>
          <a:p>
            <a:r>
              <a:rPr lang="en-US" b="1" dirty="0" smtClean="0"/>
              <a:t>Reference Datatypes</a:t>
            </a:r>
          </a:p>
          <a:p>
            <a:r>
              <a:rPr lang="en-US" dirty="0" smtClean="0"/>
              <a:t>Reference variables are created using defined constructors of the classes. They are used to access objects. These variables are declared to be of a specific type that cannot be changed. For example, Employee, Puppy, etc.</a:t>
            </a:r>
          </a:p>
          <a:p>
            <a:r>
              <a:rPr lang="en-US" dirty="0" smtClean="0"/>
              <a:t>Class objects and various type of array variables come under reference datatype.</a:t>
            </a:r>
          </a:p>
          <a:p>
            <a:r>
              <a:rPr lang="en-US" dirty="0" smtClean="0"/>
              <a:t>Default value of any reference variable is null.</a:t>
            </a:r>
          </a:p>
          <a:p>
            <a:r>
              <a:rPr lang="en-US" dirty="0" smtClean="0"/>
              <a:t>A reference variable can be used to refer any object of the declared type or any compatible type.</a:t>
            </a:r>
          </a:p>
          <a:p>
            <a:r>
              <a:rPr lang="en-US" dirty="0" smtClean="0"/>
              <a:t>Example: Animal </a:t>
            </a:r>
            <a:r>
              <a:rPr lang="en-US" dirty="0" err="1" smtClean="0"/>
              <a:t>animal</a:t>
            </a:r>
            <a:r>
              <a:rPr lang="en-US" dirty="0" smtClean="0"/>
              <a:t> = new Animal("giraffe");</a:t>
            </a:r>
          </a:p>
          <a:p>
            <a:pPr marL="0" indent="0">
              <a:buNone/>
            </a:pPr>
            <a:endParaRPr lang="ru-RU" dirty="0"/>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spTree>
    <p:extLst>
      <p:ext uri="{BB962C8B-B14F-4D97-AF65-F5344CB8AC3E}">
        <p14:creationId xmlns:p14="http://schemas.microsoft.com/office/powerpoint/2010/main" val="963204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2. Basic data types.</a:t>
            </a:r>
            <a:endParaRPr lang="ru-RU" dirty="0"/>
          </a:p>
        </p:txBody>
      </p:sp>
      <p:sp>
        <p:nvSpPr>
          <p:cNvPr id="5" name="Объект 4"/>
          <p:cNvSpPr>
            <a:spLocks noGrp="1"/>
          </p:cNvSpPr>
          <p:nvPr>
            <p:ph idx="1"/>
          </p:nvPr>
        </p:nvSpPr>
        <p:spPr/>
        <p:txBody>
          <a:bodyPr>
            <a:normAutofit/>
          </a:bodyPr>
          <a:lstStyle/>
          <a:p>
            <a:pPr marL="0" indent="0">
              <a:buNone/>
            </a:pPr>
            <a:r>
              <a:rPr lang="en-US" dirty="0" smtClean="0"/>
              <a:t>Java language supports few special escape sequences for String and char literals as well.</a:t>
            </a:r>
          </a:p>
          <a:p>
            <a:pPr marL="0" indent="0">
              <a:buNone/>
            </a:pPr>
            <a:endParaRPr lang="ru-RU" dirty="0"/>
          </a:p>
        </p:txBody>
      </p:sp>
      <p:pic>
        <p:nvPicPr>
          <p:cNvPr id="6" name="Рисунок 5"/>
          <p:cNvPicPr>
            <a:picLocks noChangeAspect="1"/>
          </p:cNvPicPr>
          <p:nvPr/>
        </p:nvPicPr>
        <p:blipFill rotWithShape="1">
          <a:blip r:embed="rId2"/>
          <a:srcRect r="1361"/>
          <a:stretch/>
        </p:blipFill>
        <p:spPr>
          <a:xfrm>
            <a:off x="9403307" y="272392"/>
            <a:ext cx="2516252" cy="503479"/>
          </a:xfrm>
          <a:prstGeom prst="rect">
            <a:avLst/>
          </a:prstGeom>
        </p:spPr>
      </p:pic>
      <p:graphicFrame>
        <p:nvGraphicFramePr>
          <p:cNvPr id="2" name="Таблица 1"/>
          <p:cNvGraphicFramePr>
            <a:graphicFrameLocks noGrp="1"/>
          </p:cNvGraphicFramePr>
          <p:nvPr>
            <p:extLst>
              <p:ext uri="{D42A27DB-BD31-4B8C-83A1-F6EECF244321}">
                <p14:modId xmlns:p14="http://schemas.microsoft.com/office/powerpoint/2010/main" val="3240981719"/>
              </p:ext>
            </p:extLst>
          </p:nvPr>
        </p:nvGraphicFramePr>
        <p:xfrm>
          <a:off x="883460" y="2674961"/>
          <a:ext cx="10425080" cy="4013904"/>
        </p:xfrm>
        <a:graphic>
          <a:graphicData uri="http://schemas.openxmlformats.org/drawingml/2006/table">
            <a:tbl>
              <a:tblPr/>
              <a:tblGrid>
                <a:gridCol w="3279107">
                  <a:extLst>
                    <a:ext uri="{9D8B030D-6E8A-4147-A177-3AD203B41FA5}">
                      <a16:colId xmlns:a16="http://schemas.microsoft.com/office/drawing/2014/main" val="57143236"/>
                    </a:ext>
                  </a:extLst>
                </a:gridCol>
                <a:gridCol w="7145973">
                  <a:extLst>
                    <a:ext uri="{9D8B030D-6E8A-4147-A177-3AD203B41FA5}">
                      <a16:colId xmlns:a16="http://schemas.microsoft.com/office/drawing/2014/main" val="1434685129"/>
                    </a:ext>
                  </a:extLst>
                </a:gridCol>
              </a:tblGrid>
              <a:tr h="296254">
                <a:tc>
                  <a:txBody>
                    <a:bodyPr/>
                    <a:lstStyle/>
                    <a:p>
                      <a:pPr algn="ctr"/>
                      <a:r>
                        <a:rPr lang="en-US" sz="1600" dirty="0">
                          <a:effectLst/>
                        </a:rPr>
                        <a:t>Notation</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effectLst/>
                        </a:rPr>
                        <a:t>Character represented</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8322380"/>
                  </a:ext>
                </a:extLst>
              </a:tr>
              <a:tr h="296254">
                <a:tc>
                  <a:txBody>
                    <a:bodyPr/>
                    <a:lstStyle/>
                    <a:p>
                      <a:r>
                        <a:rPr lang="en-US" sz="1600"/>
                        <a:t>\n</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Newline (0x0a)</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3760342"/>
                  </a:ext>
                </a:extLst>
              </a:tr>
              <a:tr h="296254">
                <a:tc>
                  <a:txBody>
                    <a:bodyPr/>
                    <a:lstStyle/>
                    <a:p>
                      <a:r>
                        <a:rPr lang="en-US" sz="1600" dirty="0"/>
                        <a:t>\r</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Carriage return (0x0d)</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5410196"/>
                  </a:ext>
                </a:extLst>
              </a:tr>
              <a:tr h="296254">
                <a:tc>
                  <a:txBody>
                    <a:bodyPr/>
                    <a:lstStyle/>
                    <a:p>
                      <a:r>
                        <a:rPr lang="en-US" sz="1600" dirty="0"/>
                        <a:t>\f</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Formfeed (0x0c)</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7021768"/>
                  </a:ext>
                </a:extLst>
              </a:tr>
              <a:tr h="296254">
                <a:tc>
                  <a:txBody>
                    <a:bodyPr/>
                    <a:lstStyle/>
                    <a:p>
                      <a:r>
                        <a:rPr lang="en-US" sz="1600"/>
                        <a:t>\b</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Backspace (0x08)</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9643276"/>
                  </a:ext>
                </a:extLst>
              </a:tr>
              <a:tr h="296254">
                <a:tc>
                  <a:txBody>
                    <a:bodyPr/>
                    <a:lstStyle/>
                    <a:p>
                      <a:r>
                        <a:rPr lang="en-US" sz="1600"/>
                        <a:t>\s</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Space (0x20)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8942575"/>
                  </a:ext>
                </a:extLst>
              </a:tr>
              <a:tr h="296254">
                <a:tc>
                  <a:txBody>
                    <a:bodyPr/>
                    <a:lstStyle/>
                    <a:p>
                      <a:r>
                        <a:rPr lang="en-US" sz="1600"/>
                        <a:t>\t</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tab</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670480"/>
                  </a:ext>
                </a:extLst>
              </a:tr>
              <a:tr h="296254">
                <a:tc>
                  <a:txBody>
                    <a:bodyPr/>
                    <a:lstStyle/>
                    <a:p>
                      <a:r>
                        <a:rPr lang="ru-RU" sz="1600"/>
                        <a:t>\" </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Double quote</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3711067"/>
                  </a:ext>
                </a:extLst>
              </a:tr>
              <a:tr h="296254">
                <a:tc>
                  <a:txBody>
                    <a:bodyPr/>
                    <a:lstStyle/>
                    <a:p>
                      <a:r>
                        <a:rPr lang="ru-RU" sz="1600"/>
                        <a:t>\'</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Single quote</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128961"/>
                  </a:ext>
                </a:extLst>
              </a:tr>
              <a:tr h="296254">
                <a:tc>
                  <a:txBody>
                    <a:bodyPr/>
                    <a:lstStyle/>
                    <a:p>
                      <a:r>
                        <a:rPr lang="ru-RU" sz="1600"/>
                        <a:t>\\</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backslash</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020145"/>
                  </a:ext>
                </a:extLst>
              </a:tr>
              <a:tr h="296254">
                <a:tc>
                  <a:txBody>
                    <a:bodyPr/>
                    <a:lstStyle/>
                    <a:p>
                      <a:r>
                        <a:rPr lang="en-US" sz="1600"/>
                        <a:t>\ddd</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Octal character (</a:t>
                      </a:r>
                      <a:r>
                        <a:rPr lang="en-US" sz="1600" dirty="0" err="1"/>
                        <a:t>ddd</a:t>
                      </a:r>
                      <a:r>
                        <a:rPr lang="en-US" sz="1600" dirty="0"/>
                        <a:t>)</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920014"/>
                  </a:ext>
                </a:extLst>
              </a:tr>
              <a:tr h="296254">
                <a:tc>
                  <a:txBody>
                    <a:bodyPr/>
                    <a:lstStyle/>
                    <a:p>
                      <a:r>
                        <a:rPr lang="en-US" sz="1600"/>
                        <a:t>\uxxxx</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Hexadecimal UNICODE character (</a:t>
                      </a:r>
                      <a:r>
                        <a:rPr lang="en-US" sz="1600" dirty="0" err="1"/>
                        <a:t>xxxx</a:t>
                      </a:r>
                      <a:r>
                        <a:rPr lang="en-US" sz="1600" dirty="0"/>
                        <a:t>)</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8100359"/>
                  </a:ext>
                </a:extLst>
              </a:tr>
            </a:tbl>
          </a:graphicData>
        </a:graphic>
      </p:graphicFrame>
    </p:spTree>
    <p:extLst>
      <p:ext uri="{BB962C8B-B14F-4D97-AF65-F5344CB8AC3E}">
        <p14:creationId xmlns:p14="http://schemas.microsoft.com/office/powerpoint/2010/main" val="3449718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5651</TotalTime>
  <Words>2691</Words>
  <Application>Microsoft Office PowerPoint</Application>
  <PresentationFormat>Широкоэкранный</PresentationFormat>
  <Paragraphs>278</Paragraphs>
  <Slides>29</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29</vt:i4>
      </vt:variant>
    </vt:vector>
  </HeadingPairs>
  <TitlesOfParts>
    <vt:vector size="34" baseType="lpstr">
      <vt:lpstr>Arial</vt:lpstr>
      <vt:lpstr>Arial Unicode MS</vt:lpstr>
      <vt:lpstr>Calibri</vt:lpstr>
      <vt:lpstr>Calibri Light</vt:lpstr>
      <vt:lpstr>Тема Office</vt:lpstr>
      <vt:lpstr>Test automation course </vt:lpstr>
      <vt:lpstr>Table of contents</vt:lpstr>
      <vt:lpstr>1. UML notations.</vt:lpstr>
      <vt:lpstr>2. Basic data types.</vt:lpstr>
      <vt:lpstr>2. Basic data types.</vt:lpstr>
      <vt:lpstr>2. Basic data types.</vt:lpstr>
      <vt:lpstr>2. Basic data types.</vt:lpstr>
      <vt:lpstr>2. Basic data types.</vt:lpstr>
      <vt:lpstr>2. Basic data types.</vt:lpstr>
      <vt:lpstr>3. Access modifiers.</vt:lpstr>
      <vt:lpstr>3. Access modifiers.</vt:lpstr>
      <vt:lpstr>3. Access modifiers.</vt:lpstr>
      <vt:lpstr>3. Access modifiers.</vt:lpstr>
      <vt:lpstr>4. Non-access modifiers.</vt:lpstr>
      <vt:lpstr>4. Non-access modifiers.</vt:lpstr>
      <vt:lpstr>4. Non-access modifiers.</vt:lpstr>
      <vt:lpstr>4. Non-access modifiers.</vt:lpstr>
      <vt:lpstr>4. Non-access modifiers.</vt:lpstr>
      <vt:lpstr>4. Non-access modifiers.</vt:lpstr>
      <vt:lpstr>4. Non-access modifiers.</vt:lpstr>
      <vt:lpstr>4. Non-access modifiers.</vt:lpstr>
      <vt:lpstr>4. Non-access modifiers.</vt:lpstr>
      <vt:lpstr>4. Non-access modifiers.</vt:lpstr>
      <vt:lpstr>5. Java constructor.</vt:lpstr>
      <vt:lpstr>5. Java constructor.</vt:lpstr>
      <vt:lpstr>6. This keyword in Java.</vt:lpstr>
      <vt:lpstr>7. Void keyword in Java.</vt:lpstr>
      <vt:lpstr>8. Return keyword in Java. </vt:lpstr>
      <vt:lpstr>9. Creation of class instances (objects).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course</dc:title>
  <dc:creator>Пользователь</dc:creator>
  <cp:lastModifiedBy>Пользователь</cp:lastModifiedBy>
  <cp:revision>28</cp:revision>
  <dcterms:created xsi:type="dcterms:W3CDTF">2017-02-25T17:57:52Z</dcterms:created>
  <dcterms:modified xsi:type="dcterms:W3CDTF">2017-03-22T12:11:57Z</dcterms:modified>
</cp:coreProperties>
</file>