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65" r:id="rId2"/>
    <p:sldId id="382" r:id="rId3"/>
    <p:sldId id="383" r:id="rId4"/>
    <p:sldId id="384" r:id="rId5"/>
    <p:sldId id="385" r:id="rId6"/>
    <p:sldId id="395" r:id="rId7"/>
    <p:sldId id="398" r:id="rId8"/>
    <p:sldId id="399" r:id="rId9"/>
    <p:sldId id="396" r:id="rId10"/>
    <p:sldId id="388" r:id="rId11"/>
    <p:sldId id="401" r:id="rId12"/>
    <p:sldId id="389" r:id="rId13"/>
    <p:sldId id="392" r:id="rId14"/>
    <p:sldId id="397" r:id="rId15"/>
    <p:sldId id="391" r:id="rId16"/>
    <p:sldId id="402" r:id="rId17"/>
    <p:sldId id="403" r:id="rId18"/>
    <p:sldId id="298" r:id="rId19"/>
  </p:sldIdLst>
  <p:sldSz cx="20104100" cy="11309350"/>
  <p:notesSz cx="20104100" cy="1130935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ormular" panose="020B0604020202020204" charset="-52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9" autoAdjust="0"/>
    <p:restoredTop sz="90289" autoAdjust="0"/>
  </p:normalViewPr>
  <p:slideViewPr>
    <p:cSldViewPr>
      <p:cViewPr varScale="1">
        <p:scale>
          <a:sx n="64" d="100"/>
          <a:sy n="64" d="100"/>
        </p:scale>
        <p:origin x="1140" y="84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4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153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98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838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591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23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4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2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51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4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324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4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917" y="9159875"/>
            <a:ext cx="3568342" cy="1607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348649" y="9620365"/>
            <a:ext cx="45581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академия аналитики данных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при Томском государственном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университете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50237" y="8584860"/>
            <a:ext cx="4304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spc="-300" dirty="0">
                <a:solidFill>
                  <a:srgbClr val="005970"/>
                </a:solidFill>
                <a:latin typeface="Formular" panose="02000000000000000000" pitchFamily="2" charset="-52"/>
              </a:rPr>
              <a:t>data-diving</a:t>
            </a:r>
            <a:endParaRPr lang="ru-RU" sz="1100" dirty="0">
              <a:solidFill>
                <a:srgbClr val="005970"/>
              </a:solidFill>
            </a:endParaRPr>
          </a:p>
        </p:txBody>
      </p:sp>
      <p:grpSp>
        <p:nvGrpSpPr>
          <p:cNvPr id="82" name="Группа 81"/>
          <p:cNvGrpSpPr/>
          <p:nvPr/>
        </p:nvGrpSpPr>
        <p:grpSpPr>
          <a:xfrm>
            <a:off x="13457613" y="6020246"/>
            <a:ext cx="3397894" cy="2536597"/>
            <a:chOff x="13799695" y="6020246"/>
            <a:chExt cx="3397894" cy="2536597"/>
          </a:xfrm>
        </p:grpSpPr>
        <p:sp>
          <p:nvSpPr>
            <p:cNvPr id="83" name="object 41"/>
            <p:cNvSpPr/>
            <p:nvPr/>
          </p:nvSpPr>
          <p:spPr>
            <a:xfrm>
              <a:off x="13799695" y="8258397"/>
              <a:ext cx="2748280" cy="149225"/>
            </a:xfrm>
            <a:custGeom>
              <a:avLst/>
              <a:gdLst/>
              <a:ahLst/>
              <a:cxnLst/>
              <a:rect l="l" t="t" r="r" b="b"/>
              <a:pathLst>
                <a:path w="2748280" h="149225">
                  <a:moveTo>
                    <a:pt x="2747665" y="0"/>
                  </a:moveTo>
                  <a:lnTo>
                    <a:pt x="0" y="0"/>
                  </a:lnTo>
                  <a:lnTo>
                    <a:pt x="0" y="149210"/>
                  </a:lnTo>
                  <a:lnTo>
                    <a:pt x="2747665" y="149210"/>
                  </a:lnTo>
                  <a:lnTo>
                    <a:pt x="2747665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13799695" y="6020246"/>
              <a:ext cx="3397894" cy="2536597"/>
              <a:chOff x="13799695" y="6020246"/>
              <a:chExt cx="3397894" cy="2536597"/>
            </a:xfrm>
          </p:grpSpPr>
          <p:sp>
            <p:nvSpPr>
              <p:cNvPr id="85" name="object 39"/>
              <p:cNvSpPr/>
              <p:nvPr/>
            </p:nvSpPr>
            <p:spPr>
              <a:xfrm>
                <a:off x="13799704" y="7213927"/>
                <a:ext cx="339788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97884" h="149225">
                    <a:moveTo>
                      <a:pt x="3397613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97613" y="149210"/>
                    </a:lnTo>
                    <a:lnTo>
                      <a:pt x="3397613" y="0"/>
                    </a:lnTo>
                    <a:close/>
                  </a:path>
                </a:pathLst>
              </a:custGeom>
              <a:solidFill>
                <a:srgbClr val="59BF9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44"/>
              <p:cNvSpPr/>
              <p:nvPr/>
            </p:nvSpPr>
            <p:spPr>
              <a:xfrm>
                <a:off x="13799695" y="7661557"/>
                <a:ext cx="331089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10890" h="149225">
                    <a:moveTo>
                      <a:pt x="3310328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10328" y="149210"/>
                    </a:lnTo>
                    <a:lnTo>
                      <a:pt x="3310328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87" name="Группа 86"/>
              <p:cNvGrpSpPr/>
              <p:nvPr/>
            </p:nvGrpSpPr>
            <p:grpSpPr>
              <a:xfrm>
                <a:off x="13799695" y="6020246"/>
                <a:ext cx="3397894" cy="2536597"/>
                <a:chOff x="13799695" y="6020246"/>
                <a:chExt cx="3397894" cy="2536597"/>
              </a:xfrm>
            </p:grpSpPr>
            <p:sp>
              <p:nvSpPr>
                <p:cNvPr id="88" name="object 42"/>
                <p:cNvSpPr/>
                <p:nvPr/>
              </p:nvSpPr>
              <p:spPr>
                <a:xfrm>
                  <a:off x="13799704" y="6318666"/>
                  <a:ext cx="2974340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340" h="149225">
                      <a:moveTo>
                        <a:pt x="2973794" y="0"/>
                      </a:moveTo>
                      <a:lnTo>
                        <a:pt x="0" y="0"/>
                      </a:lnTo>
                      <a:lnTo>
                        <a:pt x="0" y="149210"/>
                      </a:lnTo>
                      <a:lnTo>
                        <a:pt x="2973794" y="149210"/>
                      </a:lnTo>
                      <a:lnTo>
                        <a:pt x="2973794" y="0"/>
                      </a:lnTo>
                      <a:close/>
                    </a:path>
                  </a:pathLst>
                </a:custGeom>
                <a:solidFill>
                  <a:srgbClr val="0D596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grpSp>
              <p:nvGrpSpPr>
                <p:cNvPr id="89" name="Группа 88"/>
                <p:cNvGrpSpPr/>
                <p:nvPr/>
              </p:nvGrpSpPr>
              <p:grpSpPr>
                <a:xfrm>
                  <a:off x="13799695" y="6020246"/>
                  <a:ext cx="3397894" cy="2536597"/>
                  <a:chOff x="13799695" y="6020246"/>
                  <a:chExt cx="3397894" cy="2536597"/>
                </a:xfrm>
              </p:grpSpPr>
              <p:grpSp>
                <p:nvGrpSpPr>
                  <p:cNvPr id="90" name="Группа 89"/>
                  <p:cNvGrpSpPr/>
                  <p:nvPr/>
                </p:nvGrpSpPr>
                <p:grpSpPr>
                  <a:xfrm>
                    <a:off x="13799695" y="6020246"/>
                    <a:ext cx="3397894" cy="2536597"/>
                    <a:chOff x="13799695" y="6020246"/>
                    <a:chExt cx="3397894" cy="2536597"/>
                  </a:xfrm>
                </p:grpSpPr>
                <p:grpSp>
                  <p:nvGrpSpPr>
                    <p:cNvPr id="92" name="object 25"/>
                    <p:cNvGrpSpPr/>
                    <p:nvPr/>
                  </p:nvGrpSpPr>
                  <p:grpSpPr>
                    <a:xfrm>
                      <a:off x="13799695" y="6020246"/>
                      <a:ext cx="2748280" cy="298450"/>
                      <a:chOff x="13799695" y="6020246"/>
                      <a:chExt cx="2748280" cy="298450"/>
                    </a:xfrm>
                  </p:grpSpPr>
                  <p:sp>
                    <p:nvSpPr>
                      <p:cNvPr id="107" name="object 26"/>
                      <p:cNvSpPr/>
                      <p:nvPr/>
                    </p:nvSpPr>
                    <p:spPr>
                      <a:xfrm>
                        <a:off x="13799706" y="6020246"/>
                        <a:ext cx="245872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8719" h="149225">
                            <a:moveTo>
                              <a:pt x="2458364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2458364" y="149210"/>
                            </a:lnTo>
                            <a:lnTo>
                              <a:pt x="2458364" y="0"/>
                            </a:lnTo>
                            <a:close/>
                          </a:path>
                        </a:pathLst>
                      </a:custGeom>
                      <a:solidFill>
                        <a:srgbClr val="008AC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8" name="object 27"/>
                      <p:cNvSpPr/>
                      <p:nvPr/>
                    </p:nvSpPr>
                    <p:spPr>
                      <a:xfrm>
                        <a:off x="13799695" y="6169456"/>
                        <a:ext cx="274828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48280" h="149225">
                            <a:moveTo>
                              <a:pt x="2747665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747665" y="149199"/>
                            </a:lnTo>
                            <a:lnTo>
                              <a:pt x="2747665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3" name="object 28"/>
                    <p:cNvSpPr/>
                    <p:nvPr/>
                  </p:nvSpPr>
                  <p:spPr>
                    <a:xfrm>
                      <a:off x="13799695" y="661708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94E3F5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grpSp>
                  <p:nvGrpSpPr>
                    <p:cNvPr id="94" name="object 29"/>
                    <p:cNvGrpSpPr/>
                    <p:nvPr/>
                  </p:nvGrpSpPr>
                  <p:grpSpPr>
                    <a:xfrm>
                      <a:off x="13799704" y="6915517"/>
                      <a:ext cx="3397885" cy="298450"/>
                      <a:chOff x="13799704" y="6915517"/>
                      <a:chExt cx="3397885" cy="298450"/>
                    </a:xfrm>
                  </p:grpSpPr>
                  <p:sp>
                    <p:nvSpPr>
                      <p:cNvPr id="105" name="object 30"/>
                      <p:cNvSpPr/>
                      <p:nvPr/>
                    </p:nvSpPr>
                    <p:spPr>
                      <a:xfrm>
                        <a:off x="13799704" y="69155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6" name="object 31"/>
                      <p:cNvSpPr/>
                      <p:nvPr/>
                    </p:nvSpPr>
                    <p:spPr>
                      <a:xfrm>
                        <a:off x="13799704" y="70647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5" name="object 32"/>
                    <p:cNvGrpSpPr/>
                    <p:nvPr/>
                  </p:nvGrpSpPr>
                  <p:grpSpPr>
                    <a:xfrm>
                      <a:off x="13799704" y="7363137"/>
                      <a:ext cx="3397885" cy="298450"/>
                      <a:chOff x="13799704" y="7363137"/>
                      <a:chExt cx="3397885" cy="298450"/>
                    </a:xfrm>
                  </p:grpSpPr>
                  <p:sp>
                    <p:nvSpPr>
                      <p:cNvPr id="103" name="object 33"/>
                      <p:cNvSpPr/>
                      <p:nvPr/>
                    </p:nvSpPr>
                    <p:spPr>
                      <a:xfrm>
                        <a:off x="13799704" y="736313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4" name="object 34"/>
                      <p:cNvSpPr/>
                      <p:nvPr/>
                    </p:nvSpPr>
                    <p:spPr>
                      <a:xfrm>
                        <a:off x="13799704" y="751235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6" name="object 35"/>
                    <p:cNvGrpSpPr/>
                    <p:nvPr/>
                  </p:nvGrpSpPr>
                  <p:grpSpPr>
                    <a:xfrm>
                      <a:off x="13799695" y="7810767"/>
                      <a:ext cx="3310890" cy="447675"/>
                      <a:chOff x="13799695" y="7810767"/>
                      <a:chExt cx="3310890" cy="447675"/>
                    </a:xfrm>
                  </p:grpSpPr>
                  <p:sp>
                    <p:nvSpPr>
                      <p:cNvPr id="100" name="object 36"/>
                      <p:cNvSpPr/>
                      <p:nvPr/>
                    </p:nvSpPr>
                    <p:spPr>
                      <a:xfrm>
                        <a:off x="13799695" y="7810767"/>
                        <a:ext cx="331089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10890" h="149225">
                            <a:moveTo>
                              <a:pt x="3310328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10328" y="149210"/>
                            </a:lnTo>
                            <a:lnTo>
                              <a:pt x="3310328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1" name="object 37"/>
                      <p:cNvSpPr/>
                      <p:nvPr/>
                    </p:nvSpPr>
                    <p:spPr>
                      <a:xfrm>
                        <a:off x="13799695" y="7959988"/>
                        <a:ext cx="313690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36900" h="149225">
                            <a:moveTo>
                              <a:pt x="3136532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136532" y="149210"/>
                            </a:lnTo>
                            <a:lnTo>
                              <a:pt x="3136532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2" name="object 38"/>
                      <p:cNvSpPr/>
                      <p:nvPr/>
                    </p:nvSpPr>
                    <p:spPr>
                      <a:xfrm>
                        <a:off x="13799706" y="8109198"/>
                        <a:ext cx="297434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74340" h="149225">
                            <a:moveTo>
                              <a:pt x="2973794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973794" y="149199"/>
                            </a:lnTo>
                            <a:lnTo>
                              <a:pt x="2973794" y="0"/>
                            </a:lnTo>
                            <a:close/>
                          </a:path>
                        </a:pathLst>
                      </a:custGeom>
                      <a:solidFill>
                        <a:srgbClr val="94DED9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7" name="object 40"/>
                    <p:cNvSpPr/>
                    <p:nvPr/>
                  </p:nvSpPr>
                  <p:spPr>
                    <a:xfrm>
                      <a:off x="13799695" y="6467876"/>
                      <a:ext cx="313690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900" h="149225">
                          <a:moveTo>
                            <a:pt x="313653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136532" y="149210"/>
                          </a:lnTo>
                          <a:lnTo>
                            <a:pt x="3136532" y="0"/>
                          </a:lnTo>
                          <a:close/>
                        </a:path>
                      </a:pathLst>
                    </a:custGeom>
                    <a:solidFill>
                      <a:srgbClr val="F7692B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8" name="object 43"/>
                    <p:cNvSpPr/>
                    <p:nvPr/>
                  </p:nvSpPr>
                  <p:spPr>
                    <a:xfrm>
                      <a:off x="13799695" y="676629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9" name="object 45"/>
                    <p:cNvSpPr/>
                    <p:nvPr/>
                  </p:nvSpPr>
                  <p:spPr>
                    <a:xfrm>
                      <a:off x="13799704" y="8407618"/>
                      <a:ext cx="245872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719" h="149225">
                          <a:moveTo>
                            <a:pt x="2458364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2458364" y="149210"/>
                          </a:lnTo>
                          <a:lnTo>
                            <a:pt x="2458364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91" name="object 46"/>
                  <p:cNvSpPr/>
                  <p:nvPr/>
                </p:nvSpPr>
                <p:spPr>
                  <a:xfrm>
                    <a:off x="14839323" y="6720907"/>
                    <a:ext cx="1196975" cy="1135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975" h="1135379">
                        <a:moveTo>
                          <a:pt x="405851" y="0"/>
                        </a:moveTo>
                        <a:lnTo>
                          <a:pt x="0" y="0"/>
                        </a:lnTo>
                        <a:lnTo>
                          <a:pt x="0" y="1135253"/>
                        </a:lnTo>
                        <a:lnTo>
                          <a:pt x="405851" y="1135253"/>
                        </a:lnTo>
                        <a:lnTo>
                          <a:pt x="487955" y="1133740"/>
                        </a:lnTo>
                        <a:lnTo>
                          <a:pt x="564248" y="1129304"/>
                        </a:lnTo>
                        <a:lnTo>
                          <a:pt x="634940" y="1122097"/>
                        </a:lnTo>
                        <a:lnTo>
                          <a:pt x="700240" y="1112273"/>
                        </a:lnTo>
                        <a:lnTo>
                          <a:pt x="760357" y="1099985"/>
                        </a:lnTo>
                        <a:lnTo>
                          <a:pt x="815501" y="1085386"/>
                        </a:lnTo>
                        <a:lnTo>
                          <a:pt x="865880" y="1068630"/>
                        </a:lnTo>
                        <a:lnTo>
                          <a:pt x="911705" y="1049869"/>
                        </a:lnTo>
                        <a:lnTo>
                          <a:pt x="953185" y="1029257"/>
                        </a:lnTo>
                        <a:lnTo>
                          <a:pt x="990529" y="1006947"/>
                        </a:lnTo>
                        <a:lnTo>
                          <a:pt x="1023946" y="983091"/>
                        </a:lnTo>
                        <a:lnTo>
                          <a:pt x="1053646" y="957844"/>
                        </a:lnTo>
                        <a:lnTo>
                          <a:pt x="1102732" y="903788"/>
                        </a:lnTo>
                        <a:lnTo>
                          <a:pt x="1139461" y="846003"/>
                        </a:lnTo>
                        <a:lnTo>
                          <a:pt x="1165508" y="785715"/>
                        </a:lnTo>
                        <a:lnTo>
                          <a:pt x="1182549" y="724148"/>
                        </a:lnTo>
                        <a:lnTo>
                          <a:pt x="1192258" y="662529"/>
                        </a:lnTo>
                        <a:lnTo>
                          <a:pt x="1196310" y="602084"/>
                        </a:lnTo>
                        <a:lnTo>
                          <a:pt x="1196738" y="572684"/>
                        </a:lnTo>
                        <a:lnTo>
                          <a:pt x="1196738" y="552286"/>
                        </a:lnTo>
                        <a:lnTo>
                          <a:pt x="1194886" y="495837"/>
                        </a:lnTo>
                        <a:lnTo>
                          <a:pt x="1188215" y="437013"/>
                        </a:lnTo>
                        <a:lnTo>
                          <a:pt x="1175050" y="377105"/>
                        </a:lnTo>
                        <a:lnTo>
                          <a:pt x="1153715" y="317398"/>
                        </a:lnTo>
                        <a:lnTo>
                          <a:pt x="1122536" y="259180"/>
                        </a:lnTo>
                        <a:lnTo>
                          <a:pt x="1079838" y="203740"/>
                        </a:lnTo>
                        <a:lnTo>
                          <a:pt x="1023946" y="152365"/>
                        </a:lnTo>
                        <a:lnTo>
                          <a:pt x="990529" y="128604"/>
                        </a:lnTo>
                        <a:lnTo>
                          <a:pt x="953185" y="106342"/>
                        </a:lnTo>
                        <a:lnTo>
                          <a:pt x="911705" y="85740"/>
                        </a:lnTo>
                        <a:lnTo>
                          <a:pt x="865880" y="66959"/>
                        </a:lnTo>
                        <a:lnTo>
                          <a:pt x="815501" y="50160"/>
                        </a:lnTo>
                        <a:lnTo>
                          <a:pt x="760357" y="35504"/>
                        </a:lnTo>
                        <a:lnTo>
                          <a:pt x="700240" y="23151"/>
                        </a:lnTo>
                        <a:lnTo>
                          <a:pt x="634940" y="13264"/>
                        </a:lnTo>
                        <a:lnTo>
                          <a:pt x="564248" y="6002"/>
                        </a:lnTo>
                        <a:lnTo>
                          <a:pt x="487955" y="1527"/>
                        </a:lnTo>
                        <a:lnTo>
                          <a:pt x="40585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</p:grpSp>
      <p:grpSp>
        <p:nvGrpSpPr>
          <p:cNvPr id="109" name="object 124"/>
          <p:cNvGrpSpPr/>
          <p:nvPr/>
        </p:nvGrpSpPr>
        <p:grpSpPr>
          <a:xfrm>
            <a:off x="0" y="6020246"/>
            <a:ext cx="13348649" cy="2536825"/>
            <a:chOff x="0" y="6020246"/>
            <a:chExt cx="13675360" cy="2536825"/>
          </a:xfrm>
        </p:grpSpPr>
        <p:sp>
          <p:nvSpPr>
            <p:cNvPr id="110" name="object 125"/>
            <p:cNvSpPr/>
            <p:nvPr/>
          </p:nvSpPr>
          <p:spPr>
            <a:xfrm>
              <a:off x="0" y="6020246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26"/>
            <p:cNvSpPr/>
            <p:nvPr/>
          </p:nvSpPr>
          <p:spPr>
            <a:xfrm>
              <a:off x="0" y="6167990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27"/>
            <p:cNvSpPr/>
            <p:nvPr/>
          </p:nvSpPr>
          <p:spPr>
            <a:xfrm>
              <a:off x="0" y="6467635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28"/>
            <p:cNvSpPr/>
            <p:nvPr/>
          </p:nvSpPr>
          <p:spPr>
            <a:xfrm>
              <a:off x="0" y="6319860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29"/>
            <p:cNvSpPr/>
            <p:nvPr/>
          </p:nvSpPr>
          <p:spPr>
            <a:xfrm>
              <a:off x="0" y="69150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30"/>
            <p:cNvSpPr/>
            <p:nvPr/>
          </p:nvSpPr>
          <p:spPr>
            <a:xfrm>
              <a:off x="0" y="676725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31"/>
            <p:cNvSpPr/>
            <p:nvPr/>
          </p:nvSpPr>
          <p:spPr>
            <a:xfrm>
              <a:off x="0" y="66194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32"/>
            <p:cNvSpPr/>
            <p:nvPr/>
          </p:nvSpPr>
          <p:spPr>
            <a:xfrm>
              <a:off x="0" y="70668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33"/>
            <p:cNvSpPr/>
            <p:nvPr/>
          </p:nvSpPr>
          <p:spPr>
            <a:xfrm>
              <a:off x="0" y="721464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34"/>
            <p:cNvSpPr/>
            <p:nvPr/>
          </p:nvSpPr>
          <p:spPr>
            <a:xfrm>
              <a:off x="0" y="73624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35"/>
            <p:cNvSpPr/>
            <p:nvPr/>
          </p:nvSpPr>
          <p:spPr>
            <a:xfrm>
              <a:off x="0" y="75142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36"/>
            <p:cNvSpPr/>
            <p:nvPr/>
          </p:nvSpPr>
          <p:spPr>
            <a:xfrm>
              <a:off x="0" y="76620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37"/>
            <p:cNvSpPr/>
            <p:nvPr/>
          </p:nvSpPr>
          <p:spPr>
            <a:xfrm>
              <a:off x="0" y="7961673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38"/>
            <p:cNvSpPr/>
            <p:nvPr/>
          </p:nvSpPr>
          <p:spPr>
            <a:xfrm>
              <a:off x="0" y="81094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39"/>
            <p:cNvSpPr/>
            <p:nvPr/>
          </p:nvSpPr>
          <p:spPr>
            <a:xfrm>
              <a:off x="0" y="82612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86"/>
                  </a:lnTo>
                  <a:lnTo>
                    <a:pt x="13674976" y="147786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40"/>
            <p:cNvSpPr/>
            <p:nvPr/>
          </p:nvSpPr>
          <p:spPr>
            <a:xfrm>
              <a:off x="0" y="84090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41"/>
            <p:cNvSpPr/>
            <p:nvPr/>
          </p:nvSpPr>
          <p:spPr>
            <a:xfrm>
              <a:off x="0" y="78138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70050" y="1311275"/>
            <a:ext cx="124206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Итоговый проект по программе «</a:t>
            </a:r>
            <a:r>
              <a:rPr lang="en-US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Data</a:t>
            </a: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-аналитик: старт карьеры»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9DF69-EFFD-4811-936B-3630CBBF02A6}"/>
              </a:ext>
            </a:extLst>
          </p:cNvPr>
          <p:cNvSpPr txBox="1"/>
          <p:nvPr/>
        </p:nvSpPr>
        <p:spPr>
          <a:xfrm>
            <a:off x="4186918" y="2934353"/>
            <a:ext cx="7386864" cy="46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Поток № 105  июнь — октябрь 2022  г.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51668" y="2240579"/>
            <a:ext cx="17068800" cy="9361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cs typeface="Tahoma"/>
              </a:rPr>
              <a:t>Владение тремя самыми частыми навыками (Git, Linux, SQL) статистически значимо повышает уровень зарплаты в ИТ-сфере.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ru-RU" sz="3200" b="1" kern="0" spc="-200" dirty="0">
              <a:solidFill>
                <a:srgbClr val="005970"/>
              </a:solidFill>
              <a:latin typeface="Formular" panose="02000000000000000000" pitchFamily="2" charset="-52"/>
              <a:cs typeface="Tahoma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cs typeface="Tahoma"/>
              </a:rPr>
              <a:t>Топ вакансий в специализации ИТ приходится на: </a:t>
            </a:r>
            <a:r>
              <a:rPr lang="ru-RU" sz="3200" b="1" i="1" kern="0" spc="-200" dirty="0">
                <a:solidFill>
                  <a:srgbClr val="005970"/>
                </a:solidFill>
                <a:latin typeface="Formular" panose="02000000000000000000" pitchFamily="2" charset="-52"/>
                <a:cs typeface="Tahoma"/>
              </a:rPr>
              <a:t>Системный администратор, Программист 1C, Специалист технической поддержки, Системный аналитик, Аналитик, Инженер-программист, Графический дизайнер, Инженер технической поддержки, Бизнес-аналитик, Дизайнер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ru-RU" sz="3200" b="1" i="1" kern="0" spc="-200" dirty="0">
              <a:solidFill>
                <a:srgbClr val="005970"/>
              </a:solidFill>
              <a:latin typeface="Formular" panose="02000000000000000000" pitchFamily="2" charset="-52"/>
              <a:cs typeface="Tahoma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cs typeface="Tahoma"/>
              </a:rPr>
              <a:t>Навыки: Самые востребованные навыки связаны с базами данных, операционной системой Linux, системой контроля версий Git и Английским языком, а также работой в команде.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sz="3200" b="1" i="1" kern="0" spc="-200" dirty="0">
              <a:solidFill>
                <a:srgbClr val="005970"/>
              </a:solidFill>
              <a:latin typeface="Formular" panose="02000000000000000000" pitchFamily="2" charset="-52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2557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51668" y="2240579"/>
            <a:ext cx="17068800" cy="8044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cs typeface="Tahoma"/>
              </a:rPr>
              <a:t>4. Самые высокие зарплаты из ТОП вакансий у Системных аналитиков, Бизнес-аналитиков и Программистов 1С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5. Самые высокооплачиваемые навыки из ТОП часто требуемых приходятся на: </a:t>
            </a:r>
            <a:r>
              <a:rPr lang="en-US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PostgreSQL, Python, Git, JavaScript, </a:t>
            </a: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Английский язык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6. Самые высокооплачиваемые навыки из выборки не входят в число самых часто требуемых, но зарплата по ним в разы выше, чем в среднем по распространенным навыкам.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7. Статистически значимо подтверждено, что зарплата зависит от опыта работы. </a:t>
            </a: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  <a:sym typeface="Wingdings" panose="05000000000000000000" pitchFamily="2" charset="2"/>
              </a:rPr>
              <a:t>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0893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1836242"/>
            <a:ext cx="17068800" cy="7810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Рекомендации для Заказчика: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marL="742950" indent="-7429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 точки зрения навыков – обратить внимание на курсы, которые будут нацелены на глубокое экспертное</a:t>
            </a:r>
            <a:r>
              <a:rPr lang="en-US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</a:t>
            </a: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(не начальное) изучение предметов, связанных с самыми требуемыми рынком ИТ-навыков (</a:t>
            </a:r>
            <a:r>
              <a:rPr lang="en-US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SQL, Git, Linux, Python, JavaScript</a:t>
            </a: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), а так же с развитием софт-скиллов (общение на английском языке и командная работа)</a:t>
            </a:r>
          </a:p>
          <a:p>
            <a:pPr marL="742950" indent="-74295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ru-RU" sz="36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marL="742950" indent="-7429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Разрабатывать комплексные курсы, включающие в себя навыки из п.1, нацеленные на профессии </a:t>
            </a:r>
            <a:r>
              <a:rPr lang="ru-RU" sz="3600" b="1" i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системного аналитика, </a:t>
            </a:r>
            <a:r>
              <a:rPr lang="en-US" sz="3600" b="1" i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BI</a:t>
            </a:r>
            <a:r>
              <a:rPr lang="ru-RU" sz="3600" b="1" i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аналитика, инженера-программиста, системного администратора и программиста 1С</a:t>
            </a:r>
          </a:p>
          <a:p>
            <a:pPr marL="742950" indent="-74295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ru-RU" sz="36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55448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328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831850" y="147723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1A30DE-8631-4ABF-87F9-D6D8F22F5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118513"/>
            <a:ext cx="17050927" cy="97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831850" y="147723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E23793-6C9A-4AF2-81A1-020884BE2903}"/>
              </a:ext>
            </a:extLst>
          </p:cNvPr>
          <p:cNvSpPr/>
          <p:nvPr/>
        </p:nvSpPr>
        <p:spPr>
          <a:xfrm>
            <a:off x="2279650" y="2281839"/>
            <a:ext cx="105156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rgbClr val="0A4A5C"/>
                </a:solidFill>
              </a:rPr>
              <a:t>Пояснения:</a:t>
            </a:r>
            <a:endParaRPr lang="ru-RU" sz="2800" dirty="0">
              <a:solidFill>
                <a:srgbClr val="0A4A5C"/>
              </a:solidFill>
            </a:endParaRPr>
          </a:p>
          <a:p>
            <a:pPr algn="just"/>
            <a:endParaRPr lang="ru-RU" sz="2800" dirty="0">
              <a:solidFill>
                <a:srgbClr val="0A4A5C"/>
              </a:solidFill>
            </a:endParaRPr>
          </a:p>
          <a:p>
            <a:pPr algn="just"/>
            <a:r>
              <a:rPr lang="ru-RU" sz="2800" dirty="0">
                <a:solidFill>
                  <a:srgbClr val="0A4A5C"/>
                </a:solidFill>
              </a:rPr>
              <a:t>В верхней части дашборда анализируются самые часто требуемые навыки для соискателя. Можно выбирать навыки в любой из двух колонок, кликая на них левой кнопкой мыши с зажатым </a:t>
            </a:r>
            <a:r>
              <a:rPr lang="en-US" sz="2800" dirty="0">
                <a:solidFill>
                  <a:srgbClr val="0A4A5C"/>
                </a:solidFill>
              </a:rPr>
              <a:t>CTRL</a:t>
            </a:r>
            <a:r>
              <a:rPr lang="ru-RU" sz="2800" dirty="0">
                <a:solidFill>
                  <a:srgbClr val="0A4A5C"/>
                </a:solidFill>
              </a:rPr>
              <a:t>. Справа будет отображаться среднее значение заработной платы по вакансиям, которым требуются данные навыки, а также совокупное количество упоминаний данных навыков.</a:t>
            </a:r>
          </a:p>
          <a:p>
            <a:pPr algn="just"/>
            <a:endParaRPr lang="ru-RU" sz="2800" dirty="0">
              <a:solidFill>
                <a:srgbClr val="0A4A5C"/>
              </a:solidFill>
            </a:endParaRPr>
          </a:p>
          <a:p>
            <a:pPr algn="just"/>
            <a:r>
              <a:rPr lang="ru-RU" sz="2800" dirty="0">
                <a:solidFill>
                  <a:srgbClr val="0A4A5C"/>
                </a:solidFill>
              </a:rPr>
              <a:t>В нижней части дашборда отображаются самые высоко</a:t>
            </a:r>
            <a:r>
              <a:rPr lang="en-US" sz="2800" dirty="0">
                <a:solidFill>
                  <a:srgbClr val="0A4A5C"/>
                </a:solidFill>
              </a:rPr>
              <a:t>-</a:t>
            </a:r>
            <a:r>
              <a:rPr lang="ru-RU" sz="2800" dirty="0">
                <a:solidFill>
                  <a:srgbClr val="0A4A5C"/>
                </a:solidFill>
              </a:rPr>
              <a:t>оплачиваемые навыки из выборки. Слева от диаграммы есть 2 фильтра: первый позволяет выбрать границу зарплаты для навыков, во втором можно выбрать конкретный навык. Карточка сверху показывает среднее значение зарплаты по данному навыку.</a:t>
            </a:r>
          </a:p>
          <a:p>
            <a:pPr algn="just"/>
            <a:endParaRPr lang="ru-RU" sz="2800" dirty="0">
              <a:solidFill>
                <a:srgbClr val="0A4A5C"/>
              </a:solidFill>
            </a:endParaRPr>
          </a:p>
          <a:p>
            <a:pPr algn="just"/>
            <a:r>
              <a:rPr lang="ru-RU" sz="2800" dirty="0">
                <a:solidFill>
                  <a:srgbClr val="0A4A5C"/>
                </a:solidFill>
              </a:rPr>
              <a:t>В правом углу находится кнопка сброса фильтров (нажимается с CTRL)</a:t>
            </a:r>
          </a:p>
        </p:txBody>
      </p:sp>
    </p:spTree>
    <p:extLst>
      <p:ext uri="{BB962C8B-B14F-4D97-AF65-F5344CB8AC3E}">
        <p14:creationId xmlns:p14="http://schemas.microsoft.com/office/powerpoint/2010/main" val="329661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135062" y="185030"/>
            <a:ext cx="15011400" cy="2530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Дополнительные материалы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Самые высокооплачиваемые профессии из наиболее часто требуемых рынком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759F115A-82CA-420A-A9A0-94642130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93" y="3283460"/>
            <a:ext cx="12720938" cy="70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135062" y="185030"/>
            <a:ext cx="15011400" cy="645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Самые высокооплачиваемые навыки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030B33-67C7-45C6-8E11-897F589DC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9" y="970790"/>
            <a:ext cx="16814922" cy="94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1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135062" y="185030"/>
            <a:ext cx="15011400" cy="1238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Образовательные платформы с рейтингом выше 4 и максимальным количеством отзывов по версии </a:t>
            </a:r>
            <a:r>
              <a:rPr lang="en-US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obrazoval.ru</a:t>
            </a:r>
            <a:endParaRPr lang="ru-RU" sz="36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30B5D0A7-583A-4CD3-BD29-D708D5159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t="1082" r="-438" b="17709"/>
          <a:stretch/>
        </p:blipFill>
        <p:spPr>
          <a:xfrm>
            <a:off x="4029868" y="1641189"/>
            <a:ext cx="9221788" cy="92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7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6485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</a:b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за внимание!</a:t>
            </a:r>
            <a:endParaRPr sz="8000" dirty="0">
              <a:latin typeface="Formular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05165"/>
            <a:ext cx="17068800" cy="7595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Название проекта: Оценка рынка образовательных онлайн-продуктов для IT-специалистов</a:t>
            </a:r>
          </a:p>
          <a:p>
            <a:pPr lvl="1">
              <a:spcAft>
                <a:spcPts val="1200"/>
              </a:spcAft>
            </a:pPr>
            <a:endParaRPr lang="en-US" sz="2800" b="1" kern="0" spc="-200" dirty="0">
              <a:solidFill>
                <a:srgbClr val="0A4A5C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lvl="1">
              <a:spcAft>
                <a:spcPts val="1200"/>
              </a:spcAft>
            </a:pPr>
            <a:r>
              <a:rPr lang="ru-RU" sz="2800" b="1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Бизнес-цель заказчика: </a:t>
            </a:r>
            <a:r>
              <a:rPr lang="ru-RU" sz="2800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Выбор стратегии предоставления образовательных услуг и выход на новый для заказчика рынок в своей нише.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2800" b="1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Объект исследования: </a:t>
            </a:r>
            <a:r>
              <a:rPr lang="ru-RU" sz="2800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Рынок труда в IT-сфере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2800" b="1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Предмет исследования:</a:t>
            </a: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2800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1.	Вакансии в ИТ-сфере</a:t>
            </a:r>
          </a:p>
          <a:p>
            <a:pPr marL="971550" lvl="1" indent="-514350">
              <a:lnSpc>
                <a:spcPct val="107000"/>
              </a:lnSpc>
              <a:spcAft>
                <a:spcPts val="1200"/>
              </a:spcAft>
              <a:buAutoNum type="arabicPeriod" startAt="2"/>
            </a:pPr>
            <a:r>
              <a:rPr lang="ru-RU" sz="2800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Требования работодателей к соискателям (наиболее востребованные компетенции)</a:t>
            </a:r>
            <a:endParaRPr lang="en-US" sz="2800" kern="0" spc="-200" dirty="0">
              <a:solidFill>
                <a:srgbClr val="0A4A5C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marL="971550" lvl="1" indent="-514350">
              <a:lnSpc>
                <a:spcPct val="107000"/>
              </a:lnSpc>
              <a:spcAft>
                <a:spcPts val="1200"/>
              </a:spcAft>
              <a:buAutoNum type="arabicPeriod" startAt="2"/>
            </a:pPr>
            <a:r>
              <a:rPr lang="ru-RU" sz="2800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Уровень заработной платы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en-US" sz="105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Цель исследования: </a:t>
            </a:r>
            <a:r>
              <a:rPr lang="ru-RU" sz="4000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ситуации на рынке труда</a:t>
            </a:r>
            <a:endParaRPr lang="ru-RU" sz="4400" kern="0" spc="-200" dirty="0">
              <a:solidFill>
                <a:srgbClr val="0A4A5C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04957"/>
            <a:ext cx="17068800" cy="599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Требования к результату анализа: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Представление выводов и рекомендаций: какие образовательные продукты нужны рынку, основываясь на данных исследования.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Риски реализации проекта: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Основной внешний фактор риска в 2022 году: внешний, макроэкономический - резкие непредсказуемые изменения в экономической и политической ситуации в стране.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630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526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Источник данных, тип данных:</a:t>
            </a: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Предоставленные Заказчиком структурированные данные по всем специализациям и подспециализациям, размещённые на агрегаторе </a:t>
            </a:r>
            <a:r>
              <a:rPr lang="en-US" sz="3600" kern="0" spc="-200" dirty="0">
                <a:latin typeface="Formular" panose="02000000000000000000" pitchFamily="2" charset="-52"/>
                <a:ea typeface="+mj-ea"/>
                <a:cs typeface="Tahoma"/>
              </a:rPr>
              <a:t>HeadHunter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на дату 26 мая 2022 г.</a:t>
            </a:r>
            <a:r>
              <a:rPr lang="en-US" sz="3600" kern="0" spc="-200" dirty="0">
                <a:latin typeface="Formular" panose="02000000000000000000" pitchFamily="2" charset="-52"/>
                <a:ea typeface="+mj-ea"/>
                <a:cs typeface="Tahoma"/>
              </a:rPr>
              <a:t>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Данные включают таблицу </a:t>
            </a:r>
            <a:r>
              <a:rPr lang="en-US" sz="3600" kern="0" spc="-200" dirty="0">
                <a:latin typeface="Formular" panose="02000000000000000000" pitchFamily="2" charset="-52"/>
                <a:ea typeface="+mj-ea"/>
                <a:cs typeface="Tahoma"/>
              </a:rPr>
              <a:t>E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xcel с наименованием вакансии, описанием вакансии, специализации, подспециализации, ключевыми навыками, регионом, датой размещения вакансии.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670050" y="2227252"/>
            <a:ext cx="15544800" cy="882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Этапы исследования</a:t>
            </a:r>
            <a:r>
              <a:rPr lang="en-US" sz="4400" b="1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Планирование дизайна исследования:</a:t>
            </a:r>
            <a:endParaRPr lang="en-US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Выбор методологии исследования. Методология </a:t>
            </a:r>
            <a:r>
              <a:rPr lang="en-US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CRISP-DM, </a:t>
            </a: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включающая помимо аналитических аспектов понимание бизнеса заказчика.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Обработка данных (</a:t>
            </a:r>
            <a:r>
              <a:rPr lang="en-US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Exploratory Data Analysis</a:t>
            </a: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):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первоначальная оценка полученных данных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очистка и приведение данных к нужным параметрам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визуальное понимание распределения данных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поиск взаимосвязей данных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выгрузка данных для дальнейшего анализа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ru-RU" sz="3200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1576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649412" y="2388536"/>
            <a:ext cx="15544800" cy="6147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Этапы исследования</a:t>
            </a:r>
            <a:r>
              <a:rPr lang="en-US" sz="4400" b="1" kern="0" spc="-200" dirty="0">
                <a:solidFill>
                  <a:srgbClr val="0A4A5C"/>
                </a:solidFill>
                <a:latin typeface="Formular" panose="02000000000000000000" pitchFamily="2" charset="-52"/>
                <a:ea typeface="+mj-ea"/>
                <a:cs typeface="Tahoma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200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Статистическое исследование данных: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дальнейшая визуализация данных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оценка связей различных показателей</a:t>
            </a:r>
            <a:endParaRPr lang="en-US" sz="3200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выдвижение и подтверждение гипотезы</a:t>
            </a:r>
            <a:endParaRPr lang="en-US" sz="3200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ru-RU" sz="3200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Интерактивное представление результатов с помощью дашборда </a:t>
            </a:r>
            <a:r>
              <a:rPr lang="en-US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MS </a:t>
            </a:r>
            <a:r>
              <a:rPr lang="en-US" sz="3200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PowerBI</a:t>
            </a:r>
            <a:r>
              <a:rPr lang="en-US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.</a:t>
            </a:r>
            <a:endParaRPr lang="ru-RU" sz="3200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68382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8ACA53-3605-4DD9-9FA0-583BF6DE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050" y="820844"/>
            <a:ext cx="8421284" cy="470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3ABE13-6919-4141-B30F-90E5032C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866" y="6266803"/>
            <a:ext cx="8783234" cy="50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85D6B5-EAF3-4AB0-80BD-3FE8A8594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823056"/>
            <a:ext cx="9829800" cy="596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D9F509-D794-4C7D-8E8C-D2F8F2F8F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6740458"/>
            <a:ext cx="9029700" cy="424815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DC97F69-D654-4B13-AF34-52C092C7152F}"/>
              </a:ext>
            </a:extLst>
          </p:cNvPr>
          <p:cNvSpPr txBox="1"/>
          <p:nvPr/>
        </p:nvSpPr>
        <p:spPr>
          <a:xfrm>
            <a:off x="1136650" y="0"/>
            <a:ext cx="150114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 (обработка данных)</a:t>
            </a:r>
          </a:p>
        </p:txBody>
      </p:sp>
    </p:spTree>
    <p:extLst>
      <p:ext uri="{BB962C8B-B14F-4D97-AF65-F5344CB8AC3E}">
        <p14:creationId xmlns:p14="http://schemas.microsoft.com/office/powerpoint/2010/main" val="381221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6966985-FB2F-42ED-A814-675F9415922E}"/>
              </a:ext>
            </a:extLst>
          </p:cNvPr>
          <p:cNvSpPr txBox="1"/>
          <p:nvPr/>
        </p:nvSpPr>
        <p:spPr>
          <a:xfrm>
            <a:off x="1670050" y="2377610"/>
            <a:ext cx="17297400" cy="724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</a:t>
            </a: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исследования:</a:t>
            </a:r>
            <a:r>
              <a:rPr lang="en-US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Владение тремя самыми частыми навыками (Git, Linux, SQL) статистически значимо повышает уровень зарплаты в соответствующей области</a:t>
            </a:r>
            <a:endParaRPr lang="en-US" sz="36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Методы</a:t>
            </a: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проверки гипотезы: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Статистические методы проверки с использованием критериев. Опровергается нулевая гипотеза об отсутствии связи между навыками и уровнем зарплаты. Принимается гипотеза исследования.</a:t>
            </a:r>
            <a:endParaRPr lang="en-US" sz="36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 (статистическое исследование)</a:t>
            </a:r>
          </a:p>
        </p:txBody>
      </p:sp>
    </p:spTree>
    <p:extLst>
      <p:ext uri="{BB962C8B-B14F-4D97-AF65-F5344CB8AC3E}">
        <p14:creationId xmlns:p14="http://schemas.microsoft.com/office/powerpoint/2010/main" val="390442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984250" y="251371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2F615DEC-00C8-4AA0-8DB4-8335DE51F4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6650" y="1212071"/>
            <a:ext cx="17266426" cy="98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1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6547</TotalTime>
  <Words>784</Words>
  <Application>Microsoft Office PowerPoint</Application>
  <PresentationFormat>Произвольный</PresentationFormat>
  <Paragraphs>114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Tahoma</vt:lpstr>
      <vt:lpstr>Calibri</vt:lpstr>
      <vt:lpstr>Arial</vt:lpstr>
      <vt:lpstr>Formular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/>
  <cp:lastModifiedBy>Dmitry Alexandrov</cp:lastModifiedBy>
  <cp:revision>149</cp:revision>
  <dcterms:created xsi:type="dcterms:W3CDTF">2022-03-29T11:34:13Z</dcterms:created>
  <dcterms:modified xsi:type="dcterms:W3CDTF">2022-11-02T13:44:01Z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