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9" r:id="rId5"/>
    <p:sldId id="266" r:id="rId6"/>
    <p:sldId id="267" r:id="rId7"/>
    <p:sldId id="271" r:id="rId8"/>
    <p:sldId id="268" r:id="rId9"/>
    <p:sldId id="272" r:id="rId10"/>
    <p:sldId id="273" r:id="rId11"/>
    <p:sldId id="274" r:id="rId12"/>
    <p:sldId id="270" r:id="rId13"/>
    <p:sldId id="264" r:id="rId14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6"/>
      <p:bold r:id="rId17"/>
      <p:italic r:id="rId18"/>
      <p:boldItalic r:id="rId19"/>
    </p:embeddedFont>
    <p:embeddedFont>
      <p:font typeface="Helvetica Neue Light" panose="02000403000000020004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edium" panose="02000000000000000000" pitchFamily="2" charset="0"/>
      <p:regular r:id="rId28"/>
      <p:bold r:id="rId29"/>
      <p:italic r:id="rId30"/>
      <p:boldItalic r:id="rId31"/>
    </p:embeddedFont>
    <p:embeddedFont>
      <p:font typeface="Source Code Pro" panose="020B03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JcFbwFYSIQZsNA7Tu8baheu6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>
      <p:cViewPr>
        <p:scale>
          <a:sx n="102" d="100"/>
          <a:sy n="102" d="100"/>
        </p:scale>
        <p:origin x="14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0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84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30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69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9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63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40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13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69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8c6ea49a8_0_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118c6ea49a8_0_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118c6ea49a8_0_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8c6ea49a8_0_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18c6ea49a8_0_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18c6ea49a8_0_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8c6ea49a8_0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lanced Slide Style">
  <p:cSld name="CUSTOM_5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18c6ea49a8_0_46"/>
          <p:cNvPicPr preferRelativeResize="0"/>
          <p:nvPr/>
        </p:nvPicPr>
        <p:blipFill rotWithShape="1">
          <a:blip r:embed="rId2">
            <a:alphaModFix/>
          </a:blip>
          <a:srcRect l="14558"/>
          <a:stretch/>
        </p:blipFill>
        <p:spPr>
          <a:xfrm>
            <a:off x="4937925" y="1236400"/>
            <a:ext cx="3689969" cy="287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re text + Img Slide Style">
  <p:cSld name="CAPTION_ONL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118c6ea49a8_0_48"/>
          <p:cNvPicPr preferRelativeResize="0"/>
          <p:nvPr/>
        </p:nvPicPr>
        <p:blipFill rotWithShape="1">
          <a:blip r:embed="rId2">
            <a:alphaModFix/>
          </a:blip>
          <a:srcRect l="39500"/>
          <a:stretch/>
        </p:blipFill>
        <p:spPr>
          <a:xfrm>
            <a:off x="6086475" y="0"/>
            <a:ext cx="4676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8c6ea49a8_0_50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g118c6ea49a8_0_50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g118c6ea49a8_0_5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GOAL CHECKED">
  <p:cSld name="CUSTOM_7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118c6ea49a8_0_5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18c6ea49a8_0_5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5662" y="35312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118c6ea49a8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39" y="3172805"/>
            <a:ext cx="266022" cy="235093"/>
          </a:xfrm>
          <a:prstGeom prst="rect">
            <a:avLst/>
          </a:prstGeom>
          <a:noFill/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g118c6ea49a8_0_5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g118c6ea49a8_0_54"/>
          <p:cNvCxnSpPr/>
          <p:nvPr/>
        </p:nvCxnSpPr>
        <p:spPr>
          <a:xfrm rot="10800000" flipH="1">
            <a:off x="861725" y="534795"/>
            <a:ext cx="5100" cy="2464800"/>
          </a:xfrm>
          <a:prstGeom prst="straightConnector1">
            <a:avLst/>
          </a:prstGeom>
          <a:noFill/>
          <a:ln w="38100" cap="flat" cmpd="sng">
            <a:solidFill>
              <a:srgbClr val="2DC5FA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c6ea49a8_0_60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66" name="Google Shape;66;g118c6ea49a8_0_6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g118c6ea49a8_0_60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8c6ea49a8_0_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118c6ea49a8_0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18c6ea49a8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18c6ea49a8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118c6ea49a8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8c6ea49a8_0_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18c6ea49a8_0_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118c6ea49a8_0_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18c6ea49a8_0_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8c6ea49a8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18c6ea49a8_0_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8c6ea49a8_0_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118c6ea49a8_0_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18c6ea49a8_0_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8c6ea49a8_0_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118c6ea49a8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8c6ea49a8_0_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18c6ea49a8_0_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118c6ea49a8_0_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118c6ea49a8_0_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118c6ea49a8_0_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8c6ea49a8_0_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118c6ea49a8_0_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8c6ea49a8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18c6ea49a8_0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18c6ea49a8_0_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943722" y="1128889"/>
            <a:ext cx="7463700" cy="194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Analytics </a:t>
            </a:r>
            <a:endParaRPr dirty="0">
              <a:solidFill>
                <a:srgbClr val="2DC5F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lvl="0"/>
            <a:r>
              <a:rPr lang="en" dirty="0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  <a:t>Mid Bootcamp Project</a:t>
            </a:r>
            <a:br>
              <a:rPr lang="en" dirty="0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Roboto Medium"/>
                <a:cs typeface="Arial" panose="020B0604020202020204" pitchFamily="34" charset="0"/>
                <a:sym typeface="Roboto Medium"/>
              </a:rPr>
            </a:br>
            <a:r>
              <a:rPr lang="en-US" dirty="0">
                <a:solidFill>
                  <a:srgbClr val="2DC5FA"/>
                </a:solidFill>
                <a:latin typeface="Roboto Medium"/>
                <a:ea typeface="Roboto Medium"/>
                <a:sym typeface="Roboto Medium"/>
              </a:rPr>
              <a:t>Analysis of Marathon training data</a:t>
            </a:r>
            <a:br>
              <a:rPr lang="en-US" sz="2400" dirty="0">
                <a:solidFill>
                  <a:srgbClr val="2DC5FA"/>
                </a:solidFill>
                <a:latin typeface="Roboto Medium"/>
                <a:ea typeface="Roboto Medium"/>
                <a:sym typeface="Roboto Medium"/>
              </a:rPr>
            </a:br>
            <a:r>
              <a:rPr lang="en-US" sz="1200" dirty="0">
                <a:solidFill>
                  <a:srgbClr val="2DC5FA"/>
                </a:solidFill>
                <a:latin typeface="Roboto Medium"/>
                <a:ea typeface="Roboto Medium"/>
                <a:sym typeface="Roboto Medium"/>
              </a:rPr>
              <a:t>Dmitry Andreev DAFT MAY 2022</a:t>
            </a:r>
            <a:endParaRPr sz="1200" dirty="0">
              <a:solidFill>
                <a:srgbClr val="2DC5FA"/>
              </a:solidFill>
              <a:latin typeface="Roboto Medium"/>
              <a:ea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8;p2">
            <a:extLst>
              <a:ext uri="{FF2B5EF4-FFF2-40B4-BE49-F238E27FC236}">
                <a16:creationId xmlns:a16="http://schemas.microsoft.com/office/drawing/2014/main" id="{75B2FAD2-D904-D946-9346-EF3195AFD198}"/>
              </a:ext>
            </a:extLst>
          </p:cNvPr>
          <p:cNvSpPr txBox="1"/>
          <p:nvPr/>
        </p:nvSpPr>
        <p:spPr>
          <a:xfrm>
            <a:off x="880526" y="1467918"/>
            <a:ext cx="3691474" cy="8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Instead of forecasting individual speed, can we forecast if athlete run marathon faster or slower then her training speed?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607802" y="2405411"/>
            <a:ext cx="3964198" cy="21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Ratio of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marathon pace and average training pace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73% of athletes run faster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Categorical variable {faster/slower} </a:t>
            </a:r>
          </a:p>
          <a:p>
            <a:pPr marL="671513" lvl="3" indent="-211138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Classification regression (after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downsampling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) metrics (accuracy, recall, F1-score) are all in the range of 60-70%</a:t>
            </a:r>
          </a:p>
          <a:p>
            <a:pPr marL="671513" lvl="3" indent="-211138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KNN classification: same range. </a:t>
            </a:r>
          </a:p>
          <a:p>
            <a:pPr marL="671513" lvl="3" indent="-211138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Various variables of speed, pace, distance were checked iteratively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F7BCF1-CDA1-1843-8FF0-943E9064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36" y="1493384"/>
            <a:ext cx="3697882" cy="246525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3B5A625-D0DB-C743-9BE6-6FE69338F892}"/>
              </a:ext>
            </a:extLst>
          </p:cNvPr>
          <p:cNvSpPr/>
          <p:nvPr/>
        </p:nvSpPr>
        <p:spPr>
          <a:xfrm>
            <a:off x="7503090" y="2066084"/>
            <a:ext cx="688932" cy="1002793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FBAA38-A49F-7F45-8E0B-A5AD7FCA5801}"/>
              </a:ext>
            </a:extLst>
          </p:cNvPr>
          <p:cNvSpPr/>
          <p:nvPr/>
        </p:nvSpPr>
        <p:spPr>
          <a:xfrm>
            <a:off x="5590094" y="1733774"/>
            <a:ext cx="889349" cy="1103001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AC9488-A66C-D847-A64F-D1ABDD8347DF}"/>
              </a:ext>
            </a:extLst>
          </p:cNvPr>
          <p:cNvSpPr/>
          <p:nvPr/>
        </p:nvSpPr>
        <p:spPr>
          <a:xfrm>
            <a:off x="7277622" y="2937205"/>
            <a:ext cx="914400" cy="65776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F91D43-3429-904A-9EB8-993D70CA5AA3}"/>
              </a:ext>
            </a:extLst>
          </p:cNvPr>
          <p:cNvSpPr/>
          <p:nvPr/>
        </p:nvSpPr>
        <p:spPr>
          <a:xfrm>
            <a:off x="5344697" y="2739941"/>
            <a:ext cx="1134745" cy="85502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973F9E-A336-1D48-B9DE-C665E23C57CB}"/>
              </a:ext>
            </a:extLst>
          </p:cNvPr>
          <p:cNvSpPr/>
          <p:nvPr/>
        </p:nvSpPr>
        <p:spPr>
          <a:xfrm>
            <a:off x="6678361" y="849510"/>
            <a:ext cx="824729" cy="884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/>
                </a:solidFill>
              </a:rPr>
              <a:t>Change of pace is almost always positive</a:t>
            </a:r>
          </a:p>
          <a:p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95BED3-B037-C54B-AA57-E79649E54E75}"/>
              </a:ext>
            </a:extLst>
          </p:cNvPr>
          <p:cNvSpPr/>
          <p:nvPr/>
        </p:nvSpPr>
        <p:spPr>
          <a:xfrm>
            <a:off x="6479442" y="3958638"/>
            <a:ext cx="824729" cy="884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Change of pace is not clear!</a:t>
            </a:r>
          </a:p>
          <a:p>
            <a:pPr algn="ctr"/>
            <a:endParaRPr lang="ru-RU" sz="800" dirty="0">
              <a:solidFill>
                <a:srgbClr val="FF0000"/>
              </a:solidFill>
            </a:endParaRP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58443D3-86D3-FC4B-BEF4-A78059DE0203}"/>
              </a:ext>
            </a:extLst>
          </p:cNvPr>
          <p:cNvCxnSpPr>
            <a:cxnSpLocks/>
          </p:cNvCxnSpPr>
          <p:nvPr/>
        </p:nvCxnSpPr>
        <p:spPr>
          <a:xfrm flipV="1">
            <a:off x="7277622" y="3916979"/>
            <a:ext cx="388964" cy="41840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D8DE57E-1D3A-EA4C-8862-8402C2CE8D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7832" y="3952529"/>
            <a:ext cx="414256" cy="388964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88BB2F-F692-7F4A-994D-12080F18DCEE}"/>
              </a:ext>
            </a:extLst>
          </p:cNvPr>
          <p:cNvGrpSpPr/>
          <p:nvPr/>
        </p:nvGrpSpPr>
        <p:grpSpPr>
          <a:xfrm flipV="1">
            <a:off x="6234527" y="1155885"/>
            <a:ext cx="1576108" cy="396055"/>
            <a:chOff x="6169120" y="849601"/>
            <a:chExt cx="1576108" cy="437160"/>
          </a:xfrm>
        </p:grpSpPr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D86A307C-867A-9A4F-BCF8-CC44D52C8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6264" y="849601"/>
              <a:ext cx="388964" cy="418405"/>
            </a:xfrm>
            <a:prstGeom prst="curved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8089D07A-F462-6A4B-A0EF-D1E6CFDB20D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56474" y="885151"/>
              <a:ext cx="414256" cy="388964"/>
            </a:xfrm>
            <a:prstGeom prst="curvedConnector2">
              <a:avLst/>
            </a:prstGeom>
            <a:ln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2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793358" y="1507779"/>
            <a:ext cx="4236922" cy="279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dataset by design contain only marathoners with high volume of training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All the analysis is true only for this category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In this category we could not locate any factors that would solely or in groups define individual running ability or training success.</a:t>
            </a:r>
          </a:p>
          <a:p>
            <a:pPr marL="360363" lvl="0" indent="-220663">
              <a:spcAft>
                <a:spcPts val="400"/>
              </a:spcAft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running speed at the marathon is mostly depend on </a:t>
            </a:r>
            <a:r>
              <a:rPr lang="en-US" sz="1200" dirty="0">
                <a:ea typeface="Source Code Pro"/>
                <a:cs typeface="Source Code Pro"/>
                <a:sym typeface="Source Code Pro"/>
              </a:rPr>
              <a:t>each athlete’s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natural ability to run, that is expressed during training sessions. That’s why the measures of training speed contribute the most to the predictive power of machine learning models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question of what factors (biomechanical, cardiac…) define ability to run in general population is beyond the scope of this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EC6FA-F9A6-3F40-B659-6D821D68811A}"/>
              </a:ext>
            </a:extLst>
          </p:cNvPr>
          <p:cNvSpPr/>
          <p:nvPr/>
        </p:nvSpPr>
        <p:spPr>
          <a:xfrm>
            <a:off x="5504212" y="1234410"/>
            <a:ext cx="2737911" cy="82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3168D-4CA7-1A43-96E7-AC966D97D80C}"/>
              </a:ext>
            </a:extLst>
          </p:cNvPr>
          <p:cNvSpPr/>
          <p:nvPr/>
        </p:nvSpPr>
        <p:spPr>
          <a:xfrm>
            <a:off x="5955149" y="2444717"/>
            <a:ext cx="1836039" cy="29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who run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BAC31-7C24-4140-BB3E-D61D0F6A8229}"/>
              </a:ext>
            </a:extLst>
          </p:cNvPr>
          <p:cNvSpPr/>
          <p:nvPr/>
        </p:nvSpPr>
        <p:spPr>
          <a:xfrm>
            <a:off x="6255773" y="3122844"/>
            <a:ext cx="1234790" cy="24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Marathoners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87BAC8-B92A-BB4E-AC1E-658FAB98C680}"/>
              </a:ext>
            </a:extLst>
          </p:cNvPr>
          <p:cNvSpPr/>
          <p:nvPr/>
        </p:nvSpPr>
        <p:spPr>
          <a:xfrm>
            <a:off x="6506293" y="3757008"/>
            <a:ext cx="746276" cy="24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</a:t>
            </a:r>
            <a:r>
              <a:rPr lang="en-US" dirty="0" err="1"/>
              <a:t>db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111E1-8090-DD45-A830-4A62E397EC2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73169" y="2058499"/>
            <a:ext cx="0" cy="38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20D98A-05CF-2547-995B-4440A6051E8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73168" y="2736626"/>
            <a:ext cx="1" cy="38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F5705-98E6-C949-AB47-D53FF305268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73168" y="3370790"/>
            <a:ext cx="0" cy="38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ECCA075-7D89-A644-9DC9-4E215593F3E2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>
            <a:off x="5504213" y="1646455"/>
            <a:ext cx="1002081" cy="2232578"/>
          </a:xfrm>
          <a:prstGeom prst="curvedConnector3">
            <a:avLst>
              <a:gd name="adj1" fmla="val 122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>
            <a:extLst>
              <a:ext uri="{FF2B5EF4-FFF2-40B4-BE49-F238E27FC236}">
                <a16:creationId xmlns:a16="http://schemas.microsoft.com/office/drawing/2014/main" id="{B3270909-E8E6-014E-B5B4-9EA6406C8F9C}"/>
              </a:ext>
            </a:extLst>
          </p:cNvPr>
          <p:cNvSpPr/>
          <p:nvPr/>
        </p:nvSpPr>
        <p:spPr>
          <a:xfrm>
            <a:off x="5098030" y="2590671"/>
            <a:ext cx="368541" cy="2919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B16520-E251-724C-BB26-56FDA930B4C3}"/>
              </a:ext>
            </a:extLst>
          </p:cNvPr>
          <p:cNvSpPr/>
          <p:nvPr/>
        </p:nvSpPr>
        <p:spPr>
          <a:xfrm>
            <a:off x="6770922" y="2043133"/>
            <a:ext cx="485697" cy="37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928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Further steps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More clustering: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	 </a:t>
            </a:r>
            <a:r>
              <a:rPr lang="en-US" dirty="0" err="1">
                <a:latin typeface="+mn-lt"/>
                <a:ea typeface="Source Code Pro"/>
                <a:cs typeface="Source Code Pro"/>
                <a:sym typeface="Source Code Pro"/>
              </a:rPr>
              <a:t>ie</a:t>
            </a: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 separate analysis of </a:t>
            </a:r>
            <a:r>
              <a:rPr lang="en-US" dirty="0" err="1">
                <a:latin typeface="+mn-lt"/>
                <a:ea typeface="Source Code Pro"/>
                <a:cs typeface="Source Code Pro"/>
                <a:sym typeface="Source Code Pro"/>
              </a:rPr>
              <a:t>underachivers</a:t>
            </a: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 </a:t>
            </a:r>
          </a:p>
          <a:p>
            <a:pPr marL="139700">
              <a:buSzPts val="1400"/>
            </a:pPr>
            <a:r>
              <a:rPr lang="en-US" dirty="0">
                <a:ea typeface="Source Code Pro"/>
                <a:cs typeface="Source Code Pro"/>
                <a:sym typeface="Source Code Pro"/>
              </a:rPr>
              <a:t>	Split the </a:t>
            </a:r>
            <a:r>
              <a:rPr lang="en-US" dirty="0" err="1">
                <a:ea typeface="Source Code Pro"/>
                <a:cs typeface="Source Code Pro"/>
                <a:sym typeface="Source Code Pro"/>
              </a:rPr>
              <a:t>db</a:t>
            </a:r>
            <a:r>
              <a:rPr lang="en-US" dirty="0">
                <a:ea typeface="Source Code Pro"/>
                <a:cs typeface="Source Code Pro"/>
                <a:sym typeface="Source Code Pro"/>
              </a:rPr>
              <a:t> to high training number and the rest and to check for the results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Analysis across majors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Country analysis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dirty="0">
                <a:latin typeface="+mn-lt"/>
                <a:ea typeface="Source Code Pro"/>
                <a:cs typeface="Source Code Pro"/>
                <a:sym typeface="Source Code Pro"/>
              </a:rPr>
              <a:t>Check (per modal athlete) what happens to the pace over comparable distances during the year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8505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1268625" y="1835575"/>
            <a:ext cx="692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200" b="1" dirty="0">
                <a:solidFill>
                  <a:srgbClr val="2DC5FA"/>
                </a:solidFill>
              </a:rPr>
              <a:t>Questions?</a:t>
            </a:r>
            <a:endParaRPr sz="3200" b="1" dirty="0">
              <a:solidFill>
                <a:srgbClr val="2DC5F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[Research name]</a:t>
            </a: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Strava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 scraped info</a:t>
            </a:r>
            <a:endParaRPr lang="en-US"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Daily trainings for participants of various running marathons (i.e. “majors”)</a:t>
            </a:r>
          </a:p>
          <a:p>
            <a:pPr marL="311150" lvl="2" indent="-171450">
              <a:buSzPts val="1400"/>
              <a:buFont typeface="Arial" panose="020B0604020202020204" pitchFamily="34" charset="0"/>
              <a:buChar char="•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673100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Year 2019 </a:t>
            </a:r>
          </a:p>
          <a:p>
            <a:pPr marL="673100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Athletes identified by unique numbers across the dataset</a:t>
            </a:r>
          </a:p>
          <a:p>
            <a:pPr marL="673100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Every training – date, distance and duration (time)</a:t>
            </a:r>
          </a:p>
          <a:p>
            <a:pPr marL="673100" marR="0" lvl="0" indent="-168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For every athlete – major, country, age group, gender</a:t>
            </a: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14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mln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 of entries for X athletes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Limitations:</a:t>
            </a: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Strava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 scraped – not all trainings are in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strava</a:t>
            </a: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Only participants of majors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166F17-30A8-8D48-97E7-433860061415}"/>
              </a:ext>
            </a:extLst>
          </p:cNvPr>
          <p:cNvSpPr/>
          <p:nvPr/>
        </p:nvSpPr>
        <p:spPr>
          <a:xfrm>
            <a:off x="1007222" y="1962274"/>
            <a:ext cx="12079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14.5mln</a:t>
            </a:r>
          </a:p>
          <a:p>
            <a:pPr algn="ctr"/>
            <a:r>
              <a:rPr lang="en-US" dirty="0"/>
              <a:t>150 </a:t>
            </a:r>
            <a:r>
              <a:rPr lang="en-US" dirty="0" err="1"/>
              <a:t>mb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BD2C7-7ACA-AE48-AE1C-0C4476BE04DC}"/>
              </a:ext>
            </a:extLst>
          </p:cNvPr>
          <p:cNvSpPr/>
          <p:nvPr/>
        </p:nvSpPr>
        <p:spPr>
          <a:xfrm>
            <a:off x="2698385" y="2313196"/>
            <a:ext cx="1207911" cy="82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4.5mln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9A09C-1DCF-BE4C-9F4E-5C9A367280AF}"/>
              </a:ext>
            </a:extLst>
          </p:cNvPr>
          <p:cNvSpPr/>
          <p:nvPr/>
        </p:nvSpPr>
        <p:spPr>
          <a:xfrm>
            <a:off x="4377295" y="2533330"/>
            <a:ext cx="957045" cy="38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400k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6BCC3-F032-EF45-B658-7803BB1CCC13}"/>
              </a:ext>
            </a:extLst>
          </p:cNvPr>
          <p:cNvSpPr/>
          <p:nvPr/>
        </p:nvSpPr>
        <p:spPr>
          <a:xfrm>
            <a:off x="5886350" y="2640574"/>
            <a:ext cx="957045" cy="1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3.8k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B754C-4B6A-0440-BE68-35E667132B40}"/>
              </a:ext>
            </a:extLst>
          </p:cNvPr>
          <p:cNvSpPr/>
          <p:nvPr/>
        </p:nvSpPr>
        <p:spPr>
          <a:xfrm>
            <a:off x="1019475" y="3842724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DB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49320-552A-1F47-88F3-8BE3052B18B7}"/>
              </a:ext>
            </a:extLst>
          </p:cNvPr>
          <p:cNvSpPr/>
          <p:nvPr/>
        </p:nvSpPr>
        <p:spPr>
          <a:xfrm>
            <a:off x="2698384" y="3842723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Exclude non-training days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3F59C-EDE4-E54E-8D2A-6A303B35E65F}"/>
              </a:ext>
            </a:extLst>
          </p:cNvPr>
          <p:cNvSpPr/>
          <p:nvPr/>
        </p:nvSpPr>
        <p:spPr>
          <a:xfrm>
            <a:off x="4251861" y="3842723"/>
            <a:ext cx="1271719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Berlin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major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E09B96-127E-1045-9028-51B41F319D3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15133" y="2724273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2F453-FE68-B04C-B6FB-F4D977121C2E}"/>
              </a:ext>
            </a:extLst>
          </p:cNvPr>
          <p:cNvCxnSpPr>
            <a:cxnSpLocks/>
          </p:cNvCxnSpPr>
          <p:nvPr/>
        </p:nvCxnSpPr>
        <p:spPr>
          <a:xfrm flipV="1">
            <a:off x="3906297" y="2726206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0ADC93-3E02-9240-AE5D-3177B7734C8F}"/>
              </a:ext>
            </a:extLst>
          </p:cNvPr>
          <p:cNvCxnSpPr>
            <a:cxnSpLocks/>
          </p:cNvCxnSpPr>
          <p:nvPr/>
        </p:nvCxnSpPr>
        <p:spPr>
          <a:xfrm flipV="1">
            <a:off x="5368906" y="2724274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76541-7EBF-CA41-A3C1-6611C535B240}"/>
              </a:ext>
            </a:extLst>
          </p:cNvPr>
          <p:cNvSpPr/>
          <p:nvPr/>
        </p:nvSpPr>
        <p:spPr>
          <a:xfrm>
            <a:off x="5760916" y="3840791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Event_DB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Berlin 2019 actual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19AC3B-FF63-F640-8C0A-02C75AD1A8B4}"/>
              </a:ext>
            </a:extLst>
          </p:cNvPr>
          <p:cNvCxnSpPr>
            <a:cxnSpLocks/>
          </p:cNvCxnSpPr>
          <p:nvPr/>
        </p:nvCxnSpPr>
        <p:spPr>
          <a:xfrm>
            <a:off x="843146" y="3710163"/>
            <a:ext cx="742829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B938D7D-1C69-D644-BCF2-26FD0641C7B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5556724" y="2109002"/>
            <a:ext cx="107244" cy="1509055"/>
          </a:xfrm>
          <a:prstGeom prst="curvedConnector3">
            <a:avLst>
              <a:gd name="adj1" fmla="val 642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B7E668-4294-854E-891B-97C429C8274C}"/>
              </a:ext>
            </a:extLst>
          </p:cNvPr>
          <p:cNvCxnSpPr>
            <a:cxnSpLocks/>
          </p:cNvCxnSpPr>
          <p:nvPr/>
        </p:nvCxnSpPr>
        <p:spPr>
          <a:xfrm flipV="1">
            <a:off x="3270324" y="1792092"/>
            <a:ext cx="0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9FB7-3AF2-E84A-B29F-AD55F8F53731}"/>
              </a:ext>
            </a:extLst>
          </p:cNvPr>
          <p:cNvSpPr/>
          <p:nvPr/>
        </p:nvSpPr>
        <p:spPr>
          <a:xfrm>
            <a:off x="4377423" y="1777091"/>
            <a:ext cx="957045" cy="30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300k</a:t>
            </a:r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0313EF-87CF-2C48-ADE9-44E8ACB39042}"/>
              </a:ext>
            </a:extLst>
          </p:cNvPr>
          <p:cNvSpPr/>
          <p:nvPr/>
        </p:nvSpPr>
        <p:spPr>
          <a:xfrm>
            <a:off x="4219957" y="1129423"/>
            <a:ext cx="1271719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Trainings_DB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trainings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AE89FF-854D-C747-BFC6-555CECA6CE9F}"/>
              </a:ext>
            </a:extLst>
          </p:cNvPr>
          <p:cNvSpPr/>
          <p:nvPr/>
        </p:nvSpPr>
        <p:spPr>
          <a:xfrm>
            <a:off x="5000449" y="3279360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Participants</a:t>
            </a:r>
            <a:endParaRPr lang="ru-RU" sz="1000" dirty="0">
              <a:solidFill>
                <a:schemeClr val="accent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D276CA1-23F9-B247-B16D-E26709411F2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384717" y="1869538"/>
            <a:ext cx="1687713" cy="3142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5F6E5-0CE6-4C44-AC03-F31FBB6319D5}"/>
              </a:ext>
            </a:extLst>
          </p:cNvPr>
          <p:cNvSpPr/>
          <p:nvPr/>
        </p:nvSpPr>
        <p:spPr>
          <a:xfrm>
            <a:off x="7314396" y="2640574"/>
            <a:ext cx="957045" cy="1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3.2k</a:t>
            </a:r>
            <a:endParaRPr lang="ru-R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4E54AE-DA5C-4F49-BC50-3E2FD3A4F418}"/>
              </a:ext>
            </a:extLst>
          </p:cNvPr>
          <p:cNvCxnSpPr>
            <a:cxnSpLocks/>
          </p:cNvCxnSpPr>
          <p:nvPr/>
        </p:nvCxnSpPr>
        <p:spPr>
          <a:xfrm flipV="1">
            <a:off x="6854489" y="2705887"/>
            <a:ext cx="470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7F5B69-DE92-7246-8BE1-8694989D8D21}"/>
              </a:ext>
            </a:extLst>
          </p:cNvPr>
          <p:cNvSpPr/>
          <p:nvPr/>
        </p:nvSpPr>
        <p:spPr>
          <a:xfrm>
            <a:off x="5646578" y="1438551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Aggregated </a:t>
            </a:r>
            <a:br>
              <a:rPr lang="en-US" sz="1000" dirty="0">
                <a:solidFill>
                  <a:schemeClr val="accent1"/>
                </a:solidFill>
              </a:rPr>
            </a:br>
            <a:r>
              <a:rPr lang="en-US" sz="1000" dirty="0">
                <a:solidFill>
                  <a:schemeClr val="accent1"/>
                </a:solidFill>
              </a:rPr>
              <a:t>data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2FDF39-C02C-A344-986A-A6099A6C4ED4}"/>
              </a:ext>
            </a:extLst>
          </p:cNvPr>
          <p:cNvSpPr/>
          <p:nvPr/>
        </p:nvSpPr>
        <p:spPr>
          <a:xfrm>
            <a:off x="3539757" y="2158605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Filter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by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Major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607836-3760-5A49-AACE-8103393034AA}"/>
              </a:ext>
            </a:extLst>
          </p:cNvPr>
          <p:cNvSpPr/>
          <p:nvPr/>
        </p:nvSpPr>
        <p:spPr>
          <a:xfrm>
            <a:off x="5012292" y="2583641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Filter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by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Date and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Distance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2A39E8-A166-064A-A33F-173E27AAB559}"/>
              </a:ext>
            </a:extLst>
          </p:cNvPr>
          <p:cNvSpPr/>
          <p:nvPr/>
        </p:nvSpPr>
        <p:spPr>
          <a:xfrm>
            <a:off x="6468474" y="2183834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Inner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join</a:t>
            </a:r>
            <a:endParaRPr lang="ru-RU" sz="10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96F494-3DB4-4840-9DF8-E13DE9F7DDF5}"/>
              </a:ext>
            </a:extLst>
          </p:cNvPr>
          <p:cNvSpPr/>
          <p:nvPr/>
        </p:nvSpPr>
        <p:spPr>
          <a:xfrm>
            <a:off x="7108017" y="3840791"/>
            <a:ext cx="136980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Berlin results +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agg</a:t>
            </a:r>
            <a:r>
              <a:rPr lang="en-US" sz="1200" dirty="0">
                <a:solidFill>
                  <a:schemeClr val="tx1"/>
                </a:solidFill>
              </a:rPr>
              <a:t>. training info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8CA8C-C0B3-8C45-B45B-DA5EBC9D7DB3}"/>
              </a:ext>
            </a:extLst>
          </p:cNvPr>
          <p:cNvSpPr/>
          <p:nvPr/>
        </p:nvSpPr>
        <p:spPr>
          <a:xfrm>
            <a:off x="2666368" y="1298759"/>
            <a:ext cx="1207911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Biggest </a:t>
            </a:r>
          </a:p>
          <a:p>
            <a:pPr algn="ctr"/>
            <a:r>
              <a:rPr lang="en-US" sz="1000" dirty="0">
                <a:solidFill>
                  <a:schemeClr val="accent1"/>
                </a:solidFill>
              </a:rPr>
              <a:t>Majors</a:t>
            </a:r>
          </a:p>
          <a:p>
            <a:pPr algn="ctr"/>
            <a:endParaRPr lang="ru-RU" sz="1000" dirty="0">
              <a:solidFill>
                <a:schemeClr val="accent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1B12B6-BF7D-9A49-8DA9-E584475B00FB}"/>
              </a:ext>
            </a:extLst>
          </p:cNvPr>
          <p:cNvCxnSpPr>
            <a:cxnSpLocks/>
          </p:cNvCxnSpPr>
          <p:nvPr/>
        </p:nvCxnSpPr>
        <p:spPr>
          <a:xfrm flipV="1">
            <a:off x="4851511" y="2077211"/>
            <a:ext cx="0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2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900868" y="3896703"/>
            <a:ext cx="2033390" cy="543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indent="-177800">
              <a:buSzPts val="1400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Marathon distance   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&gt; 42 </a:t>
            </a:r>
            <a:r>
              <a:rPr lang="en-US" sz="1200" b="1" dirty="0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 &lt; 45 km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6ED6C-E6FD-AA46-B377-C039E477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58" y="790901"/>
            <a:ext cx="4611777" cy="3074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06F95-AA0A-9A4E-95DE-65CF088D0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42" y="1552339"/>
            <a:ext cx="3296516" cy="2197677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ABB71B3-C2B4-264D-9E2D-08E4EF30662A}"/>
              </a:ext>
            </a:extLst>
          </p:cNvPr>
          <p:cNvCxnSpPr>
            <a:cxnSpLocks/>
          </p:cNvCxnSpPr>
          <p:nvPr/>
        </p:nvCxnSpPr>
        <p:spPr>
          <a:xfrm flipV="1">
            <a:off x="3998486" y="3761869"/>
            <a:ext cx="388964" cy="418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0C7CABB-B19F-504C-B281-73909B659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6487" y="3822438"/>
            <a:ext cx="414256" cy="3889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78;p2">
            <a:extLst>
              <a:ext uri="{FF2B5EF4-FFF2-40B4-BE49-F238E27FC236}">
                <a16:creationId xmlns:a16="http://schemas.microsoft.com/office/drawing/2014/main" id="{B8F52CE6-76AB-8044-A5BB-C0118D70A28A}"/>
              </a:ext>
            </a:extLst>
          </p:cNvPr>
          <p:cNvSpPr txBox="1"/>
          <p:nvPr/>
        </p:nvSpPr>
        <p:spPr>
          <a:xfrm>
            <a:off x="5656486" y="3875676"/>
            <a:ext cx="2352215" cy="577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Pace 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10 min/km</a:t>
            </a: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Duration 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7 hours</a:t>
            </a: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CAA98E53-3138-8749-A340-D429DAF00F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1007" y="3762661"/>
            <a:ext cx="414256" cy="3889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67B44F4-FEC8-ED4F-9921-431229DB89ED}"/>
              </a:ext>
            </a:extLst>
          </p:cNvPr>
          <p:cNvSpPr/>
          <p:nvPr/>
        </p:nvSpPr>
        <p:spPr>
          <a:xfrm>
            <a:off x="5136666" y="2008314"/>
            <a:ext cx="1223031" cy="3198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5A968D-325C-2B4E-9487-7CE2CED5F22A}"/>
              </a:ext>
            </a:extLst>
          </p:cNvPr>
          <p:cNvSpPr/>
          <p:nvPr/>
        </p:nvSpPr>
        <p:spPr>
          <a:xfrm>
            <a:off x="5057335" y="3426437"/>
            <a:ext cx="1223031" cy="3198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9A4ABE-021E-5B45-9718-89E5BF236ACB}"/>
              </a:ext>
            </a:extLst>
          </p:cNvPr>
          <p:cNvSpPr/>
          <p:nvPr/>
        </p:nvSpPr>
        <p:spPr>
          <a:xfrm>
            <a:off x="1007222" y="1237484"/>
            <a:ext cx="2261430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Berlin marathon results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1D8233-C7B8-6E4C-9041-D7DDA03C1B2B}"/>
              </a:ext>
            </a:extLst>
          </p:cNvPr>
          <p:cNvSpPr/>
          <p:nvPr/>
        </p:nvSpPr>
        <p:spPr>
          <a:xfrm>
            <a:off x="7319190" y="1635174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”almost died and 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</a:rPr>
              <a:t>forgot to switch off 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</a:rPr>
              <a:t>my Garmin”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0DE00C2-EA28-7E4F-895C-6BB01A65F0F2}"/>
              </a:ext>
            </a:extLst>
          </p:cNvPr>
          <p:cNvSpPr/>
          <p:nvPr/>
        </p:nvSpPr>
        <p:spPr>
          <a:xfrm>
            <a:off x="5656486" y="4543347"/>
            <a:ext cx="2352215" cy="478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Modal runner is a jogger: </a:t>
            </a:r>
          </a:p>
          <a:p>
            <a:pPr>
              <a:tabLst>
                <a:tab pos="1103313" algn="l"/>
              </a:tabLst>
            </a:pPr>
            <a:r>
              <a:rPr lang="en-US" sz="1200" b="1" dirty="0">
                <a:solidFill>
                  <a:schemeClr val="bg1"/>
                </a:solidFill>
              </a:rPr>
              <a:t>4 hours @ sub 6 min pace</a:t>
            </a:r>
            <a:endParaRPr lang="ru-RU" sz="1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BD428E-141D-1A48-BB74-C39B6DA2D07B}"/>
              </a:ext>
            </a:extLst>
          </p:cNvPr>
          <p:cNvSpPr/>
          <p:nvPr/>
        </p:nvSpPr>
        <p:spPr>
          <a:xfrm rot="2649296">
            <a:off x="6875364" y="1799266"/>
            <a:ext cx="793086" cy="362068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21B094-8FD7-4B4B-A6EE-A5D57BC493CA}"/>
              </a:ext>
            </a:extLst>
          </p:cNvPr>
          <p:cNvSpPr/>
          <p:nvPr/>
        </p:nvSpPr>
        <p:spPr>
          <a:xfrm>
            <a:off x="7026292" y="3040481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Modal pace is almost independent of age!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2F7E0E-D50F-1146-AA89-08F2816E95DA}"/>
              </a:ext>
            </a:extLst>
          </p:cNvPr>
          <p:cNvSpPr/>
          <p:nvPr/>
        </p:nvSpPr>
        <p:spPr>
          <a:xfrm>
            <a:off x="4769226" y="3008057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Gary 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</a:rPr>
              <a:t>the Snail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098943-8978-594C-9E6B-D191BEFE1F57}"/>
              </a:ext>
            </a:extLst>
          </p:cNvPr>
          <p:cNvCxnSpPr>
            <a:cxnSpLocks/>
          </p:cNvCxnSpPr>
          <p:nvPr/>
        </p:nvCxnSpPr>
        <p:spPr>
          <a:xfrm>
            <a:off x="5548097" y="3307301"/>
            <a:ext cx="28629" cy="23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6BA029-F1C4-664F-9594-0D80CE791D2A}"/>
              </a:ext>
            </a:extLst>
          </p:cNvPr>
          <p:cNvCxnSpPr>
            <a:cxnSpLocks/>
          </p:cNvCxnSpPr>
          <p:nvPr/>
        </p:nvCxnSpPr>
        <p:spPr>
          <a:xfrm>
            <a:off x="6030191" y="3297761"/>
            <a:ext cx="28629" cy="23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B793370-C948-1E40-B496-715AF5AAB856}"/>
              </a:ext>
            </a:extLst>
          </p:cNvPr>
          <p:cNvSpPr/>
          <p:nvPr/>
        </p:nvSpPr>
        <p:spPr>
          <a:xfrm>
            <a:off x="5700351" y="3012085"/>
            <a:ext cx="659679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 </a:t>
            </a:r>
            <a:br>
              <a:rPr lang="en-US" sz="800" dirty="0">
                <a:solidFill>
                  <a:schemeClr val="accent1"/>
                </a:solidFill>
              </a:rPr>
            </a:br>
            <a:r>
              <a:rPr lang="en-US" sz="800" dirty="0">
                <a:solidFill>
                  <a:schemeClr val="accent1"/>
                </a:solidFill>
              </a:rPr>
              <a:t>Me </a:t>
            </a:r>
            <a:r>
              <a:rPr lang="en-US" sz="800" dirty="0">
                <a:solidFill>
                  <a:schemeClr val="accent1"/>
                </a:solidFill>
                <a:sym typeface="Wingdings" pitchFamily="2" charset="2"/>
              </a:rPr>
              <a:t></a:t>
            </a:r>
            <a:endParaRPr lang="en-US" sz="800" dirty="0">
              <a:solidFill>
                <a:schemeClr val="accent1"/>
              </a:solidFill>
            </a:endParaRP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CA45BE-A3AE-0B40-AFED-F5AB0B3BC5C7}"/>
              </a:ext>
            </a:extLst>
          </p:cNvPr>
          <p:cNvSpPr/>
          <p:nvPr/>
        </p:nvSpPr>
        <p:spPr>
          <a:xfrm>
            <a:off x="2475275" y="2939324"/>
            <a:ext cx="1134630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” Anything worth doing is worth doing twice!”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69EF52A8-92DA-4C41-BD3B-9E9A69446D7E}"/>
              </a:ext>
            </a:extLst>
          </p:cNvPr>
          <p:cNvSpPr/>
          <p:nvPr/>
        </p:nvSpPr>
        <p:spPr>
          <a:xfrm>
            <a:off x="2441386" y="2782855"/>
            <a:ext cx="1134630" cy="546121"/>
          </a:xfrm>
          <a:prstGeom prst="wedgeEllipseCallout">
            <a:avLst>
              <a:gd name="adj1" fmla="val 26789"/>
              <a:gd name="adj2" fmla="val 70111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702BA72-C658-4043-BCAF-BB3BFA2BECDE}"/>
              </a:ext>
            </a:extLst>
          </p:cNvPr>
          <p:cNvSpPr/>
          <p:nvPr/>
        </p:nvSpPr>
        <p:spPr>
          <a:xfrm>
            <a:off x="7682519" y="1994816"/>
            <a:ext cx="793086" cy="362068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831540-2808-4A46-A1A5-1116AC9B591C}"/>
              </a:ext>
            </a:extLst>
          </p:cNvPr>
          <p:cNvSpPr/>
          <p:nvPr/>
        </p:nvSpPr>
        <p:spPr>
          <a:xfrm>
            <a:off x="6523768" y="1358124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GPS </a:t>
            </a:r>
          </a:p>
          <a:p>
            <a:pPr algn="ctr"/>
            <a:r>
              <a:rPr lang="en-US" sz="800" dirty="0">
                <a:solidFill>
                  <a:schemeClr val="accent1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6403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FEB558-B367-9440-A9E5-8A04C3ED807B}"/>
              </a:ext>
            </a:extLst>
          </p:cNvPr>
          <p:cNvSpPr/>
          <p:nvPr/>
        </p:nvSpPr>
        <p:spPr>
          <a:xfrm>
            <a:off x="775854" y="3999896"/>
            <a:ext cx="2244439" cy="803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03313" algn="l"/>
              </a:tabLst>
            </a:pPr>
            <a:r>
              <a:rPr lang="en-US" sz="1200" b="1" dirty="0">
                <a:solidFill>
                  <a:schemeClr val="bg1"/>
                </a:solidFill>
              </a:rPr>
              <a:t>3,3k athletes/300k train.:</a:t>
            </a:r>
          </a:p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Mean duration: 	</a:t>
            </a:r>
            <a:r>
              <a:rPr lang="en-US" sz="1200" b="1" dirty="0">
                <a:solidFill>
                  <a:schemeClr val="bg1"/>
                </a:solidFill>
              </a:rPr>
              <a:t>1 hour</a:t>
            </a:r>
          </a:p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Mean </a:t>
            </a:r>
            <a:r>
              <a:rPr lang="en-US" sz="1200" dirty="0" err="1">
                <a:solidFill>
                  <a:schemeClr val="bg1"/>
                </a:solidFill>
              </a:rPr>
              <a:t>dist</a:t>
            </a:r>
            <a:r>
              <a:rPr lang="en-US" sz="1200" dirty="0">
                <a:solidFill>
                  <a:schemeClr val="bg1"/>
                </a:solidFill>
              </a:rPr>
              <a:t>: 	</a:t>
            </a:r>
            <a:r>
              <a:rPr lang="en-US" sz="1200" b="1" dirty="0">
                <a:solidFill>
                  <a:schemeClr val="bg1"/>
                </a:solidFill>
              </a:rPr>
              <a:t>10 km</a:t>
            </a:r>
          </a:p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Mean pace: 	</a:t>
            </a:r>
            <a:r>
              <a:rPr lang="en-US" sz="1200" b="1" dirty="0">
                <a:solidFill>
                  <a:schemeClr val="bg1"/>
                </a:solidFill>
              </a:rPr>
              <a:t>5.30 min/km</a:t>
            </a:r>
            <a:endParaRPr lang="ru-RU" sz="1200" dirty="0"/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775856" y="2098145"/>
            <a:ext cx="2244437" cy="1256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Pace       </a:t>
            </a:r>
          </a:p>
          <a:p>
            <a:pPr marL="635000" lvl="0"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15 min/km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Distance   </a:t>
            </a:r>
          </a:p>
          <a:p>
            <a:pPr marL="635000"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&gt; 1 </a:t>
            </a:r>
            <a:r>
              <a:rPr lang="en-US" sz="1200" b="1" dirty="0">
                <a:solidFill>
                  <a:srgbClr val="7030A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 &lt; 42 km</a:t>
            </a: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Duration   </a:t>
            </a:r>
          </a:p>
          <a:p>
            <a:pPr marL="635000" lvl="0"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&lt; 7 hours</a:t>
            </a: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6A01C-8C60-A74C-AADD-99DDE989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61" y="979639"/>
            <a:ext cx="5184000" cy="172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0D275-1B27-D343-97B8-53776995F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18" y="2849304"/>
            <a:ext cx="5206443" cy="1728000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7127D5E6-9852-6F46-B848-3EE1808FCE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8075" y="1769288"/>
            <a:ext cx="1303986" cy="25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37CC773-33D7-1A4D-8C64-487CBD4D46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59454" y="2975982"/>
            <a:ext cx="358785" cy="12815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72708-5B69-4B41-A9D8-0755D3ED380C}"/>
              </a:ext>
            </a:extLst>
          </p:cNvPr>
          <p:cNvSpPr/>
          <p:nvPr/>
        </p:nvSpPr>
        <p:spPr>
          <a:xfrm>
            <a:off x="1007222" y="1237484"/>
            <a:ext cx="2261430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Trainings results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A0FDE9-F256-704E-A8C8-2C8DF316B120}"/>
              </a:ext>
            </a:extLst>
          </p:cNvPr>
          <p:cNvSpPr/>
          <p:nvPr/>
        </p:nvSpPr>
        <p:spPr>
          <a:xfrm>
            <a:off x="415638" y="5143500"/>
            <a:ext cx="2244437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8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At First </a:t>
            </a: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Glance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AE7EB-2B0F-2E48-82B3-C92B1C1E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66289"/>
            <a:ext cx="5184000" cy="3456001"/>
          </a:xfrm>
          <a:prstGeom prst="rect">
            <a:avLst/>
          </a:prstGeom>
        </p:spPr>
      </p:pic>
      <p:sp>
        <p:nvSpPr>
          <p:cNvPr id="8" name="Google Shape;78;p2">
            <a:extLst>
              <a:ext uri="{FF2B5EF4-FFF2-40B4-BE49-F238E27FC236}">
                <a16:creationId xmlns:a16="http://schemas.microsoft.com/office/drawing/2014/main" id="{8450552D-54B7-F949-839A-0578D22FA6EB}"/>
              </a:ext>
            </a:extLst>
          </p:cNvPr>
          <p:cNvSpPr txBox="1"/>
          <p:nvPr/>
        </p:nvSpPr>
        <p:spPr>
          <a:xfrm>
            <a:off x="618747" y="1536329"/>
            <a:ext cx="2754413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Athletes with low amount of trainings: no strict dependency between average distance / average pace and number of trainings</a:t>
            </a:r>
          </a:p>
          <a:p>
            <a:pPr marL="311150" lvl="0" indent="-171450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Athletes with more trainings: </a:t>
            </a:r>
          </a:p>
          <a:p>
            <a:pPr marL="635000" lvl="1" indent="-27622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Variability is decreasing!</a:t>
            </a:r>
          </a:p>
          <a:p>
            <a:pPr marL="635000" lvl="1" indent="-27622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Faster and farther</a:t>
            </a:r>
          </a:p>
          <a:p>
            <a:pPr marL="358775" lvl="1">
              <a:buSzPts val="1400"/>
            </a:pPr>
            <a:endParaRPr lang="en-US" sz="1200" u="sng" dirty="0">
              <a:ea typeface="Source Code Pro"/>
              <a:cs typeface="Source Code Pro"/>
              <a:sym typeface="Source Code Pro"/>
            </a:endParaRPr>
          </a:p>
          <a:p>
            <a:pPr marL="358775" lvl="1" indent="-41275">
              <a:buSzPts val="1400"/>
            </a:pPr>
            <a:r>
              <a:rPr lang="en-US" sz="1200" u="sng" dirty="0">
                <a:ea typeface="Source Code Pro"/>
                <a:cs typeface="Source Code Pro"/>
                <a:sym typeface="Source Code Pro"/>
              </a:rPr>
              <a:t>As expected</a:t>
            </a:r>
          </a:p>
          <a:p>
            <a:pPr marL="317500" indent="-18097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Average training distance and pace are rather negatively correlated (but this looks cloudy!)</a:t>
            </a:r>
          </a:p>
          <a:p>
            <a:pPr marL="317500" indent="-180975"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ea typeface="Source Code Pro"/>
                <a:cs typeface="Source Code Pro"/>
                <a:sym typeface="Source Code Pro"/>
              </a:rPr>
              <a:t>Total distance and duration are very well correlated</a:t>
            </a:r>
          </a:p>
          <a:p>
            <a:pPr marL="136525">
              <a:buSzPts val="1400"/>
            </a:pPr>
            <a:endParaRPr lang="en-US" sz="1200" dirty="0">
              <a:ea typeface="Source Code Pro"/>
              <a:cs typeface="Source Code Pro"/>
              <a:sym typeface="Source Code Pro"/>
            </a:endParaRPr>
          </a:p>
          <a:p>
            <a:pPr marL="358775" lvl="1"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4FC303-6406-C346-9395-A8B5BDB66095}"/>
              </a:ext>
            </a:extLst>
          </p:cNvPr>
          <p:cNvCxnSpPr>
            <a:cxnSpLocks/>
          </p:cNvCxnSpPr>
          <p:nvPr/>
        </p:nvCxnSpPr>
        <p:spPr>
          <a:xfrm>
            <a:off x="4481944" y="1536329"/>
            <a:ext cx="108065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6C2851-BAB1-3C4B-94C6-5F6B46D6F019}"/>
              </a:ext>
            </a:extLst>
          </p:cNvPr>
          <p:cNvCxnSpPr>
            <a:cxnSpLocks/>
          </p:cNvCxnSpPr>
          <p:nvPr/>
        </p:nvCxnSpPr>
        <p:spPr>
          <a:xfrm>
            <a:off x="4516582" y="3942344"/>
            <a:ext cx="108065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C48A90-E1DF-7544-8D88-6CD5CBF32384}"/>
              </a:ext>
            </a:extLst>
          </p:cNvPr>
          <p:cNvCxnSpPr>
            <a:cxnSpLocks/>
          </p:cNvCxnSpPr>
          <p:nvPr/>
        </p:nvCxnSpPr>
        <p:spPr>
          <a:xfrm>
            <a:off x="4505203" y="3168759"/>
            <a:ext cx="1136072" cy="6096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06B841-866B-784D-9C12-70471A27E5E8}"/>
              </a:ext>
            </a:extLst>
          </p:cNvPr>
          <p:cNvCxnSpPr>
            <a:cxnSpLocks/>
          </p:cNvCxnSpPr>
          <p:nvPr/>
        </p:nvCxnSpPr>
        <p:spPr>
          <a:xfrm flipV="1">
            <a:off x="4551218" y="1772866"/>
            <a:ext cx="1011381" cy="49023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642D49-F365-D043-8A81-C9FD5D85028E}"/>
              </a:ext>
            </a:extLst>
          </p:cNvPr>
          <p:cNvCxnSpPr>
            <a:cxnSpLocks/>
          </p:cNvCxnSpPr>
          <p:nvPr/>
        </p:nvCxnSpPr>
        <p:spPr>
          <a:xfrm flipH="1">
            <a:off x="4433454" y="1108364"/>
            <a:ext cx="11289" cy="342281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0F960-859D-A243-BE71-8B425B349ADF}"/>
              </a:ext>
            </a:extLst>
          </p:cNvPr>
          <p:cNvSpPr/>
          <p:nvPr/>
        </p:nvSpPr>
        <p:spPr>
          <a:xfrm>
            <a:off x="2992583" y="4136427"/>
            <a:ext cx="1438522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accent1"/>
                </a:solidFill>
              </a:rPr>
              <a:t>‘Need to do something </a:t>
            </a:r>
          </a:p>
          <a:p>
            <a:pPr algn="r"/>
            <a:r>
              <a:rPr lang="en-US" sz="900" dirty="0">
                <a:solidFill>
                  <a:schemeClr val="accent1"/>
                </a:solidFill>
              </a:rPr>
              <a:t>to my belly’</a:t>
            </a:r>
          </a:p>
          <a:p>
            <a:pPr algn="ctr"/>
            <a:endParaRPr lang="ru-RU" sz="900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640690-D22E-0747-B8A3-24271F47D717}"/>
              </a:ext>
            </a:extLst>
          </p:cNvPr>
          <p:cNvSpPr/>
          <p:nvPr/>
        </p:nvSpPr>
        <p:spPr>
          <a:xfrm>
            <a:off x="4444743" y="4151802"/>
            <a:ext cx="1789802" cy="59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</a:rPr>
              <a:t>‘10k are just aid </a:t>
            </a:r>
          </a:p>
          <a:p>
            <a:r>
              <a:rPr lang="en-US" sz="900" dirty="0">
                <a:solidFill>
                  <a:schemeClr val="accent1"/>
                </a:solidFill>
              </a:rPr>
              <a:t>stations’</a:t>
            </a:r>
          </a:p>
          <a:p>
            <a:endParaRPr lang="ru-RU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5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Monthly bins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8;p2">
            <a:extLst>
              <a:ext uri="{FF2B5EF4-FFF2-40B4-BE49-F238E27FC236}">
                <a16:creationId xmlns:a16="http://schemas.microsoft.com/office/drawing/2014/main" id="{75B2FAD2-D904-D946-9346-EF3195AFD198}"/>
              </a:ext>
            </a:extLst>
          </p:cNvPr>
          <p:cNvSpPr txBox="1"/>
          <p:nvPr/>
        </p:nvSpPr>
        <p:spPr>
          <a:xfrm>
            <a:off x="880526" y="1467918"/>
            <a:ext cx="3072283" cy="8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Lets aggregate the training data by month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C357C-C30A-4A4B-9414-D67DD5DC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54" y="1123022"/>
            <a:ext cx="4458460" cy="33438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94C036-CBD3-6E44-A973-94DDD51AA9D2}"/>
              </a:ext>
            </a:extLst>
          </p:cNvPr>
          <p:cNvSpPr/>
          <p:nvPr/>
        </p:nvSpPr>
        <p:spPr>
          <a:xfrm>
            <a:off x="7944916" y="1912845"/>
            <a:ext cx="619198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Rest week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002F8-128E-294A-898E-85FDCD353B59}"/>
              </a:ext>
            </a:extLst>
          </p:cNvPr>
          <p:cNvCxnSpPr/>
          <p:nvPr/>
        </p:nvCxnSpPr>
        <p:spPr>
          <a:xfrm flipV="1">
            <a:off x="6530200" y="1864151"/>
            <a:ext cx="1094509" cy="3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881B-C543-8E4B-B25E-9F1715DEADB8}"/>
              </a:ext>
            </a:extLst>
          </p:cNvPr>
          <p:cNvSpPr/>
          <p:nvPr/>
        </p:nvSpPr>
        <p:spPr>
          <a:xfrm rot="20583285">
            <a:off x="6398995" y="1796931"/>
            <a:ext cx="1176997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+ 30% increase of </a:t>
            </a:r>
            <a:br>
              <a:rPr lang="en-US" sz="800" dirty="0">
                <a:solidFill>
                  <a:schemeClr val="accent1"/>
                </a:solidFill>
              </a:rPr>
            </a:br>
            <a:r>
              <a:rPr lang="en-US" sz="800" dirty="0">
                <a:solidFill>
                  <a:schemeClr val="accent1"/>
                </a:solidFill>
              </a:rPr>
              <a:t>training volume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EC77DA-1C3E-8F47-88DA-A7931AE9C6D2}"/>
              </a:ext>
            </a:extLst>
          </p:cNvPr>
          <p:cNvCxnSpPr>
            <a:cxnSpLocks/>
          </p:cNvCxnSpPr>
          <p:nvPr/>
        </p:nvCxnSpPr>
        <p:spPr>
          <a:xfrm flipV="1">
            <a:off x="5608266" y="2390788"/>
            <a:ext cx="0" cy="4013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C7452-24E4-3347-AF04-91DC21B85C0A}"/>
              </a:ext>
            </a:extLst>
          </p:cNvPr>
          <p:cNvSpPr/>
          <p:nvPr/>
        </p:nvSpPr>
        <p:spPr>
          <a:xfrm>
            <a:off x="4424310" y="1386861"/>
            <a:ext cx="1843868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Gradual growth of the number of athletes (but 90% train whole year)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C5FE7-4EE2-B946-A981-335EF67C36AB}"/>
              </a:ext>
            </a:extLst>
          </p:cNvPr>
          <p:cNvSpPr/>
          <p:nvPr/>
        </p:nvSpPr>
        <p:spPr>
          <a:xfrm>
            <a:off x="5448234" y="3630532"/>
            <a:ext cx="1843868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The growth is mainly due to growth in number of training per athlete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6C95C-8A62-0E49-B894-1D6A5C6B0CEB}"/>
              </a:ext>
            </a:extLst>
          </p:cNvPr>
          <p:cNvSpPr/>
          <p:nvPr/>
        </p:nvSpPr>
        <p:spPr>
          <a:xfrm>
            <a:off x="5608266" y="2591477"/>
            <a:ext cx="1282152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Duration and distance are highly correlated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4A2EFF-5FB9-E047-BF78-5F51C5707DEC}"/>
              </a:ext>
            </a:extLst>
          </p:cNvPr>
          <p:cNvCxnSpPr>
            <a:cxnSpLocks/>
          </p:cNvCxnSpPr>
          <p:nvPr/>
        </p:nvCxnSpPr>
        <p:spPr>
          <a:xfrm flipV="1">
            <a:off x="6890418" y="2400218"/>
            <a:ext cx="0" cy="4013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5F2CE9-3C0F-564D-BA23-B59CD3934259}"/>
              </a:ext>
            </a:extLst>
          </p:cNvPr>
          <p:cNvCxnSpPr>
            <a:cxnSpLocks/>
          </p:cNvCxnSpPr>
          <p:nvPr/>
        </p:nvCxnSpPr>
        <p:spPr>
          <a:xfrm>
            <a:off x="8442127" y="751561"/>
            <a:ext cx="0" cy="37153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agon 24">
            <a:extLst>
              <a:ext uri="{FF2B5EF4-FFF2-40B4-BE49-F238E27FC236}">
                <a16:creationId xmlns:a16="http://schemas.microsoft.com/office/drawing/2014/main" id="{BD30C4BE-338D-0B4E-AC95-06F6E5D26B53}"/>
              </a:ext>
            </a:extLst>
          </p:cNvPr>
          <p:cNvSpPr/>
          <p:nvPr/>
        </p:nvSpPr>
        <p:spPr>
          <a:xfrm>
            <a:off x="8131026" y="859021"/>
            <a:ext cx="259278" cy="172705"/>
          </a:xfrm>
          <a:prstGeom prst="homePlate">
            <a:avLst>
              <a:gd name="adj" fmla="val 37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176A54-34D2-AD4B-9C28-77EABB48AF23}"/>
              </a:ext>
            </a:extLst>
          </p:cNvPr>
          <p:cNvSpPr/>
          <p:nvPr/>
        </p:nvSpPr>
        <p:spPr>
          <a:xfrm>
            <a:off x="7212066" y="787475"/>
            <a:ext cx="1048599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2019 Berlin marathon was </a:t>
            </a:r>
            <a:br>
              <a:rPr lang="en-US" sz="800" dirty="0">
                <a:solidFill>
                  <a:schemeClr val="accent1"/>
                </a:solidFill>
              </a:rPr>
            </a:br>
            <a:r>
              <a:rPr lang="en-US" sz="800" dirty="0">
                <a:solidFill>
                  <a:schemeClr val="accent1"/>
                </a:solidFill>
              </a:rPr>
              <a:t>on Sep 29</a:t>
            </a:r>
          </a:p>
          <a:p>
            <a:pPr algn="ctr"/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635703" y="2230046"/>
            <a:ext cx="3256113" cy="263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data is very homogenously distributed. </a:t>
            </a: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Correlation between many variables is very high</a:t>
            </a: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Common trends are visible across the metrics</a:t>
            </a: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lang="en-US" sz="1200" dirty="0">
              <a:latin typeface="+mn-lt"/>
              <a:ea typeface="Source Code Pro"/>
              <a:cs typeface="Source Code Pro"/>
              <a:sym typeface="Source Code Pro"/>
            </a:endParaRP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3748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Linear </a:t>
            </a: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59526" y="1963515"/>
            <a:ext cx="4326778" cy="263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We have – gender,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age group,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total training distance, number of trainings, total duration, average training pace, average distance, number of months with trainings, trainings per actual month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only variable with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high correlation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(0.8) is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average training pace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. The rest is below 0.5 with sometimes strong multicollinearity.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After normalization (Y-J) we got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r^2 of 0.64</a:t>
            </a:r>
          </a:p>
          <a:p>
            <a:pPr marL="457200" lvl="0" indent="-317500">
              <a:spcBef>
                <a:spcPts val="600"/>
              </a:spcBef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We can reach </a:t>
            </a:r>
            <a:r>
              <a:rPr lang="en-US" sz="1200" b="1" dirty="0">
                <a:ea typeface="Source Code Pro"/>
                <a:cs typeface="Source Code Pro"/>
                <a:sym typeface="Source Code Pro"/>
              </a:rPr>
              <a:t>r^2 of </a:t>
            </a:r>
            <a:r>
              <a:rPr lang="en-US" sz="1200" b="1" dirty="0">
                <a:latin typeface="+mn-lt"/>
                <a:ea typeface="Source Code Pro"/>
                <a:cs typeface="Source Code Pro"/>
                <a:sym typeface="Source Code Pro"/>
              </a:rPr>
              <a:t>0.71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if we add average training distance and total number of trainings</a:t>
            </a:r>
          </a:p>
          <a:p>
            <a:pPr marL="457200" lvl="0" indent="-317500">
              <a:spcBef>
                <a:spcPts val="600"/>
              </a:spcBef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The dependency does not look quite linear but KNN regression gave us r2 score hardly above 0.65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Google Shape;78;p2">
            <a:extLst>
              <a:ext uri="{FF2B5EF4-FFF2-40B4-BE49-F238E27FC236}">
                <a16:creationId xmlns:a16="http://schemas.microsoft.com/office/drawing/2014/main" id="{2C0707E1-0BFC-5F49-B05B-D79390CC74B9}"/>
              </a:ext>
            </a:extLst>
          </p:cNvPr>
          <p:cNvSpPr txBox="1"/>
          <p:nvPr/>
        </p:nvSpPr>
        <p:spPr>
          <a:xfrm>
            <a:off x="866206" y="1473223"/>
            <a:ext cx="3412378" cy="49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How well can we predict marathon pace using available data?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97D5-047B-774A-A96A-D3BA91F8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32" y="712706"/>
            <a:ext cx="3326575" cy="38810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8CCA45-89DA-E844-947E-06BD21A07346}"/>
              </a:ext>
            </a:extLst>
          </p:cNvPr>
          <p:cNvSpPr/>
          <p:nvPr/>
        </p:nvSpPr>
        <p:spPr>
          <a:xfrm>
            <a:off x="5464305" y="2960043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Overshoots at low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B0D251-51CA-6B40-9809-CF3BAA9B6EC5}"/>
              </a:ext>
            </a:extLst>
          </p:cNvPr>
          <p:cNvSpPr/>
          <p:nvPr/>
        </p:nvSpPr>
        <p:spPr>
          <a:xfrm rot="19565185">
            <a:off x="7056738" y="3187316"/>
            <a:ext cx="1003190" cy="566441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6C86D1-8C52-454E-89B3-B20965946A92}"/>
              </a:ext>
            </a:extLst>
          </p:cNvPr>
          <p:cNvSpPr/>
          <p:nvPr/>
        </p:nvSpPr>
        <p:spPr>
          <a:xfrm rot="19565185">
            <a:off x="5715304" y="3378293"/>
            <a:ext cx="1003190" cy="566441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B90AD5-FD92-DB49-97FA-22FD947EA181}"/>
              </a:ext>
            </a:extLst>
          </p:cNvPr>
          <p:cNvSpPr/>
          <p:nvPr/>
        </p:nvSpPr>
        <p:spPr>
          <a:xfrm>
            <a:off x="6897383" y="3803274"/>
            <a:ext cx="1519743" cy="373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Undershoots at high 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FD11C1-7681-2D43-A5CB-A0A980612469}"/>
              </a:ext>
            </a:extLst>
          </p:cNvPr>
          <p:cNvSpPr/>
          <p:nvPr/>
        </p:nvSpPr>
        <p:spPr>
          <a:xfrm>
            <a:off x="1007222" y="4686995"/>
            <a:ext cx="7610305" cy="3349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03313" algn="l"/>
              </a:tabLst>
            </a:pPr>
            <a:r>
              <a:rPr lang="en-US" sz="1200" dirty="0">
                <a:solidFill>
                  <a:schemeClr val="bg1"/>
                </a:solidFill>
              </a:rPr>
              <a:t>So our first model tells us: to run a marathon fast you need to be able 1) to run fast 2) to do it for long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653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;p2">
            <a:extLst>
              <a:ext uri="{FF2B5EF4-FFF2-40B4-BE49-F238E27FC236}">
                <a16:creationId xmlns:a16="http://schemas.microsoft.com/office/drawing/2014/main" id="{2B2055F9-29E4-7C46-8920-8A808849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7222" y="979639"/>
            <a:ext cx="74301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Training distance / bins</a:t>
            </a:r>
            <a:endParaRPr sz="24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8;p2">
            <a:extLst>
              <a:ext uri="{FF2B5EF4-FFF2-40B4-BE49-F238E27FC236}">
                <a16:creationId xmlns:a16="http://schemas.microsoft.com/office/drawing/2014/main" id="{75B2FAD2-D904-D946-9346-EF3195AFD198}"/>
              </a:ext>
            </a:extLst>
          </p:cNvPr>
          <p:cNvSpPr txBox="1"/>
          <p:nvPr/>
        </p:nvSpPr>
        <p:spPr>
          <a:xfrm>
            <a:off x="880526" y="1467918"/>
            <a:ext cx="3072283" cy="81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1" dirty="0">
                <a:latin typeface="Source Code Pro"/>
                <a:ea typeface="Source Code Pro"/>
                <a:cs typeface="Source Code Pro"/>
                <a:sym typeface="Source Code Pro"/>
              </a:rPr>
              <a:t>Why not to use type of training instead of absolute training volume?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" name="Google Shape;78;p2">
            <a:extLst>
              <a:ext uri="{FF2B5EF4-FFF2-40B4-BE49-F238E27FC236}">
                <a16:creationId xmlns:a16="http://schemas.microsoft.com/office/drawing/2014/main" id="{A37E5FE1-30DF-2940-94CC-626E263F6A8C}"/>
              </a:ext>
            </a:extLst>
          </p:cNvPr>
          <p:cNvSpPr txBox="1"/>
          <p:nvPr/>
        </p:nvSpPr>
        <p:spPr>
          <a:xfrm>
            <a:off x="635703" y="2230047"/>
            <a:ext cx="4236922" cy="21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+mn-lt"/>
                <a:ea typeface="Source Code Pro"/>
                <a:cs typeface="Source Code Pro"/>
                <a:sym typeface="Source Code Pro"/>
              </a:rPr>
              <a:t>Splitting training distances 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into the bins based on their lengths to see if the relative share of the longer trainings affect the performance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Also calculating: number of resting days before the event, </a:t>
            </a:r>
            <a:r>
              <a:rPr lang="en-US" sz="1200" dirty="0" err="1">
                <a:latin typeface="+mn-lt"/>
                <a:ea typeface="Source Code Pro"/>
                <a:cs typeface="Source Code Pro"/>
                <a:sym typeface="Source Code Pro"/>
              </a:rPr>
              <a:t>stdev</a:t>
            </a: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 of training distance (as a measure of variability of training process)</a:t>
            </a:r>
          </a:p>
          <a:p>
            <a:pPr marL="360363" marR="0" lvl="0" indent="-220663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en-US" sz="1200" dirty="0">
                <a:latin typeface="+mn-lt"/>
                <a:ea typeface="Source Code Pro"/>
                <a:cs typeface="Source Code Pro"/>
                <a:sym typeface="Source Code Pro"/>
              </a:rPr>
              <a:t>New variables, subject to the selection, give us R^2 in the range of 0.6-0.74 (+3bp) -&gt; no significant contribution to our model.</a:t>
            </a:r>
          </a:p>
          <a:p>
            <a:pPr marL="457200" marR="0" lvl="0" indent="-317500" algn="l" rtl="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+mn-lt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2A3BC0-FCB0-6F4A-9B16-B921D150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6" y="580777"/>
            <a:ext cx="2843596" cy="1943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59DB9D-5290-A843-A450-49ECE81A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47" y="2523901"/>
            <a:ext cx="2742220" cy="18727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94CA8B-EB87-D34B-AB1A-B5139625DBE2}"/>
              </a:ext>
            </a:extLst>
          </p:cNvPr>
          <p:cNvSpPr/>
          <p:nvPr/>
        </p:nvSpPr>
        <p:spPr>
          <a:xfrm>
            <a:off x="7759313" y="1265989"/>
            <a:ext cx="824729" cy="884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/>
                </a:solidFill>
              </a:rPr>
              <a:t>Some athletes were lazy and now we have to address </a:t>
            </a:r>
            <a:r>
              <a:rPr lang="en-US" sz="800" dirty="0" err="1">
                <a:solidFill>
                  <a:schemeClr val="accent1"/>
                </a:solidFill>
              </a:rPr>
              <a:t>NaNs</a:t>
            </a:r>
            <a:r>
              <a:rPr lang="en-US" sz="800" dirty="0">
                <a:solidFill>
                  <a:schemeClr val="accent1"/>
                </a:solidFill>
              </a:rPr>
              <a:t> </a:t>
            </a:r>
            <a:r>
              <a:rPr lang="en-US" sz="800" dirty="0">
                <a:solidFill>
                  <a:schemeClr val="accent1"/>
                </a:solidFill>
                <a:sym typeface="Wingdings" pitchFamily="2" charset="2"/>
              </a:rPr>
              <a:t></a:t>
            </a:r>
            <a:endParaRPr lang="en-US" sz="800" dirty="0">
              <a:solidFill>
                <a:schemeClr val="accent1"/>
              </a:solidFill>
            </a:endParaRPr>
          </a:p>
          <a:p>
            <a:endParaRPr lang="ru-RU" sz="800" dirty="0">
              <a:solidFill>
                <a:schemeClr val="accen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566D6-E5DA-DB43-9C73-3C8E2FCFA25F}"/>
              </a:ext>
            </a:extLst>
          </p:cNvPr>
          <p:cNvSpPr/>
          <p:nvPr/>
        </p:nvSpPr>
        <p:spPr>
          <a:xfrm>
            <a:off x="7339047" y="2104241"/>
            <a:ext cx="589720" cy="362068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597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958</Words>
  <Application>Microsoft Macintosh PowerPoint</Application>
  <PresentationFormat>On-screen Show (16:9)</PresentationFormat>
  <Paragraphs>150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</vt:lpstr>
      <vt:lpstr>Helvetica Neue</vt:lpstr>
      <vt:lpstr>Arial</vt:lpstr>
      <vt:lpstr>Wingdings</vt:lpstr>
      <vt:lpstr>Roboto Medium</vt:lpstr>
      <vt:lpstr>Source Code Pro</vt:lpstr>
      <vt:lpstr>Helvetica Neue Light</vt:lpstr>
      <vt:lpstr>Simple Light</vt:lpstr>
      <vt:lpstr>Data Analytics  Mid Bootcamp Project  Analysis of Marathon training data Dmitry Andreev DAFT MAY 2022</vt:lpstr>
      <vt:lpstr>Dataset</vt:lpstr>
      <vt:lpstr>Dataset</vt:lpstr>
      <vt:lpstr>Data cleaning</vt:lpstr>
      <vt:lpstr>Data cleaning</vt:lpstr>
      <vt:lpstr>At First Glance</vt:lpstr>
      <vt:lpstr>Monthly bins</vt:lpstr>
      <vt:lpstr>Linear regression</vt:lpstr>
      <vt:lpstr>Training distance / bins</vt:lpstr>
      <vt:lpstr>Classification</vt:lpstr>
      <vt:lpstr>Discussion</vt:lpstr>
      <vt:lpstr>Further steps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 Mid Bootcamp Project  Analysis of Marathon training data Dmitry Andreev DAFT MAY 2022</dc:title>
  <cp:lastModifiedBy>Tanya T</cp:lastModifiedBy>
  <cp:revision>43</cp:revision>
  <dcterms:modified xsi:type="dcterms:W3CDTF">2022-06-02T17:15:21Z</dcterms:modified>
</cp:coreProperties>
</file>