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5" r:id="rId4"/>
    <p:sldId id="269" r:id="rId5"/>
    <p:sldId id="266" r:id="rId6"/>
    <p:sldId id="267" r:id="rId7"/>
    <p:sldId id="271" r:id="rId8"/>
    <p:sldId id="268" r:id="rId9"/>
    <p:sldId id="272" r:id="rId10"/>
    <p:sldId id="273" r:id="rId11"/>
    <p:sldId id="274" r:id="rId12"/>
    <p:sldId id="270" r:id="rId13"/>
    <p:sldId id="264" r:id="rId14"/>
  </p:sldIdLst>
  <p:sldSz cx="9144000" cy="5143500" type="screen16x9"/>
  <p:notesSz cx="6858000" cy="9144000"/>
  <p:embeddedFontLst>
    <p:embeddedFont>
      <p:font typeface="Helvetica Neue" panose="02000503000000020004" pitchFamily="2" charset="0"/>
      <p:regular r:id="rId16"/>
      <p:bold r:id="rId17"/>
      <p:italic r:id="rId18"/>
      <p:boldItalic r:id="rId19"/>
    </p:embeddedFont>
    <p:embeddedFont>
      <p:font typeface="Helvetica Neue Light" panose="02000403000000020004" pitchFamily="2" charset="0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  <p:embeddedFont>
      <p:font typeface="Roboto Medium" panose="02000000000000000000" pitchFamily="2" charset="0"/>
      <p:regular r:id="rId28"/>
      <p:bold r:id="rId29"/>
      <p:italic r:id="rId30"/>
      <p:boldItalic r:id="rId31"/>
    </p:embeddedFont>
    <p:embeddedFont>
      <p:font typeface="Source Code Pro" panose="020B0309030403020204" pitchFamily="49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gJcFbwFYSIQZsNA7Tu8baheu6B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85"/>
  </p:normalViewPr>
  <p:slideViewPr>
    <p:cSldViewPr snapToGrid="0">
      <p:cViewPr>
        <p:scale>
          <a:sx n="102" d="100"/>
          <a:sy n="102" d="100"/>
        </p:scale>
        <p:origin x="144" y="3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theme" Target="theme/theme1.xml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8408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98490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1303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5692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3697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3630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6405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3132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0699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18c6ea49a8_0_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g118c6ea49a8_0_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g118c6ea49a8_0_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18c6ea49a8_0_4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g118c6ea49a8_0_4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118c6ea49a8_0_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18c6ea49a8_0_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lanced Slide Style">
  <p:cSld name="CUSTOM_5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g118c6ea49a8_0_46"/>
          <p:cNvPicPr preferRelativeResize="0"/>
          <p:nvPr/>
        </p:nvPicPr>
        <p:blipFill rotWithShape="1">
          <a:blip r:embed="rId2">
            <a:alphaModFix/>
          </a:blip>
          <a:srcRect l="14558"/>
          <a:stretch/>
        </p:blipFill>
        <p:spPr>
          <a:xfrm>
            <a:off x="4937925" y="1236400"/>
            <a:ext cx="3689969" cy="2879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re text + Img Slide Style">
  <p:cSld name="CAPTION_ONLY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g118c6ea49a8_0_48"/>
          <p:cNvPicPr preferRelativeResize="0"/>
          <p:nvPr/>
        </p:nvPicPr>
        <p:blipFill rotWithShape="1">
          <a:blip r:embed="rId2">
            <a:alphaModFix/>
          </a:blip>
          <a:srcRect l="39500"/>
          <a:stretch/>
        </p:blipFill>
        <p:spPr>
          <a:xfrm>
            <a:off x="6086475" y="0"/>
            <a:ext cx="467662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sous-titre">
  <p:cSld name="TITLE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18c6ea49a8_0_50"/>
          <p:cNvSpPr txBox="1">
            <a:spLocks noGrp="1"/>
          </p:cNvSpPr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6" name="Google Shape;56;g118c6ea49a8_0_50"/>
          <p:cNvSpPr txBox="1">
            <a:spLocks noGrp="1"/>
          </p:cNvSpPr>
          <p:nvPr>
            <p:ph type="body" idx="1"/>
          </p:nvPr>
        </p:nvSpPr>
        <p:spPr>
          <a:xfrm>
            <a:off x="666750" y="2652713"/>
            <a:ext cx="7810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7" name="Google Shape;57;g118c6ea49a8_0_50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ARNING GOAL CHECKED">
  <p:cSld name="CUSTOM_7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g118c6ea49a8_0_54" descr="Imag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g118c6ea49a8_0_54" descr="Imag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195662" y="35312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g118c6ea49a8_0_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639" y="3172805"/>
            <a:ext cx="266022" cy="235093"/>
          </a:xfrm>
          <a:prstGeom prst="rect">
            <a:avLst/>
          </a:prstGeom>
          <a:noFill/>
          <a:ln w="9525" cap="flat" cmpd="sng">
            <a:solidFill>
              <a:srgbClr val="2DC5FA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2" name="Google Shape;62;g118c6ea49a8_0_54" descr="Imag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Google Shape;63;g118c6ea49a8_0_54"/>
          <p:cNvCxnSpPr/>
          <p:nvPr/>
        </p:nvCxnSpPr>
        <p:spPr>
          <a:xfrm rot="10800000" flipH="1">
            <a:off x="861725" y="534795"/>
            <a:ext cx="5100" cy="2464800"/>
          </a:xfrm>
          <a:prstGeom prst="straightConnector1">
            <a:avLst/>
          </a:prstGeom>
          <a:noFill/>
          <a:ln w="38100" cap="flat" cmpd="sng">
            <a:solidFill>
              <a:srgbClr val="2DC5FA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_2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8c6ea49a8_0_60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66" name="Google Shape;66;g118c6ea49a8_0_60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" name="Google Shape;67;g118c6ea49a8_0_60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118c6ea49a8_0_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g118c6ea49a8_0_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118c6ea49a8_0_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g118c6ea49a8_0_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g118c6ea49a8_0_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18c6ea49a8_0_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118c6ea49a8_0_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g118c6ea49a8_0_1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g118c6ea49a8_0_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18c6ea49a8_0_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118c6ea49a8_0_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18c6ea49a8_0_2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g118c6ea49a8_0_2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18c6ea49a8_0_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18c6ea49a8_0_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g118c6ea49a8_0_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118c6ea49a8_0_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g118c6ea49a8_0_3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g118c6ea49a8_0_3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g118c6ea49a8_0_3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g118c6ea49a8_0_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18c6ea49a8_0_3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g118c6ea49a8_0_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18c6ea49a8_0_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18c6ea49a8_0_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g118c6ea49a8_0_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duartexyz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>
            <a:spLocks noGrp="1"/>
          </p:cNvSpPr>
          <p:nvPr>
            <p:ph type="ctrTitle"/>
          </p:nvPr>
        </p:nvSpPr>
        <p:spPr>
          <a:xfrm>
            <a:off x="943722" y="1128889"/>
            <a:ext cx="7463700" cy="1941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dirty="0">
                <a:solidFill>
                  <a:srgbClr val="2DC5FA"/>
                </a:solidFill>
                <a:latin typeface="Roboto Medium"/>
                <a:ea typeface="Roboto Medium"/>
                <a:cs typeface="Roboto Medium"/>
                <a:sym typeface="Roboto Medium"/>
              </a:rPr>
              <a:t>Data Analytics </a:t>
            </a:r>
            <a:endParaRPr dirty="0">
              <a:solidFill>
                <a:srgbClr val="2DC5FA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lvl="0"/>
            <a:r>
              <a:rPr lang="en" dirty="0">
                <a:solidFill>
                  <a:srgbClr val="2DC5FA"/>
                </a:solidFill>
                <a:latin typeface="Roboto Medium"/>
                <a:ea typeface="Roboto Medium"/>
                <a:cs typeface="Roboto Medium"/>
                <a:sym typeface="Roboto Medium"/>
              </a:rPr>
              <a:t>Mid Bootcamp Project</a:t>
            </a:r>
            <a:br>
              <a:rPr lang="en" dirty="0">
                <a:solidFill>
                  <a:srgbClr val="2DC5FA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b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ea typeface="Roboto Medium"/>
                <a:cs typeface="Arial" panose="020B0604020202020204" pitchFamily="34" charset="0"/>
                <a:sym typeface="Roboto Medium"/>
              </a:rPr>
            </a:br>
            <a:r>
              <a:rPr lang="en-US" dirty="0">
                <a:solidFill>
                  <a:srgbClr val="2DC5FA"/>
                </a:solidFill>
                <a:latin typeface="Roboto Medium"/>
                <a:ea typeface="Roboto Medium"/>
                <a:sym typeface="Roboto Medium"/>
              </a:rPr>
              <a:t>Analysis of Marathon training data</a:t>
            </a:r>
            <a:br>
              <a:rPr lang="en-US" sz="2400" dirty="0">
                <a:solidFill>
                  <a:srgbClr val="2DC5FA"/>
                </a:solidFill>
                <a:latin typeface="Roboto Medium"/>
                <a:ea typeface="Roboto Medium"/>
                <a:sym typeface="Roboto Medium"/>
              </a:rPr>
            </a:br>
            <a:r>
              <a:rPr lang="en-US" sz="1200" dirty="0">
                <a:solidFill>
                  <a:srgbClr val="2DC5FA"/>
                </a:solidFill>
                <a:latin typeface="Roboto Medium"/>
                <a:ea typeface="Roboto Medium"/>
                <a:sym typeface="Roboto Medium"/>
              </a:rPr>
              <a:t>Dmitry Andreev DAFT MAY 2022</a:t>
            </a:r>
            <a:endParaRPr sz="1200" dirty="0">
              <a:solidFill>
                <a:srgbClr val="2DC5FA"/>
              </a:solidFill>
              <a:latin typeface="Roboto Medium"/>
              <a:ea typeface="Roboto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7;p2">
            <a:extLst>
              <a:ext uri="{FF2B5EF4-FFF2-40B4-BE49-F238E27FC236}">
                <a16:creationId xmlns:a16="http://schemas.microsoft.com/office/drawing/2014/main" id="{2B2055F9-29E4-7C46-8920-8A8088497C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7222" y="979639"/>
            <a:ext cx="743019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400" b="1" dirty="0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Classification</a:t>
            </a:r>
            <a:endParaRPr sz="2400" b="1" dirty="0">
              <a:solidFill>
                <a:srgbClr val="2DC5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78;p2">
            <a:extLst>
              <a:ext uri="{FF2B5EF4-FFF2-40B4-BE49-F238E27FC236}">
                <a16:creationId xmlns:a16="http://schemas.microsoft.com/office/drawing/2014/main" id="{75B2FAD2-D904-D946-9346-EF3195AFD198}"/>
              </a:ext>
            </a:extLst>
          </p:cNvPr>
          <p:cNvSpPr txBox="1"/>
          <p:nvPr/>
        </p:nvSpPr>
        <p:spPr>
          <a:xfrm>
            <a:off x="880526" y="1467918"/>
            <a:ext cx="3691474" cy="81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200" b="1" dirty="0">
                <a:latin typeface="Source Code Pro"/>
                <a:ea typeface="Source Code Pro"/>
                <a:cs typeface="Source Code Pro"/>
                <a:sym typeface="Source Code Pro"/>
              </a:rPr>
              <a:t>Instead of forecasting individual speed, can we forecast if athlete run marathon faster or slower then her training speed?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8" name="Google Shape;78;p2">
            <a:extLst>
              <a:ext uri="{FF2B5EF4-FFF2-40B4-BE49-F238E27FC236}">
                <a16:creationId xmlns:a16="http://schemas.microsoft.com/office/drawing/2014/main" id="{A37E5FE1-30DF-2940-94CC-626E263F6A8C}"/>
              </a:ext>
            </a:extLst>
          </p:cNvPr>
          <p:cNvSpPr txBox="1"/>
          <p:nvPr/>
        </p:nvSpPr>
        <p:spPr>
          <a:xfrm>
            <a:off x="607802" y="2405411"/>
            <a:ext cx="3964198" cy="216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0363" marR="0" lvl="0" indent="-220663" algn="l" rtl="0">
              <a:lnSpc>
                <a:spcPct val="100000"/>
              </a:lnSpc>
              <a:spcAft>
                <a:spcPts val="400"/>
              </a:spcAft>
              <a:buClr>
                <a:srgbClr val="000000"/>
              </a:buClr>
              <a:buSzPts val="1400"/>
              <a:buFont typeface="Source Code Pro"/>
              <a:buChar char="●"/>
            </a:pPr>
            <a:r>
              <a:rPr lang="en-US" sz="1200" dirty="0">
                <a:latin typeface="+mn-lt"/>
                <a:ea typeface="Source Code Pro"/>
                <a:cs typeface="Source Code Pro"/>
                <a:sym typeface="Source Code Pro"/>
              </a:rPr>
              <a:t>Ratio of </a:t>
            </a:r>
            <a:r>
              <a:rPr lang="en-US" sz="1200" b="1" dirty="0">
                <a:latin typeface="+mn-lt"/>
                <a:ea typeface="Source Code Pro"/>
                <a:cs typeface="Source Code Pro"/>
                <a:sym typeface="Source Code Pro"/>
              </a:rPr>
              <a:t>marathon pace and average training pace</a:t>
            </a:r>
          </a:p>
          <a:p>
            <a:pPr marL="360363" marR="0" lvl="0" indent="-220663" algn="l" rtl="0">
              <a:lnSpc>
                <a:spcPct val="100000"/>
              </a:lnSpc>
              <a:spcAft>
                <a:spcPts val="400"/>
              </a:spcAft>
              <a:buClr>
                <a:srgbClr val="000000"/>
              </a:buClr>
              <a:buSzPts val="1400"/>
              <a:buFont typeface="Source Code Pro"/>
              <a:buChar char="●"/>
            </a:pPr>
            <a:r>
              <a:rPr lang="en-US" sz="1200" dirty="0">
                <a:latin typeface="+mn-lt"/>
                <a:ea typeface="Source Code Pro"/>
                <a:cs typeface="Source Code Pro"/>
                <a:sym typeface="Source Code Pro"/>
              </a:rPr>
              <a:t>73% of athletes run faster</a:t>
            </a:r>
          </a:p>
          <a:p>
            <a:pPr marL="360363" marR="0" lvl="0" indent="-220663" algn="l" rtl="0">
              <a:lnSpc>
                <a:spcPct val="100000"/>
              </a:lnSpc>
              <a:spcAft>
                <a:spcPts val="400"/>
              </a:spcAft>
              <a:buClr>
                <a:srgbClr val="000000"/>
              </a:buClr>
              <a:buSzPts val="1400"/>
              <a:buFont typeface="Source Code Pro"/>
              <a:buChar char="●"/>
            </a:pPr>
            <a:r>
              <a:rPr lang="en-US" sz="1200" dirty="0">
                <a:latin typeface="+mn-lt"/>
                <a:ea typeface="Source Code Pro"/>
                <a:cs typeface="Source Code Pro"/>
                <a:sym typeface="Source Code Pro"/>
              </a:rPr>
              <a:t>Categorical variable {faster/slower} </a:t>
            </a:r>
          </a:p>
          <a:p>
            <a:pPr marL="671513" lvl="3" indent="-211138">
              <a:spcAft>
                <a:spcPts val="400"/>
              </a:spcAft>
              <a:buSzPts val="1400"/>
              <a:buFont typeface="Source Code Pro"/>
              <a:buChar char="●"/>
            </a:pPr>
            <a:r>
              <a:rPr lang="en-US" sz="1200" dirty="0">
                <a:latin typeface="+mn-lt"/>
                <a:ea typeface="Source Code Pro"/>
                <a:cs typeface="Source Code Pro"/>
                <a:sym typeface="Source Code Pro"/>
              </a:rPr>
              <a:t>Logistic regression (after </a:t>
            </a:r>
            <a:r>
              <a:rPr lang="en-US" sz="1200" dirty="0" err="1">
                <a:latin typeface="+mn-lt"/>
                <a:ea typeface="Source Code Pro"/>
                <a:cs typeface="Source Code Pro"/>
                <a:sym typeface="Source Code Pro"/>
              </a:rPr>
              <a:t>downsampling</a:t>
            </a:r>
            <a:r>
              <a:rPr lang="en-US" sz="1200" dirty="0">
                <a:latin typeface="+mn-lt"/>
                <a:ea typeface="Source Code Pro"/>
                <a:cs typeface="Source Code Pro"/>
                <a:sym typeface="Source Code Pro"/>
              </a:rPr>
              <a:t>) metrics (accuracy, recall, F1-score) are all in the range of 60%-70%</a:t>
            </a:r>
          </a:p>
          <a:p>
            <a:pPr marL="671513" lvl="3" indent="-211138">
              <a:spcAft>
                <a:spcPts val="400"/>
              </a:spcAft>
              <a:buSzPts val="1400"/>
              <a:buFont typeface="Source Code Pro"/>
              <a:buChar char="●"/>
            </a:pPr>
            <a:r>
              <a:rPr lang="en-US" sz="1200" dirty="0">
                <a:latin typeface="+mn-lt"/>
                <a:ea typeface="Source Code Pro"/>
                <a:cs typeface="Source Code Pro"/>
                <a:sym typeface="Source Code Pro"/>
              </a:rPr>
              <a:t>KNN classification: same range. </a:t>
            </a:r>
          </a:p>
          <a:p>
            <a:pPr marL="671513" lvl="3" indent="-211138">
              <a:spcAft>
                <a:spcPts val="400"/>
              </a:spcAft>
              <a:buSzPts val="1400"/>
              <a:buFont typeface="Source Code Pro"/>
              <a:buChar char="●"/>
            </a:pPr>
            <a:r>
              <a:rPr lang="en-US" sz="1200" dirty="0">
                <a:latin typeface="+mn-lt"/>
                <a:ea typeface="Source Code Pro"/>
                <a:cs typeface="Source Code Pro"/>
                <a:sym typeface="Source Code Pro"/>
              </a:rPr>
              <a:t>Various variables of speed, pace, distance were checked iteratively</a:t>
            </a:r>
          </a:p>
          <a:p>
            <a:pPr marL="139700" marR="0" lvl="0" algn="l" rtl="0">
              <a:lnSpc>
                <a:spcPct val="100000"/>
              </a:lnSpc>
              <a:spcAft>
                <a:spcPts val="400"/>
              </a:spcAft>
              <a:buClr>
                <a:srgbClr val="000000"/>
              </a:buClr>
              <a:buSzPts val="1400"/>
            </a:pPr>
            <a:endParaRPr sz="1200" b="0" i="0" u="none" strike="noStrike" cap="none" dirty="0">
              <a:solidFill>
                <a:srgbClr val="000000"/>
              </a:solidFill>
              <a:latin typeface="+mn-lt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+mn-lt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AF7BCF1-CDA1-1843-8FF0-943E9064B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536" y="1493384"/>
            <a:ext cx="3697881" cy="2465254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B3B5A625-D0DB-C743-9BE6-6FE69338F892}"/>
              </a:ext>
            </a:extLst>
          </p:cNvPr>
          <p:cNvSpPr/>
          <p:nvPr/>
        </p:nvSpPr>
        <p:spPr>
          <a:xfrm>
            <a:off x="7503090" y="2066084"/>
            <a:ext cx="688932" cy="1002793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FFBAA38-A49F-7F45-8E0B-A5AD7FCA5801}"/>
              </a:ext>
            </a:extLst>
          </p:cNvPr>
          <p:cNvSpPr/>
          <p:nvPr/>
        </p:nvSpPr>
        <p:spPr>
          <a:xfrm>
            <a:off x="5590094" y="1733774"/>
            <a:ext cx="889349" cy="1103001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7AC9488-A66C-D847-A64F-D1ABDD8347DF}"/>
              </a:ext>
            </a:extLst>
          </p:cNvPr>
          <p:cNvSpPr/>
          <p:nvPr/>
        </p:nvSpPr>
        <p:spPr>
          <a:xfrm>
            <a:off x="7277622" y="2937205"/>
            <a:ext cx="914400" cy="657765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7F91D43-3429-904A-9EB8-993D70CA5AA3}"/>
              </a:ext>
            </a:extLst>
          </p:cNvPr>
          <p:cNvSpPr/>
          <p:nvPr/>
        </p:nvSpPr>
        <p:spPr>
          <a:xfrm>
            <a:off x="5344697" y="2739941"/>
            <a:ext cx="1134745" cy="855029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973F9E-A336-1D48-B9DE-C665E23C57CB}"/>
              </a:ext>
            </a:extLst>
          </p:cNvPr>
          <p:cNvSpPr/>
          <p:nvPr/>
        </p:nvSpPr>
        <p:spPr>
          <a:xfrm>
            <a:off x="6678361" y="849510"/>
            <a:ext cx="824729" cy="884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accent1"/>
                </a:solidFill>
              </a:rPr>
              <a:t>Change of pace is almost always positive</a:t>
            </a:r>
          </a:p>
          <a:p>
            <a:endParaRPr lang="ru-RU" sz="800" dirty="0">
              <a:solidFill>
                <a:schemeClr val="accent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695BED3-B037-C54B-AA57-E79649E54E75}"/>
              </a:ext>
            </a:extLst>
          </p:cNvPr>
          <p:cNvSpPr/>
          <p:nvPr/>
        </p:nvSpPr>
        <p:spPr>
          <a:xfrm>
            <a:off x="6479442" y="3958638"/>
            <a:ext cx="824729" cy="884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Change of pace is not clear!</a:t>
            </a:r>
          </a:p>
          <a:p>
            <a:pPr algn="ctr"/>
            <a:endParaRPr lang="ru-RU" sz="800" dirty="0">
              <a:solidFill>
                <a:srgbClr val="FF0000"/>
              </a:solidFill>
            </a:endParaRPr>
          </a:p>
        </p:txBody>
      </p: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858443D3-86D3-FC4B-BEF4-A78059DE0203}"/>
              </a:ext>
            </a:extLst>
          </p:cNvPr>
          <p:cNvCxnSpPr>
            <a:cxnSpLocks/>
          </p:cNvCxnSpPr>
          <p:nvPr/>
        </p:nvCxnSpPr>
        <p:spPr>
          <a:xfrm flipV="1">
            <a:off x="7277622" y="3916979"/>
            <a:ext cx="388964" cy="418405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9D8DE57E-1D3A-EA4C-8862-8402C2CE8D5C}"/>
              </a:ext>
            </a:extLst>
          </p:cNvPr>
          <p:cNvCxnSpPr>
            <a:cxnSpLocks/>
          </p:cNvCxnSpPr>
          <p:nvPr/>
        </p:nvCxnSpPr>
        <p:spPr>
          <a:xfrm rot="16200000" flipH="1">
            <a:off x="6077832" y="3952529"/>
            <a:ext cx="414256" cy="388964"/>
          </a:xfrm>
          <a:prstGeom prst="curvedConnector2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B88BB2F-F692-7F4A-994D-12080F18DCEE}"/>
              </a:ext>
            </a:extLst>
          </p:cNvPr>
          <p:cNvGrpSpPr/>
          <p:nvPr/>
        </p:nvGrpSpPr>
        <p:grpSpPr>
          <a:xfrm flipV="1">
            <a:off x="6234527" y="1155885"/>
            <a:ext cx="1576108" cy="396055"/>
            <a:chOff x="6169120" y="849601"/>
            <a:chExt cx="1576108" cy="437160"/>
          </a:xfrm>
        </p:grpSpPr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D86A307C-867A-9A4F-BCF8-CC44D52C85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56264" y="849601"/>
              <a:ext cx="388964" cy="418405"/>
            </a:xfrm>
            <a:prstGeom prst="curvedConnector2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urved Connector 36">
              <a:extLst>
                <a:ext uri="{FF2B5EF4-FFF2-40B4-BE49-F238E27FC236}">
                  <a16:creationId xmlns:a16="http://schemas.microsoft.com/office/drawing/2014/main" id="{8089D07A-F462-6A4B-A0EF-D1E6CFDB20D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156474" y="885151"/>
              <a:ext cx="414256" cy="388964"/>
            </a:xfrm>
            <a:prstGeom prst="curvedConnector2">
              <a:avLst/>
            </a:prstGeom>
            <a:ln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323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7;p2">
            <a:extLst>
              <a:ext uri="{FF2B5EF4-FFF2-40B4-BE49-F238E27FC236}">
                <a16:creationId xmlns:a16="http://schemas.microsoft.com/office/drawing/2014/main" id="{2B2055F9-29E4-7C46-8920-8A8088497C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7222" y="979639"/>
            <a:ext cx="743019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400" b="1" dirty="0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Discussion</a:t>
            </a:r>
            <a:endParaRPr sz="2400" b="1" dirty="0">
              <a:solidFill>
                <a:srgbClr val="2DC5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" name="Google Shape;78;p2">
            <a:extLst>
              <a:ext uri="{FF2B5EF4-FFF2-40B4-BE49-F238E27FC236}">
                <a16:creationId xmlns:a16="http://schemas.microsoft.com/office/drawing/2014/main" id="{A37E5FE1-30DF-2940-94CC-626E263F6A8C}"/>
              </a:ext>
            </a:extLst>
          </p:cNvPr>
          <p:cNvSpPr txBox="1"/>
          <p:nvPr/>
        </p:nvSpPr>
        <p:spPr>
          <a:xfrm>
            <a:off x="793358" y="1507779"/>
            <a:ext cx="4236922" cy="2792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0363" marR="0" lvl="0" indent="-220663" algn="l" rtl="0">
              <a:lnSpc>
                <a:spcPct val="100000"/>
              </a:lnSpc>
              <a:spcAft>
                <a:spcPts val="400"/>
              </a:spcAft>
              <a:buClr>
                <a:srgbClr val="000000"/>
              </a:buClr>
              <a:buSzPts val="1400"/>
              <a:buFont typeface="Source Code Pro"/>
              <a:buChar char="●"/>
            </a:pPr>
            <a:r>
              <a:rPr lang="en-US" sz="1200" dirty="0">
                <a:latin typeface="+mn-lt"/>
                <a:ea typeface="Source Code Pro"/>
                <a:cs typeface="Source Code Pro"/>
                <a:sym typeface="Source Code Pro"/>
              </a:rPr>
              <a:t>The dataset by design contain only marathoners with high volume of training</a:t>
            </a:r>
          </a:p>
          <a:p>
            <a:pPr marL="360363" marR="0" lvl="0" indent="-220663" algn="l" rtl="0">
              <a:lnSpc>
                <a:spcPct val="100000"/>
              </a:lnSpc>
              <a:spcAft>
                <a:spcPts val="400"/>
              </a:spcAft>
              <a:buClr>
                <a:srgbClr val="000000"/>
              </a:buClr>
              <a:buSzPts val="1400"/>
              <a:buFont typeface="Source Code Pro"/>
              <a:buChar char="●"/>
            </a:pPr>
            <a:r>
              <a:rPr lang="en-US" sz="1200" dirty="0">
                <a:latin typeface="+mn-lt"/>
                <a:ea typeface="Source Code Pro"/>
                <a:cs typeface="Source Code Pro"/>
                <a:sym typeface="Source Code Pro"/>
              </a:rPr>
              <a:t>All the analysis is true only for this category</a:t>
            </a:r>
          </a:p>
          <a:p>
            <a:pPr marL="360363" marR="0" lvl="0" indent="-220663" algn="l" rtl="0">
              <a:lnSpc>
                <a:spcPct val="100000"/>
              </a:lnSpc>
              <a:spcAft>
                <a:spcPts val="400"/>
              </a:spcAft>
              <a:buClr>
                <a:srgbClr val="000000"/>
              </a:buClr>
              <a:buSzPts val="1400"/>
              <a:buFont typeface="Source Code Pro"/>
              <a:buChar char="●"/>
            </a:pPr>
            <a:r>
              <a:rPr lang="en-US" sz="1200" dirty="0">
                <a:latin typeface="+mn-lt"/>
                <a:ea typeface="Source Code Pro"/>
                <a:cs typeface="Source Code Pro"/>
                <a:sym typeface="Source Code Pro"/>
              </a:rPr>
              <a:t>In this category we could not locate any factors that would solely or in groups define individual running ability. We can forecast (but with low accuracy) training success.</a:t>
            </a:r>
          </a:p>
          <a:p>
            <a:pPr marL="360363" lvl="0" indent="-220663">
              <a:spcAft>
                <a:spcPts val="400"/>
              </a:spcAft>
              <a:buSzPts val="1400"/>
              <a:buFont typeface="Source Code Pro"/>
              <a:buChar char="●"/>
            </a:pPr>
            <a:r>
              <a:rPr lang="en-US" sz="1200" dirty="0">
                <a:latin typeface="+mn-lt"/>
                <a:ea typeface="Source Code Pro"/>
                <a:cs typeface="Source Code Pro"/>
                <a:sym typeface="Source Code Pro"/>
              </a:rPr>
              <a:t>The running speed at the marathon is mostly depend on </a:t>
            </a:r>
            <a:r>
              <a:rPr lang="en-US" sz="1200" dirty="0">
                <a:ea typeface="Source Code Pro"/>
                <a:cs typeface="Source Code Pro"/>
                <a:sym typeface="Source Code Pro"/>
              </a:rPr>
              <a:t>each athlete’s </a:t>
            </a:r>
            <a:r>
              <a:rPr lang="en-US" sz="1200" dirty="0">
                <a:latin typeface="+mn-lt"/>
                <a:ea typeface="Source Code Pro"/>
                <a:cs typeface="Source Code Pro"/>
                <a:sym typeface="Source Code Pro"/>
              </a:rPr>
              <a:t>natural ability to run, that is expressed during training sessions. That’s why the measures of training speed contribute the most to the predictive power of machine learning models</a:t>
            </a:r>
          </a:p>
          <a:p>
            <a:pPr marL="360363" marR="0" lvl="0" indent="-220663" algn="l" rtl="0">
              <a:lnSpc>
                <a:spcPct val="100000"/>
              </a:lnSpc>
              <a:spcAft>
                <a:spcPts val="400"/>
              </a:spcAft>
              <a:buClr>
                <a:srgbClr val="000000"/>
              </a:buClr>
              <a:buSzPts val="1400"/>
              <a:buFont typeface="Source Code Pro"/>
              <a:buChar char="●"/>
            </a:pPr>
            <a:r>
              <a:rPr lang="en-US" sz="1200" dirty="0">
                <a:latin typeface="+mn-lt"/>
                <a:ea typeface="Source Code Pro"/>
                <a:cs typeface="Source Code Pro"/>
                <a:sym typeface="Source Code Pro"/>
              </a:rPr>
              <a:t>The question of what factors (biomechanical, cardiac…) define ability to run in general population is beyond the scope of this work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8EC6FA-F9A6-3F40-B659-6D821D68811A}"/>
              </a:ext>
            </a:extLst>
          </p:cNvPr>
          <p:cNvSpPr/>
          <p:nvPr/>
        </p:nvSpPr>
        <p:spPr>
          <a:xfrm>
            <a:off x="5504212" y="1234410"/>
            <a:ext cx="2737911" cy="824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People</a:t>
            </a:r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A3168D-4CA7-1A43-96E7-AC966D97D80C}"/>
              </a:ext>
            </a:extLst>
          </p:cNvPr>
          <p:cNvSpPr/>
          <p:nvPr/>
        </p:nvSpPr>
        <p:spPr>
          <a:xfrm>
            <a:off x="5955149" y="2444717"/>
            <a:ext cx="1836039" cy="291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People who run</a:t>
            </a:r>
            <a:endParaRPr lang="ru-R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BBAC31-7C24-4140-BB3E-D61D0F6A8229}"/>
              </a:ext>
            </a:extLst>
          </p:cNvPr>
          <p:cNvSpPr/>
          <p:nvPr/>
        </p:nvSpPr>
        <p:spPr>
          <a:xfrm>
            <a:off x="6255773" y="3122844"/>
            <a:ext cx="1234790" cy="247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Marathoners</a:t>
            </a:r>
            <a:endParaRPr lang="ru-R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87BAC8-B92A-BB4E-AC1E-658FAB98C680}"/>
              </a:ext>
            </a:extLst>
          </p:cNvPr>
          <p:cNvSpPr/>
          <p:nvPr/>
        </p:nvSpPr>
        <p:spPr>
          <a:xfrm>
            <a:off x="6506293" y="3757008"/>
            <a:ext cx="746276" cy="244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Our </a:t>
            </a:r>
            <a:r>
              <a:rPr lang="en-US" dirty="0" err="1"/>
              <a:t>db</a:t>
            </a:r>
            <a:endParaRPr lang="ru-RU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E111E1-8090-DD45-A830-4A62E397EC23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873169" y="2058499"/>
            <a:ext cx="0" cy="386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20D98A-05CF-2547-995B-4440A6051E89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6873168" y="2736626"/>
            <a:ext cx="1" cy="386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09F5705-98E6-C949-AB47-D53FF305268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873168" y="3370790"/>
            <a:ext cx="0" cy="386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9ECCA075-7D89-A644-9DC9-4E215593F3E2}"/>
              </a:ext>
            </a:extLst>
          </p:cNvPr>
          <p:cNvCxnSpPr>
            <a:cxnSpLocks/>
            <a:stCxn id="9" idx="1"/>
            <a:endCxn id="6" idx="1"/>
          </p:cNvCxnSpPr>
          <p:nvPr/>
        </p:nvCxnSpPr>
        <p:spPr>
          <a:xfrm rot="10800000">
            <a:off x="5504213" y="1646455"/>
            <a:ext cx="1002081" cy="2232578"/>
          </a:xfrm>
          <a:prstGeom prst="curvedConnector3">
            <a:avLst>
              <a:gd name="adj1" fmla="val 122813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ultiply 15">
            <a:extLst>
              <a:ext uri="{FF2B5EF4-FFF2-40B4-BE49-F238E27FC236}">
                <a16:creationId xmlns:a16="http://schemas.microsoft.com/office/drawing/2014/main" id="{B3270909-E8E6-014E-B5B4-9EA6406C8F9C}"/>
              </a:ext>
            </a:extLst>
          </p:cNvPr>
          <p:cNvSpPr/>
          <p:nvPr/>
        </p:nvSpPr>
        <p:spPr>
          <a:xfrm>
            <a:off x="5098030" y="2590671"/>
            <a:ext cx="368541" cy="29190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B16520-E251-724C-BB26-56FDA930B4C3}"/>
              </a:ext>
            </a:extLst>
          </p:cNvPr>
          <p:cNvSpPr/>
          <p:nvPr/>
        </p:nvSpPr>
        <p:spPr>
          <a:xfrm>
            <a:off x="6770922" y="2043133"/>
            <a:ext cx="485697" cy="379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?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D0E74DD6-B436-124B-BBD2-D06AB8575E74}"/>
              </a:ext>
            </a:extLst>
          </p:cNvPr>
          <p:cNvCxnSpPr>
            <a:cxnSpLocks/>
            <a:stCxn id="9" idx="3"/>
            <a:endCxn id="7" idx="3"/>
          </p:cNvCxnSpPr>
          <p:nvPr/>
        </p:nvCxnSpPr>
        <p:spPr>
          <a:xfrm flipV="1">
            <a:off x="7252569" y="2590672"/>
            <a:ext cx="538619" cy="1288361"/>
          </a:xfrm>
          <a:prstGeom prst="curvedConnector3">
            <a:avLst>
              <a:gd name="adj1" fmla="val 142442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ultiply 23">
            <a:extLst>
              <a:ext uri="{FF2B5EF4-FFF2-40B4-BE49-F238E27FC236}">
                <a16:creationId xmlns:a16="http://schemas.microsoft.com/office/drawing/2014/main" id="{95CFC1F6-2093-444A-AB76-9B593E1A7FDA}"/>
              </a:ext>
            </a:extLst>
          </p:cNvPr>
          <p:cNvSpPr/>
          <p:nvPr/>
        </p:nvSpPr>
        <p:spPr>
          <a:xfrm>
            <a:off x="7816175" y="3136964"/>
            <a:ext cx="368541" cy="29190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6B95675-4E96-F245-A304-0298D6584F4C}"/>
              </a:ext>
            </a:extLst>
          </p:cNvPr>
          <p:cNvCxnSpPr>
            <a:cxnSpLocks/>
          </p:cNvCxnSpPr>
          <p:nvPr/>
        </p:nvCxnSpPr>
        <p:spPr>
          <a:xfrm flipV="1">
            <a:off x="7114783" y="3399372"/>
            <a:ext cx="0" cy="329053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284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"/>
          <p:cNvSpPr txBox="1">
            <a:spLocks noGrp="1"/>
          </p:cNvSpPr>
          <p:nvPr>
            <p:ph type="title"/>
          </p:nvPr>
        </p:nvSpPr>
        <p:spPr>
          <a:xfrm>
            <a:off x="1007222" y="979639"/>
            <a:ext cx="743019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400" b="1" dirty="0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Further steps</a:t>
            </a:r>
            <a:endParaRPr sz="2400" b="1" dirty="0">
              <a:solidFill>
                <a:srgbClr val="2DC5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2"/>
          <p:cNvSpPr txBox="1"/>
          <p:nvPr/>
        </p:nvSpPr>
        <p:spPr>
          <a:xfrm>
            <a:off x="1325850" y="1654950"/>
            <a:ext cx="6732600" cy="28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Char char="●"/>
            </a:pPr>
            <a:r>
              <a:rPr lang="en-US" dirty="0">
                <a:latin typeface="+mn-lt"/>
                <a:ea typeface="Source Code Pro"/>
                <a:cs typeface="Source Code Pro"/>
                <a:sym typeface="Source Code Pro"/>
              </a:rPr>
              <a:t>More clustering:</a:t>
            </a:r>
          </a:p>
          <a:p>
            <a:pPr marL="139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+mn-lt"/>
                <a:ea typeface="Source Code Pro"/>
                <a:cs typeface="Source Code Pro"/>
                <a:sym typeface="Source Code Pro"/>
              </a:rPr>
              <a:t>	-  Separate analysis of </a:t>
            </a:r>
            <a:r>
              <a:rPr lang="en-US" dirty="0" err="1">
                <a:latin typeface="+mn-lt"/>
                <a:ea typeface="Source Code Pro"/>
                <a:cs typeface="Source Code Pro"/>
                <a:sym typeface="Source Code Pro"/>
              </a:rPr>
              <a:t>underachivers</a:t>
            </a:r>
            <a:r>
              <a:rPr lang="en-US" dirty="0">
                <a:latin typeface="+mn-lt"/>
                <a:ea typeface="Source Code Pro"/>
                <a:cs typeface="Source Code Pro"/>
                <a:sym typeface="Source Code Pro"/>
              </a:rPr>
              <a:t> / </a:t>
            </a:r>
            <a:r>
              <a:rPr lang="en-US" dirty="0" err="1">
                <a:latin typeface="+mn-lt"/>
                <a:ea typeface="Source Code Pro"/>
                <a:cs typeface="Source Code Pro"/>
                <a:sym typeface="Source Code Pro"/>
              </a:rPr>
              <a:t>overachivers</a:t>
            </a:r>
            <a:endParaRPr lang="en-US" dirty="0">
              <a:latin typeface="+mn-lt"/>
              <a:ea typeface="Source Code Pro"/>
              <a:cs typeface="Source Code Pro"/>
              <a:sym typeface="Source Code Pro"/>
            </a:endParaRPr>
          </a:p>
          <a:p>
            <a:pPr marL="139700">
              <a:buSzPts val="1400"/>
            </a:pPr>
            <a:r>
              <a:rPr lang="en-US" dirty="0">
                <a:ea typeface="Source Code Pro"/>
                <a:cs typeface="Source Code Pro"/>
                <a:sym typeface="Source Code Pro"/>
              </a:rPr>
              <a:t>	-  Split the data by number trainings</a:t>
            </a:r>
          </a:p>
          <a:p>
            <a:pPr marL="139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dirty="0">
              <a:latin typeface="+mn-lt"/>
              <a:ea typeface="Source Code Pro"/>
              <a:cs typeface="Source Code Pro"/>
              <a:sym typeface="Source Code Pr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Char char="●"/>
            </a:pPr>
            <a:r>
              <a:rPr lang="en-US" dirty="0">
                <a:latin typeface="+mn-lt"/>
                <a:ea typeface="Source Code Pro"/>
                <a:cs typeface="Source Code Pro"/>
                <a:sym typeface="Source Code Pro"/>
              </a:rPr>
              <a:t>Analysis across majors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Char char="●"/>
            </a:pPr>
            <a:r>
              <a:rPr lang="en-US" dirty="0">
                <a:latin typeface="+mn-lt"/>
                <a:ea typeface="Source Code Pro"/>
                <a:cs typeface="Source Code Pro"/>
                <a:sym typeface="Source Code Pro"/>
              </a:rPr>
              <a:t>Country analysis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Char char="●"/>
            </a:pPr>
            <a:r>
              <a:rPr lang="en-US" dirty="0">
                <a:latin typeface="+mn-lt"/>
                <a:ea typeface="Source Code Pro"/>
                <a:cs typeface="Source Code Pro"/>
                <a:sym typeface="Source Code Pro"/>
              </a:rPr>
              <a:t>Check (per modal athlete) what happens to the pace over comparable distances during the year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+mn-lt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85052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"/>
          <p:cNvSpPr txBox="1">
            <a:spLocks noGrp="1"/>
          </p:cNvSpPr>
          <p:nvPr>
            <p:ph type="title"/>
          </p:nvPr>
        </p:nvSpPr>
        <p:spPr>
          <a:xfrm>
            <a:off x="1268625" y="1835575"/>
            <a:ext cx="6925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3200" b="1" dirty="0">
                <a:solidFill>
                  <a:srgbClr val="2DC5FA"/>
                </a:solidFill>
              </a:rPr>
              <a:t>Questions?</a:t>
            </a:r>
            <a:endParaRPr sz="3200" b="1" dirty="0">
              <a:solidFill>
                <a:srgbClr val="2DC5FA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"/>
          <p:cNvSpPr txBox="1">
            <a:spLocks noGrp="1"/>
          </p:cNvSpPr>
          <p:nvPr>
            <p:ph type="title"/>
          </p:nvPr>
        </p:nvSpPr>
        <p:spPr>
          <a:xfrm>
            <a:off x="1007222" y="97963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400" b="1" dirty="0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Dataset</a:t>
            </a:r>
            <a:endParaRPr sz="2400" b="1" dirty="0">
              <a:solidFill>
                <a:srgbClr val="2DC5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2"/>
          <p:cNvSpPr txBox="1"/>
          <p:nvPr/>
        </p:nvSpPr>
        <p:spPr>
          <a:xfrm>
            <a:off x="1007222" y="1389501"/>
            <a:ext cx="7435320" cy="28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200" b="1" dirty="0"/>
              <a:t>Dataset source: </a:t>
            </a:r>
            <a:r>
              <a:rPr lang="en-US" sz="1200" dirty="0"/>
              <a:t>materials of research article </a:t>
            </a:r>
          </a:p>
          <a:p>
            <a:r>
              <a:rPr lang="en-US" sz="1200" dirty="0"/>
              <a:t>Leonardo A. </a:t>
            </a:r>
            <a:r>
              <a:rPr lang="en-US" sz="1200" dirty="0" err="1"/>
              <a:t>Afonseca</a:t>
            </a:r>
            <a:r>
              <a:rPr lang="en-US" sz="1200" dirty="0"/>
              <a:t>, Renato N. Watanabe and Marcos Duarte</a:t>
            </a:r>
            <a:r>
              <a:rPr lang="en-US" sz="1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​</a:t>
            </a:r>
            <a:r>
              <a:rPr lang="en-US" sz="1200" dirty="0"/>
              <a:t>, ‘A worldwide comparison of long-distance running training in 2019 and 2020: associated effects of the COVID-19 pandemic’, 2022.</a:t>
            </a:r>
          </a:p>
          <a:p>
            <a:r>
              <a:rPr lang="en-US" sz="1200" dirty="0"/>
              <a:t> </a:t>
            </a:r>
            <a:endParaRPr lang="en-US" sz="1200" dirty="0">
              <a:latin typeface="+mn-lt"/>
              <a:ea typeface="Source Code Pro"/>
              <a:cs typeface="Source Code Pro"/>
              <a:sym typeface="Source Code Pro"/>
            </a:endParaRPr>
          </a:p>
          <a:p>
            <a:r>
              <a:rPr lang="en-US" sz="1200" b="1" dirty="0">
                <a:latin typeface="+mn-lt"/>
                <a:ea typeface="Source Code Pro"/>
                <a:cs typeface="Source Code Pro"/>
                <a:sym typeface="Source Code Pro"/>
              </a:rPr>
              <a:t>Dataset details:</a:t>
            </a:r>
          </a:p>
          <a:p>
            <a:pPr marL="3111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  <a:ea typeface="Source Code Pro"/>
                <a:cs typeface="Source Code Pro"/>
                <a:sym typeface="Source Code Pro"/>
              </a:rPr>
              <a:t>Info scrapped from </a:t>
            </a:r>
            <a:r>
              <a:rPr lang="en-US" sz="1200" dirty="0" err="1">
                <a:latin typeface="+mn-lt"/>
                <a:ea typeface="Source Code Pro"/>
                <a:cs typeface="Source Code Pro"/>
                <a:sym typeface="Source Code Pro"/>
              </a:rPr>
              <a:t>Strava</a:t>
            </a:r>
            <a:r>
              <a:rPr lang="en-US" sz="1200" dirty="0">
                <a:latin typeface="+mn-lt"/>
                <a:ea typeface="Source Code Pro"/>
                <a:cs typeface="Source Code Pro"/>
                <a:sym typeface="Source Code Pro"/>
              </a:rPr>
              <a:t> website</a:t>
            </a:r>
            <a:endParaRPr lang="en-US" sz="1200" b="0" i="0" u="none" strike="noStrike" cap="none" dirty="0">
              <a:solidFill>
                <a:srgbClr val="000000"/>
              </a:solidFill>
              <a:latin typeface="+mn-lt"/>
              <a:ea typeface="Source Code Pro"/>
              <a:cs typeface="Source Code Pro"/>
              <a:sym typeface="Source Code Pro"/>
            </a:endParaRPr>
          </a:p>
          <a:p>
            <a:pPr marL="3111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  <a:ea typeface="Source Code Pro"/>
                <a:cs typeface="Source Code Pro"/>
                <a:sym typeface="Source Code Pro"/>
              </a:rPr>
              <a:t>Daily trainings for participants of various running marathons (i.e. “majors”) across the globe</a:t>
            </a:r>
          </a:p>
          <a:p>
            <a:pPr marL="673100" marR="0" lvl="0" indent="-168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  <a:ea typeface="Source Code Pro"/>
                <a:cs typeface="Source Code Pro"/>
                <a:sym typeface="Source Code Pro"/>
              </a:rPr>
              <a:t>365 days of year 2019 </a:t>
            </a:r>
          </a:p>
          <a:p>
            <a:pPr marL="673100" marR="0" lvl="0" indent="-168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  <a:ea typeface="Source Code Pro"/>
                <a:cs typeface="Source Code Pro"/>
                <a:sym typeface="Source Code Pro"/>
              </a:rPr>
              <a:t>Athletes identified by unique numbers across the dataset</a:t>
            </a:r>
          </a:p>
          <a:p>
            <a:pPr marL="673100" lvl="0" indent="-168275">
              <a:buSzPts val="1400"/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  <a:ea typeface="Source Code Pro"/>
                <a:cs typeface="Source Code Pro"/>
                <a:sym typeface="Source Code Pro"/>
              </a:rPr>
              <a:t>Date, </a:t>
            </a:r>
            <a:r>
              <a:rPr lang="en-US" sz="1200" dirty="0">
                <a:ea typeface="Source Code Pro"/>
                <a:cs typeface="Source Code Pro"/>
                <a:sym typeface="Source Code Pro"/>
              </a:rPr>
              <a:t>athlete’s #, </a:t>
            </a:r>
            <a:r>
              <a:rPr lang="en-US" sz="1200" dirty="0">
                <a:latin typeface="+mn-lt"/>
                <a:ea typeface="Source Code Pro"/>
                <a:cs typeface="Source Code Pro"/>
                <a:sym typeface="Source Code Pro"/>
              </a:rPr>
              <a:t>distance and duration (time), country, age group, gender, </a:t>
            </a:r>
            <a:r>
              <a:rPr lang="en-US" sz="1200" dirty="0">
                <a:ea typeface="Source Code Pro"/>
                <a:cs typeface="Source Code Pro"/>
                <a:sym typeface="Source Code Pro"/>
              </a:rPr>
              <a:t>major(s)</a:t>
            </a:r>
            <a:endParaRPr lang="en-US" sz="1200" dirty="0">
              <a:latin typeface="+mn-lt"/>
              <a:ea typeface="Source Code Pro"/>
              <a:cs typeface="Source Code Pro"/>
              <a:sym typeface="Source Code Pro"/>
            </a:endParaRPr>
          </a:p>
          <a:p>
            <a:pPr marL="504825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sz="1200" dirty="0">
              <a:latin typeface="+mn-lt"/>
              <a:ea typeface="Source Code Pro"/>
              <a:cs typeface="Source Code Pro"/>
              <a:sym typeface="Source Code Pro"/>
            </a:endParaRPr>
          </a:p>
          <a:p>
            <a:pPr marL="11113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200" b="1" dirty="0">
                <a:latin typeface="+mn-lt"/>
                <a:ea typeface="Source Code Pro"/>
                <a:sym typeface="Source Code Pro"/>
              </a:rPr>
              <a:t>Dataset limitations</a:t>
            </a:r>
            <a:r>
              <a:rPr lang="en-US" sz="1200" dirty="0">
                <a:latin typeface="+mn-lt"/>
                <a:ea typeface="Source Code Pro"/>
                <a:cs typeface="Source Code Pro"/>
                <a:sym typeface="Source Code Pro"/>
              </a:rPr>
              <a:t>:</a:t>
            </a:r>
          </a:p>
          <a:p>
            <a:pPr marL="3111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  <a:ea typeface="Source Code Pro"/>
                <a:cs typeface="Source Code Pro"/>
                <a:sym typeface="Source Code Pro"/>
              </a:rPr>
              <a:t>Not all trainings are in </a:t>
            </a:r>
            <a:r>
              <a:rPr lang="en-US" sz="1200" dirty="0" err="1">
                <a:latin typeface="+mn-lt"/>
                <a:ea typeface="Source Code Pro"/>
                <a:cs typeface="Source Code Pro"/>
                <a:sym typeface="Source Code Pro"/>
              </a:rPr>
              <a:t>Strava</a:t>
            </a:r>
            <a:endParaRPr lang="en-US" sz="1200" dirty="0">
              <a:latin typeface="+mn-lt"/>
              <a:ea typeface="Source Code Pro"/>
              <a:cs typeface="Source Code Pro"/>
              <a:sym typeface="Source Code Pro"/>
            </a:endParaRPr>
          </a:p>
          <a:p>
            <a:pPr marL="3111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  <a:ea typeface="Source Code Pro"/>
                <a:cs typeface="Source Code Pro"/>
                <a:sym typeface="Source Code Pro"/>
              </a:rPr>
              <a:t>Only participants of majors</a:t>
            </a:r>
          </a:p>
          <a:p>
            <a:pPr marL="139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sz="1200" dirty="0">
              <a:latin typeface="+mn-lt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C3EA03-9A57-2541-AC7E-996BEF963D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5593" y="3520696"/>
            <a:ext cx="4466877" cy="73680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25241F-127A-FA4A-826E-878AB5DD9CD7}"/>
              </a:ext>
            </a:extLst>
          </p:cNvPr>
          <p:cNvSpPr/>
          <p:nvPr/>
        </p:nvSpPr>
        <p:spPr>
          <a:xfrm>
            <a:off x="3807912" y="3407079"/>
            <a:ext cx="4634630" cy="989557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"/>
          <p:cNvSpPr txBox="1">
            <a:spLocks noGrp="1"/>
          </p:cNvSpPr>
          <p:nvPr>
            <p:ph type="title"/>
          </p:nvPr>
        </p:nvSpPr>
        <p:spPr>
          <a:xfrm>
            <a:off x="1007222" y="97963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400" b="1" dirty="0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Dataset</a:t>
            </a:r>
            <a:endParaRPr sz="2400" b="1" dirty="0">
              <a:solidFill>
                <a:srgbClr val="2DC5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4166F17-30A8-8D48-97E7-433860061415}"/>
              </a:ext>
            </a:extLst>
          </p:cNvPr>
          <p:cNvSpPr/>
          <p:nvPr/>
        </p:nvSpPr>
        <p:spPr>
          <a:xfrm>
            <a:off x="1007222" y="1962274"/>
            <a:ext cx="1207911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13.3m rows</a:t>
            </a:r>
          </a:p>
          <a:p>
            <a:pPr algn="ctr"/>
            <a:r>
              <a:rPr lang="en-US" dirty="0"/>
              <a:t>36k athletes</a:t>
            </a:r>
          </a:p>
          <a:p>
            <a:pPr algn="ctr"/>
            <a:r>
              <a:rPr lang="en-US" dirty="0"/>
              <a:t>150 </a:t>
            </a:r>
            <a:r>
              <a:rPr lang="en-US" dirty="0" err="1"/>
              <a:t>mb</a:t>
            </a:r>
            <a:endParaRPr lang="ru-R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5BD2C7-7ACA-AE48-AE1C-0C4476BE04DC}"/>
              </a:ext>
            </a:extLst>
          </p:cNvPr>
          <p:cNvSpPr/>
          <p:nvPr/>
        </p:nvSpPr>
        <p:spPr>
          <a:xfrm>
            <a:off x="2698385" y="2313196"/>
            <a:ext cx="1207911" cy="824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4.7m</a:t>
            </a:r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A9A09C-1DCF-BE4C-9F4E-5C9A367280AF}"/>
              </a:ext>
            </a:extLst>
          </p:cNvPr>
          <p:cNvSpPr/>
          <p:nvPr/>
        </p:nvSpPr>
        <p:spPr>
          <a:xfrm>
            <a:off x="4377295" y="2533330"/>
            <a:ext cx="957045" cy="383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478k</a:t>
            </a:r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B6BCC3-F032-EF45-B658-7803BB1CCC13}"/>
              </a:ext>
            </a:extLst>
          </p:cNvPr>
          <p:cNvSpPr/>
          <p:nvPr/>
        </p:nvSpPr>
        <p:spPr>
          <a:xfrm>
            <a:off x="5886350" y="2640574"/>
            <a:ext cx="957045" cy="1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3.7k</a:t>
            </a:r>
            <a:endParaRPr lang="ru-R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6B754C-4B6A-0440-BE68-35E667132B40}"/>
              </a:ext>
            </a:extLst>
          </p:cNvPr>
          <p:cNvSpPr/>
          <p:nvPr/>
        </p:nvSpPr>
        <p:spPr>
          <a:xfrm>
            <a:off x="1019475" y="3842724"/>
            <a:ext cx="1207911" cy="598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Source DB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149320-552A-1F47-88F3-8BE3052B18B7}"/>
              </a:ext>
            </a:extLst>
          </p:cNvPr>
          <p:cNvSpPr/>
          <p:nvPr/>
        </p:nvSpPr>
        <p:spPr>
          <a:xfrm>
            <a:off x="2698384" y="3842723"/>
            <a:ext cx="1207911" cy="598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Exclude non-training days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23F59C-EDE4-E54E-8D2A-6A303B35E65F}"/>
              </a:ext>
            </a:extLst>
          </p:cNvPr>
          <p:cNvSpPr/>
          <p:nvPr/>
        </p:nvSpPr>
        <p:spPr>
          <a:xfrm>
            <a:off x="4251861" y="3842723"/>
            <a:ext cx="1271719" cy="598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Berlin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2019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major</a:t>
            </a:r>
            <a:endParaRPr lang="ru-RU" sz="1200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FE09B96-127E-1045-9028-51B41F319D36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2215133" y="2724273"/>
            <a:ext cx="4709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9C2F453-FE68-B04C-B6FB-F4D977121C2E}"/>
              </a:ext>
            </a:extLst>
          </p:cNvPr>
          <p:cNvCxnSpPr>
            <a:cxnSpLocks/>
          </p:cNvCxnSpPr>
          <p:nvPr/>
        </p:nvCxnSpPr>
        <p:spPr>
          <a:xfrm flipV="1">
            <a:off x="3906297" y="2726206"/>
            <a:ext cx="4709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10ADC93-3E02-9240-AE5D-3177B7734C8F}"/>
              </a:ext>
            </a:extLst>
          </p:cNvPr>
          <p:cNvCxnSpPr>
            <a:cxnSpLocks/>
          </p:cNvCxnSpPr>
          <p:nvPr/>
        </p:nvCxnSpPr>
        <p:spPr>
          <a:xfrm flipV="1">
            <a:off x="5368906" y="2724274"/>
            <a:ext cx="4709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8776541-7EBF-CA41-A3C1-6611C535B240}"/>
              </a:ext>
            </a:extLst>
          </p:cNvPr>
          <p:cNvSpPr/>
          <p:nvPr/>
        </p:nvSpPr>
        <p:spPr>
          <a:xfrm>
            <a:off x="5760916" y="3840791"/>
            <a:ext cx="1207911" cy="598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Event_DB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Berlin 2019 actual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D19AC3B-FF63-F640-8C0A-02C75AD1A8B4}"/>
              </a:ext>
            </a:extLst>
          </p:cNvPr>
          <p:cNvCxnSpPr>
            <a:cxnSpLocks/>
          </p:cNvCxnSpPr>
          <p:nvPr/>
        </p:nvCxnSpPr>
        <p:spPr>
          <a:xfrm>
            <a:off x="843146" y="3710163"/>
            <a:ext cx="7428295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0B938D7D-1C69-D644-BCF2-26FD0641C7B1}"/>
              </a:ext>
            </a:extLst>
          </p:cNvPr>
          <p:cNvCxnSpPr>
            <a:cxnSpLocks/>
            <a:stCxn id="7" idx="2"/>
            <a:endCxn id="6" idx="2"/>
          </p:cNvCxnSpPr>
          <p:nvPr/>
        </p:nvCxnSpPr>
        <p:spPr>
          <a:xfrm rot="5400000">
            <a:off x="5556724" y="2109002"/>
            <a:ext cx="107244" cy="1509055"/>
          </a:xfrm>
          <a:prstGeom prst="curvedConnector3">
            <a:avLst>
              <a:gd name="adj1" fmla="val 6420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1B7E668-4294-854E-891B-97C429C8274C}"/>
              </a:ext>
            </a:extLst>
          </p:cNvPr>
          <p:cNvCxnSpPr>
            <a:cxnSpLocks/>
          </p:cNvCxnSpPr>
          <p:nvPr/>
        </p:nvCxnSpPr>
        <p:spPr>
          <a:xfrm flipV="1">
            <a:off x="3282850" y="1792092"/>
            <a:ext cx="0" cy="436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2F49FB7-3AF2-E84A-B29F-AD55F8F53731}"/>
              </a:ext>
            </a:extLst>
          </p:cNvPr>
          <p:cNvSpPr/>
          <p:nvPr/>
        </p:nvSpPr>
        <p:spPr>
          <a:xfrm>
            <a:off x="4377423" y="1777091"/>
            <a:ext cx="957045" cy="30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371k</a:t>
            </a:r>
            <a:endParaRPr lang="ru-R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0313EF-87CF-2C48-ADE9-44E8ACB39042}"/>
              </a:ext>
            </a:extLst>
          </p:cNvPr>
          <p:cNvSpPr/>
          <p:nvPr/>
        </p:nvSpPr>
        <p:spPr>
          <a:xfrm>
            <a:off x="4215651" y="1308107"/>
            <a:ext cx="1271719" cy="598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Trainings_DB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7AE89FF-854D-C747-BFC6-555CECA6CE9F}"/>
              </a:ext>
            </a:extLst>
          </p:cNvPr>
          <p:cNvSpPr/>
          <p:nvPr/>
        </p:nvSpPr>
        <p:spPr>
          <a:xfrm>
            <a:off x="5000449" y="3279360"/>
            <a:ext cx="1207911" cy="598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Participants</a:t>
            </a:r>
            <a:endParaRPr lang="ru-RU" sz="1000" dirty="0">
              <a:solidFill>
                <a:schemeClr val="accent1"/>
              </a:solidFill>
            </a:endParaRPr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4D276CA1-23F9-B247-B16D-E26709411F28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5384717" y="1869538"/>
            <a:ext cx="1687713" cy="31429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695F6E5-0CE6-4C44-AC03-F31FBB6319D5}"/>
              </a:ext>
            </a:extLst>
          </p:cNvPr>
          <p:cNvSpPr/>
          <p:nvPr/>
        </p:nvSpPr>
        <p:spPr>
          <a:xfrm>
            <a:off x="7314396" y="2640574"/>
            <a:ext cx="957045" cy="1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3.4k</a:t>
            </a:r>
            <a:endParaRPr lang="ru-RU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84E54AE-DA5C-4F49-BC50-3E2FD3A4F418}"/>
              </a:ext>
            </a:extLst>
          </p:cNvPr>
          <p:cNvCxnSpPr>
            <a:cxnSpLocks/>
          </p:cNvCxnSpPr>
          <p:nvPr/>
        </p:nvCxnSpPr>
        <p:spPr>
          <a:xfrm flipV="1">
            <a:off x="6854489" y="2705887"/>
            <a:ext cx="4709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47F5B69-DE92-7246-8BE1-8694989D8D21}"/>
              </a:ext>
            </a:extLst>
          </p:cNvPr>
          <p:cNvSpPr/>
          <p:nvPr/>
        </p:nvSpPr>
        <p:spPr>
          <a:xfrm>
            <a:off x="5646578" y="1438551"/>
            <a:ext cx="1207911" cy="598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Aggregated </a:t>
            </a:r>
            <a:br>
              <a:rPr lang="en-US" sz="1000" dirty="0">
                <a:solidFill>
                  <a:schemeClr val="accent1"/>
                </a:solidFill>
              </a:rPr>
            </a:br>
            <a:r>
              <a:rPr lang="en-US" sz="1000" dirty="0">
                <a:solidFill>
                  <a:schemeClr val="accent1"/>
                </a:solidFill>
              </a:rPr>
              <a:t>data</a:t>
            </a:r>
            <a:endParaRPr lang="ru-RU" sz="1000" dirty="0">
              <a:solidFill>
                <a:schemeClr val="accent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72FDF39-C02C-A344-986A-A6099A6C4ED4}"/>
              </a:ext>
            </a:extLst>
          </p:cNvPr>
          <p:cNvSpPr/>
          <p:nvPr/>
        </p:nvSpPr>
        <p:spPr>
          <a:xfrm>
            <a:off x="3539757" y="2158605"/>
            <a:ext cx="1207911" cy="598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Filter </a:t>
            </a:r>
          </a:p>
          <a:p>
            <a:pPr algn="ctr"/>
            <a:r>
              <a:rPr lang="en-US" sz="1000" dirty="0">
                <a:solidFill>
                  <a:schemeClr val="accent1"/>
                </a:solidFill>
              </a:rPr>
              <a:t>by </a:t>
            </a:r>
          </a:p>
          <a:p>
            <a:pPr algn="ctr"/>
            <a:r>
              <a:rPr lang="en-US" sz="1000" dirty="0">
                <a:solidFill>
                  <a:schemeClr val="accent1"/>
                </a:solidFill>
              </a:rPr>
              <a:t>Major</a:t>
            </a:r>
            <a:endParaRPr lang="ru-RU" sz="1000" dirty="0">
              <a:solidFill>
                <a:schemeClr val="accent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8607836-3760-5A49-AACE-8103393034AA}"/>
              </a:ext>
            </a:extLst>
          </p:cNvPr>
          <p:cNvSpPr/>
          <p:nvPr/>
        </p:nvSpPr>
        <p:spPr>
          <a:xfrm>
            <a:off x="5012292" y="2583641"/>
            <a:ext cx="1207911" cy="598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Filter </a:t>
            </a:r>
          </a:p>
          <a:p>
            <a:pPr algn="ctr"/>
            <a:r>
              <a:rPr lang="en-US" sz="1000" dirty="0">
                <a:solidFill>
                  <a:schemeClr val="accent1"/>
                </a:solidFill>
              </a:rPr>
              <a:t>by </a:t>
            </a:r>
          </a:p>
          <a:p>
            <a:pPr algn="ctr"/>
            <a:r>
              <a:rPr lang="en-US" sz="1000" dirty="0">
                <a:solidFill>
                  <a:schemeClr val="accent1"/>
                </a:solidFill>
              </a:rPr>
              <a:t>Date and </a:t>
            </a:r>
          </a:p>
          <a:p>
            <a:pPr algn="ctr"/>
            <a:r>
              <a:rPr lang="en-US" sz="1000" dirty="0">
                <a:solidFill>
                  <a:schemeClr val="accent1"/>
                </a:solidFill>
              </a:rPr>
              <a:t>Distance</a:t>
            </a:r>
            <a:endParaRPr lang="ru-RU" sz="1000" dirty="0">
              <a:solidFill>
                <a:schemeClr val="accent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22A39E8-A166-064A-A33F-173E27AAB559}"/>
              </a:ext>
            </a:extLst>
          </p:cNvPr>
          <p:cNvSpPr/>
          <p:nvPr/>
        </p:nvSpPr>
        <p:spPr>
          <a:xfrm>
            <a:off x="6468474" y="2183834"/>
            <a:ext cx="1207911" cy="598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Inner </a:t>
            </a:r>
          </a:p>
          <a:p>
            <a:pPr algn="ctr"/>
            <a:r>
              <a:rPr lang="en-US" sz="1000" dirty="0">
                <a:solidFill>
                  <a:schemeClr val="accent1"/>
                </a:solidFill>
              </a:rPr>
              <a:t>join</a:t>
            </a:r>
            <a:endParaRPr lang="ru-RU" sz="1000" dirty="0">
              <a:solidFill>
                <a:schemeClr val="accent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F96F494-3DB4-4840-9DF8-E13DE9F7DDF5}"/>
              </a:ext>
            </a:extLst>
          </p:cNvPr>
          <p:cNvSpPr/>
          <p:nvPr/>
        </p:nvSpPr>
        <p:spPr>
          <a:xfrm>
            <a:off x="7108017" y="3840791"/>
            <a:ext cx="1369801" cy="598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Berlin results +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 err="1">
                <a:solidFill>
                  <a:schemeClr val="tx1"/>
                </a:solidFill>
              </a:rPr>
              <a:t>agg</a:t>
            </a:r>
            <a:r>
              <a:rPr lang="en-US" sz="1200" dirty="0">
                <a:solidFill>
                  <a:schemeClr val="tx1"/>
                </a:solidFill>
              </a:rPr>
              <a:t>. training info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528CA8C-C0B3-8C45-B45B-DA5EBC9D7DB3}"/>
              </a:ext>
            </a:extLst>
          </p:cNvPr>
          <p:cNvSpPr/>
          <p:nvPr/>
        </p:nvSpPr>
        <p:spPr>
          <a:xfrm>
            <a:off x="2666368" y="1298759"/>
            <a:ext cx="1207911" cy="598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Biggest </a:t>
            </a:r>
          </a:p>
          <a:p>
            <a:pPr algn="ctr"/>
            <a:r>
              <a:rPr lang="en-US" sz="1000" dirty="0">
                <a:solidFill>
                  <a:schemeClr val="accent1"/>
                </a:solidFill>
              </a:rPr>
              <a:t>Majors</a:t>
            </a:r>
          </a:p>
          <a:p>
            <a:pPr algn="ctr"/>
            <a:endParaRPr lang="ru-RU" sz="1000" dirty="0">
              <a:solidFill>
                <a:schemeClr val="accent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C1B12B6-BF7D-9A49-8DA9-E584475B00FB}"/>
              </a:ext>
            </a:extLst>
          </p:cNvPr>
          <p:cNvCxnSpPr>
            <a:cxnSpLocks/>
          </p:cNvCxnSpPr>
          <p:nvPr/>
        </p:nvCxnSpPr>
        <p:spPr>
          <a:xfrm flipV="1">
            <a:off x="4851511" y="2077211"/>
            <a:ext cx="0" cy="436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728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"/>
          <p:cNvSpPr txBox="1">
            <a:spLocks noGrp="1"/>
          </p:cNvSpPr>
          <p:nvPr>
            <p:ph type="title"/>
          </p:nvPr>
        </p:nvSpPr>
        <p:spPr>
          <a:xfrm>
            <a:off x="1007222" y="97963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400" b="1" dirty="0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Data cleaning</a:t>
            </a:r>
            <a:endParaRPr sz="2400" b="1" dirty="0">
              <a:solidFill>
                <a:srgbClr val="2DC5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2"/>
          <p:cNvSpPr txBox="1"/>
          <p:nvPr/>
        </p:nvSpPr>
        <p:spPr>
          <a:xfrm>
            <a:off x="1900868" y="3896703"/>
            <a:ext cx="2033390" cy="54343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17500" indent="-177800">
              <a:buSzPts val="1400"/>
            </a:pPr>
            <a:r>
              <a:rPr lang="en-US" sz="1200" dirty="0">
                <a:latin typeface="Source Code Pro"/>
                <a:ea typeface="Source Code Pro"/>
                <a:cs typeface="Source Code Pro"/>
                <a:sym typeface="Source Code Pro"/>
              </a:rPr>
              <a:t>Marathon distance   </a:t>
            </a:r>
            <a:r>
              <a:rPr lang="en-US" sz="1200" b="1" dirty="0">
                <a:latin typeface="Source Code Pro"/>
                <a:ea typeface="Source Code Pro"/>
                <a:cs typeface="Source Code Pro"/>
                <a:sym typeface="Source Code Pro"/>
              </a:rPr>
              <a:t>&gt; 42 </a:t>
            </a:r>
            <a:r>
              <a:rPr lang="en-US" sz="1200" b="1" dirty="0">
                <a:solidFill>
                  <a:srgbClr val="7030A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&amp;</a:t>
            </a:r>
            <a:r>
              <a:rPr lang="en-US" sz="1200" b="1" dirty="0">
                <a:latin typeface="Source Code Pro"/>
                <a:ea typeface="Source Code Pro"/>
                <a:cs typeface="Source Code Pro"/>
                <a:sym typeface="Source Code Pro"/>
              </a:rPr>
              <a:t> &lt; 45 km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56ED6C-E6FD-AA46-B377-C039E4775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258" y="790901"/>
            <a:ext cx="4611777" cy="30745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D06F95-AA0A-9A4E-95DE-65CF088D0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742" y="1552339"/>
            <a:ext cx="3296516" cy="2197677"/>
          </a:xfrm>
          <a:prstGeom prst="rect">
            <a:avLst/>
          </a:prstGeom>
        </p:spPr>
      </p:pic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CABB71B3-C2B4-264D-9E2D-08E4EF30662A}"/>
              </a:ext>
            </a:extLst>
          </p:cNvPr>
          <p:cNvCxnSpPr>
            <a:cxnSpLocks/>
          </p:cNvCxnSpPr>
          <p:nvPr/>
        </p:nvCxnSpPr>
        <p:spPr>
          <a:xfrm flipV="1">
            <a:off x="3998486" y="3761869"/>
            <a:ext cx="388964" cy="4184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80C7CABB-B19F-504C-B281-73909B659083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46487" y="3822438"/>
            <a:ext cx="414256" cy="38896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oogle Shape;78;p2">
            <a:extLst>
              <a:ext uri="{FF2B5EF4-FFF2-40B4-BE49-F238E27FC236}">
                <a16:creationId xmlns:a16="http://schemas.microsoft.com/office/drawing/2014/main" id="{B8F52CE6-76AB-8044-A5BB-C0118D70A28A}"/>
              </a:ext>
            </a:extLst>
          </p:cNvPr>
          <p:cNvSpPr txBox="1"/>
          <p:nvPr/>
        </p:nvSpPr>
        <p:spPr>
          <a:xfrm>
            <a:off x="5656486" y="3875676"/>
            <a:ext cx="2352215" cy="57719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lvl="0" indent="-285750">
              <a:buSzPts val="1400"/>
              <a:buFont typeface="Arial" panose="020B0604020202020204" pitchFamily="34" charset="0"/>
              <a:buChar char="•"/>
            </a:pPr>
            <a:r>
              <a:rPr lang="en-US" sz="1200" dirty="0">
                <a:latin typeface="Source Code Pro"/>
                <a:ea typeface="Source Code Pro"/>
                <a:cs typeface="Source Code Pro"/>
                <a:sym typeface="Source Code Pro"/>
              </a:rPr>
              <a:t>Pace </a:t>
            </a:r>
            <a:r>
              <a:rPr lang="en-US" sz="1200" b="1" dirty="0">
                <a:latin typeface="Source Code Pro"/>
                <a:ea typeface="Source Code Pro"/>
                <a:cs typeface="Source Code Pro"/>
                <a:sym typeface="Source Code Pro"/>
              </a:rPr>
              <a:t>&lt; 10 min/km</a:t>
            </a:r>
          </a:p>
          <a:p>
            <a:pPr marL="425450" lvl="0" indent="-285750">
              <a:buSzPts val="1400"/>
              <a:buFont typeface="Arial" panose="020B0604020202020204" pitchFamily="34" charset="0"/>
              <a:buChar char="•"/>
            </a:pPr>
            <a:r>
              <a:rPr lang="en-US" sz="1200" dirty="0">
                <a:latin typeface="Source Code Pro"/>
                <a:ea typeface="Source Code Pro"/>
                <a:cs typeface="Source Code Pro"/>
                <a:sym typeface="Source Code Pro"/>
              </a:rPr>
              <a:t>Duration </a:t>
            </a:r>
            <a:r>
              <a:rPr lang="en-US" sz="1200" b="1" dirty="0">
                <a:latin typeface="Source Code Pro"/>
                <a:ea typeface="Source Code Pro"/>
                <a:cs typeface="Source Code Pro"/>
                <a:sym typeface="Source Code Pro"/>
              </a:rPr>
              <a:t>&lt; 7 hours</a:t>
            </a:r>
            <a:endParaRPr sz="1200" b="0" i="0" u="none" strike="noStrike" cap="none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CAA98E53-3138-8749-A340-D429DAF00F3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61007" y="3762661"/>
            <a:ext cx="414256" cy="38896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67B44F4-FEC8-ED4F-9921-431229DB89ED}"/>
              </a:ext>
            </a:extLst>
          </p:cNvPr>
          <p:cNvSpPr/>
          <p:nvPr/>
        </p:nvSpPr>
        <p:spPr>
          <a:xfrm>
            <a:off x="5136666" y="2008314"/>
            <a:ext cx="1223031" cy="319846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C5A968D-325C-2B4E-9487-7CE2CED5F22A}"/>
              </a:ext>
            </a:extLst>
          </p:cNvPr>
          <p:cNvSpPr/>
          <p:nvPr/>
        </p:nvSpPr>
        <p:spPr>
          <a:xfrm>
            <a:off x="5057335" y="3426437"/>
            <a:ext cx="1223031" cy="319846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19A4ABE-021E-5B45-9718-89E5BF236ACB}"/>
              </a:ext>
            </a:extLst>
          </p:cNvPr>
          <p:cNvSpPr/>
          <p:nvPr/>
        </p:nvSpPr>
        <p:spPr>
          <a:xfrm>
            <a:off x="1007222" y="1237484"/>
            <a:ext cx="2261430" cy="598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Berlin marathon results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60DE00C2-EA28-7E4F-895C-6BB01A65F0F2}"/>
              </a:ext>
            </a:extLst>
          </p:cNvPr>
          <p:cNvSpPr/>
          <p:nvPr/>
        </p:nvSpPr>
        <p:spPr>
          <a:xfrm>
            <a:off x="5656486" y="4543347"/>
            <a:ext cx="2352215" cy="47861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103313" algn="l"/>
              </a:tabLst>
            </a:pPr>
            <a:r>
              <a:rPr lang="en-US" sz="1200" dirty="0">
                <a:solidFill>
                  <a:schemeClr val="bg1"/>
                </a:solidFill>
              </a:rPr>
              <a:t>Modal runner is a jogger: </a:t>
            </a:r>
          </a:p>
          <a:p>
            <a:pPr>
              <a:tabLst>
                <a:tab pos="1103313" algn="l"/>
              </a:tabLst>
            </a:pPr>
            <a:r>
              <a:rPr lang="en-US" sz="1200" b="1" dirty="0">
                <a:solidFill>
                  <a:schemeClr val="bg1"/>
                </a:solidFill>
              </a:rPr>
              <a:t>4 hours @ sub 6 min pace</a:t>
            </a:r>
            <a:endParaRPr lang="ru-RU" sz="120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6BD428E-141D-1A48-BB74-C39B6DA2D07B}"/>
              </a:ext>
            </a:extLst>
          </p:cNvPr>
          <p:cNvSpPr/>
          <p:nvPr/>
        </p:nvSpPr>
        <p:spPr>
          <a:xfrm rot="2649296">
            <a:off x="6875364" y="1799266"/>
            <a:ext cx="793086" cy="362068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221B094-8FD7-4B4B-A6EE-A5D57BC493CA}"/>
              </a:ext>
            </a:extLst>
          </p:cNvPr>
          <p:cNvSpPr/>
          <p:nvPr/>
        </p:nvSpPr>
        <p:spPr>
          <a:xfrm>
            <a:off x="7026292" y="3040481"/>
            <a:ext cx="1519743" cy="373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/>
                </a:solidFill>
              </a:rPr>
              <a:t>Modal pace is almost independent of age!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76BA029-F1C4-664F-9594-0D80CE791D2A}"/>
              </a:ext>
            </a:extLst>
          </p:cNvPr>
          <p:cNvCxnSpPr>
            <a:cxnSpLocks/>
          </p:cNvCxnSpPr>
          <p:nvPr/>
        </p:nvCxnSpPr>
        <p:spPr>
          <a:xfrm>
            <a:off x="6030191" y="3297761"/>
            <a:ext cx="28629" cy="231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4B793370-C948-1E40-B496-715AF5AAB856}"/>
              </a:ext>
            </a:extLst>
          </p:cNvPr>
          <p:cNvSpPr/>
          <p:nvPr/>
        </p:nvSpPr>
        <p:spPr>
          <a:xfrm>
            <a:off x="5700351" y="3012085"/>
            <a:ext cx="659679" cy="373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/>
                </a:solidFill>
              </a:rPr>
              <a:t> </a:t>
            </a:r>
            <a:br>
              <a:rPr lang="en-US" sz="800" dirty="0">
                <a:solidFill>
                  <a:schemeClr val="accent1"/>
                </a:solidFill>
              </a:rPr>
            </a:br>
            <a:r>
              <a:rPr lang="en-US" sz="800" dirty="0">
                <a:solidFill>
                  <a:schemeClr val="accent1"/>
                </a:solidFill>
              </a:rPr>
              <a:t>Me </a:t>
            </a:r>
            <a:r>
              <a:rPr lang="en-US" sz="800" dirty="0">
                <a:solidFill>
                  <a:schemeClr val="accent1"/>
                </a:solidFill>
                <a:sym typeface="Wingdings" pitchFamily="2" charset="2"/>
              </a:rPr>
              <a:t></a:t>
            </a:r>
            <a:endParaRPr lang="en-US" sz="800" dirty="0">
              <a:solidFill>
                <a:schemeClr val="accent1"/>
              </a:solidFill>
            </a:endParaRPr>
          </a:p>
          <a:p>
            <a:pPr algn="ctr"/>
            <a:endParaRPr lang="ru-RU" sz="800" dirty="0">
              <a:solidFill>
                <a:schemeClr val="accent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4CA45BE-A3AE-0B40-AFED-F5AB0B3BC5C7}"/>
              </a:ext>
            </a:extLst>
          </p:cNvPr>
          <p:cNvSpPr/>
          <p:nvPr/>
        </p:nvSpPr>
        <p:spPr>
          <a:xfrm>
            <a:off x="2475275" y="2939324"/>
            <a:ext cx="1134630" cy="373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/>
                </a:solidFill>
              </a:rPr>
              <a:t>” Anything worth doing is worth doing twice!”</a:t>
            </a:r>
          </a:p>
          <a:p>
            <a:pPr algn="ctr"/>
            <a:endParaRPr lang="ru-RU" sz="800" dirty="0">
              <a:solidFill>
                <a:schemeClr val="accent1"/>
              </a:solidFill>
            </a:endParaRPr>
          </a:p>
        </p:txBody>
      </p:sp>
      <p:sp>
        <p:nvSpPr>
          <p:cNvPr id="48" name="Oval Callout 47">
            <a:extLst>
              <a:ext uri="{FF2B5EF4-FFF2-40B4-BE49-F238E27FC236}">
                <a16:creationId xmlns:a16="http://schemas.microsoft.com/office/drawing/2014/main" id="{69EF52A8-92DA-4C41-BD3B-9E9A69446D7E}"/>
              </a:ext>
            </a:extLst>
          </p:cNvPr>
          <p:cNvSpPr/>
          <p:nvPr/>
        </p:nvSpPr>
        <p:spPr>
          <a:xfrm>
            <a:off x="2441386" y="2782855"/>
            <a:ext cx="1134630" cy="546121"/>
          </a:xfrm>
          <a:prstGeom prst="wedgeEllipseCallout">
            <a:avLst>
              <a:gd name="adj1" fmla="val 26789"/>
              <a:gd name="adj2" fmla="val 70111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B831540-2808-4A46-A1A5-1116AC9B591C}"/>
              </a:ext>
            </a:extLst>
          </p:cNvPr>
          <p:cNvSpPr/>
          <p:nvPr/>
        </p:nvSpPr>
        <p:spPr>
          <a:xfrm>
            <a:off x="6523768" y="1358124"/>
            <a:ext cx="1519743" cy="373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/>
                </a:solidFill>
              </a:rPr>
              <a:t>GPS </a:t>
            </a:r>
          </a:p>
          <a:p>
            <a:pPr algn="ctr"/>
            <a:r>
              <a:rPr lang="en-US" sz="800" dirty="0">
                <a:solidFill>
                  <a:schemeClr val="accent1"/>
                </a:solidFill>
              </a:rPr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3364033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6FEB558-B367-9440-A9E5-8A04C3ED807B}"/>
              </a:ext>
            </a:extLst>
          </p:cNvPr>
          <p:cNvSpPr/>
          <p:nvPr/>
        </p:nvSpPr>
        <p:spPr>
          <a:xfrm>
            <a:off x="775854" y="3999896"/>
            <a:ext cx="2244439" cy="8038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103313" algn="l"/>
              </a:tabLst>
            </a:pPr>
            <a:r>
              <a:rPr lang="en-US" sz="1200" b="1" dirty="0">
                <a:solidFill>
                  <a:schemeClr val="bg1"/>
                </a:solidFill>
              </a:rPr>
              <a:t>3.4k athletes/371k train.:</a:t>
            </a:r>
          </a:p>
          <a:p>
            <a:pPr>
              <a:tabLst>
                <a:tab pos="1103313" algn="l"/>
              </a:tabLst>
            </a:pPr>
            <a:r>
              <a:rPr lang="en-US" sz="1200" dirty="0">
                <a:solidFill>
                  <a:schemeClr val="bg1"/>
                </a:solidFill>
              </a:rPr>
              <a:t>Mean duration: 	</a:t>
            </a:r>
            <a:r>
              <a:rPr lang="en-US" sz="1200" b="1" dirty="0">
                <a:solidFill>
                  <a:schemeClr val="bg1"/>
                </a:solidFill>
              </a:rPr>
              <a:t>1 hour</a:t>
            </a:r>
          </a:p>
          <a:p>
            <a:pPr>
              <a:tabLst>
                <a:tab pos="1103313" algn="l"/>
              </a:tabLst>
            </a:pPr>
            <a:r>
              <a:rPr lang="en-US" sz="1200" dirty="0">
                <a:solidFill>
                  <a:schemeClr val="bg1"/>
                </a:solidFill>
              </a:rPr>
              <a:t>Mean </a:t>
            </a:r>
            <a:r>
              <a:rPr lang="en-US" sz="1200" dirty="0" err="1">
                <a:solidFill>
                  <a:schemeClr val="bg1"/>
                </a:solidFill>
              </a:rPr>
              <a:t>dist</a:t>
            </a:r>
            <a:r>
              <a:rPr lang="en-US" sz="1200" dirty="0">
                <a:solidFill>
                  <a:schemeClr val="bg1"/>
                </a:solidFill>
              </a:rPr>
              <a:t>: 	</a:t>
            </a:r>
            <a:r>
              <a:rPr lang="en-US" sz="1200" b="1" dirty="0">
                <a:solidFill>
                  <a:schemeClr val="bg1"/>
                </a:solidFill>
              </a:rPr>
              <a:t>10 km</a:t>
            </a:r>
          </a:p>
          <a:p>
            <a:pPr>
              <a:tabLst>
                <a:tab pos="1103313" algn="l"/>
              </a:tabLst>
            </a:pPr>
            <a:r>
              <a:rPr lang="en-US" sz="1200" dirty="0">
                <a:solidFill>
                  <a:schemeClr val="bg1"/>
                </a:solidFill>
              </a:rPr>
              <a:t>Mean pace: 	</a:t>
            </a:r>
            <a:r>
              <a:rPr lang="en-US" sz="1200" b="1" dirty="0">
                <a:solidFill>
                  <a:schemeClr val="bg1"/>
                </a:solidFill>
              </a:rPr>
              <a:t>5.30 min/km</a:t>
            </a:r>
            <a:endParaRPr lang="ru-RU" sz="1200" dirty="0"/>
          </a:p>
        </p:txBody>
      </p:sp>
      <p:sp>
        <p:nvSpPr>
          <p:cNvPr id="77" name="Google Shape;77;p2"/>
          <p:cNvSpPr txBox="1">
            <a:spLocks noGrp="1"/>
          </p:cNvSpPr>
          <p:nvPr>
            <p:ph type="title"/>
          </p:nvPr>
        </p:nvSpPr>
        <p:spPr>
          <a:xfrm>
            <a:off x="1007222" y="97963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400" b="1" dirty="0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Data cleaning</a:t>
            </a:r>
            <a:endParaRPr sz="2400" b="1" dirty="0">
              <a:solidFill>
                <a:srgbClr val="2DC5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2"/>
          <p:cNvSpPr txBox="1"/>
          <p:nvPr/>
        </p:nvSpPr>
        <p:spPr>
          <a:xfrm>
            <a:off x="775856" y="2098145"/>
            <a:ext cx="2244437" cy="12563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lvl="0" indent="-285750">
              <a:buSzPts val="1400"/>
              <a:buFont typeface="Arial" panose="020B0604020202020204" pitchFamily="34" charset="0"/>
              <a:buChar char="•"/>
            </a:pPr>
            <a:r>
              <a:rPr lang="en-US" sz="1200" dirty="0">
                <a:latin typeface="Source Code Pro"/>
                <a:ea typeface="Source Code Pro"/>
                <a:cs typeface="Source Code Pro"/>
                <a:sym typeface="Source Code Pro"/>
              </a:rPr>
              <a:t>Pace       </a:t>
            </a:r>
          </a:p>
          <a:p>
            <a:pPr marL="635000" lvl="0">
              <a:buSzPts val="1400"/>
            </a:pPr>
            <a:r>
              <a:rPr lang="en-US" sz="1200" b="1" dirty="0">
                <a:latin typeface="Source Code Pro"/>
                <a:ea typeface="Source Code Pro"/>
                <a:cs typeface="Source Code Pro"/>
                <a:sym typeface="Source Code Pro"/>
              </a:rPr>
              <a:t>&lt; 15 min/km</a:t>
            </a:r>
          </a:p>
          <a:p>
            <a:pPr marL="425450" indent="-285750">
              <a:buSzPts val="1400"/>
              <a:buFont typeface="Arial" panose="020B0604020202020204" pitchFamily="34" charset="0"/>
              <a:buChar char="•"/>
            </a:pPr>
            <a:r>
              <a:rPr lang="en-US" sz="1200" dirty="0">
                <a:latin typeface="Source Code Pro"/>
                <a:ea typeface="Source Code Pro"/>
                <a:cs typeface="Source Code Pro"/>
                <a:sym typeface="Source Code Pro"/>
              </a:rPr>
              <a:t>Distance   </a:t>
            </a:r>
          </a:p>
          <a:p>
            <a:pPr marL="635000">
              <a:buSzPts val="1400"/>
            </a:pPr>
            <a:r>
              <a:rPr lang="en-US" sz="1200" b="1" dirty="0">
                <a:latin typeface="Source Code Pro"/>
                <a:ea typeface="Source Code Pro"/>
                <a:cs typeface="Source Code Pro"/>
                <a:sym typeface="Source Code Pro"/>
              </a:rPr>
              <a:t>&gt; 1 </a:t>
            </a:r>
            <a:r>
              <a:rPr lang="en-US" sz="1200" b="1" dirty="0">
                <a:solidFill>
                  <a:srgbClr val="7030A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&amp;</a:t>
            </a:r>
            <a:r>
              <a:rPr lang="en-US" sz="1200" b="1" dirty="0">
                <a:latin typeface="Source Code Pro"/>
                <a:ea typeface="Source Code Pro"/>
                <a:cs typeface="Source Code Pro"/>
                <a:sym typeface="Source Code Pro"/>
              </a:rPr>
              <a:t> &lt; 42 km</a:t>
            </a:r>
          </a:p>
          <a:p>
            <a:pPr marL="425450" lvl="0" indent="-285750">
              <a:buSzPts val="1400"/>
              <a:buFont typeface="Arial" panose="020B0604020202020204" pitchFamily="34" charset="0"/>
              <a:buChar char="•"/>
            </a:pPr>
            <a:r>
              <a:rPr lang="en-US" sz="1200" dirty="0">
                <a:latin typeface="Source Code Pro"/>
                <a:ea typeface="Source Code Pro"/>
                <a:cs typeface="Source Code Pro"/>
                <a:sym typeface="Source Code Pro"/>
              </a:rPr>
              <a:t>Duration   </a:t>
            </a:r>
          </a:p>
          <a:p>
            <a:pPr marL="635000" lvl="0">
              <a:buSzPts val="1400"/>
            </a:pPr>
            <a:r>
              <a:rPr lang="en-US" sz="1200" b="1" dirty="0">
                <a:latin typeface="Source Code Pro"/>
                <a:ea typeface="Source Code Pro"/>
                <a:cs typeface="Source Code Pro"/>
                <a:sym typeface="Source Code Pro"/>
              </a:rPr>
              <a:t>&lt; 5 hours</a:t>
            </a:r>
            <a:endParaRPr sz="1200" b="0" i="0" u="none" strike="noStrike" cap="none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76A01C-8C60-A74C-AADD-99DDE9897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061" y="979639"/>
            <a:ext cx="5184000" cy="172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90D275-1B27-D343-97B8-53776995FF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9618" y="2849304"/>
            <a:ext cx="5206443" cy="1728000"/>
          </a:xfrm>
          <a:prstGeom prst="rect">
            <a:avLst/>
          </a:prstGeom>
        </p:spPr>
      </p:pic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7127D5E6-9852-6F46-B848-3EE1808FCE6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98075" y="1769288"/>
            <a:ext cx="1303986" cy="25450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637CC773-33D7-1A4D-8C64-487CBD4D46C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59454" y="2975982"/>
            <a:ext cx="358785" cy="128154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0672708-5B69-4B41-A9D8-0755D3ED380C}"/>
              </a:ext>
            </a:extLst>
          </p:cNvPr>
          <p:cNvSpPr/>
          <p:nvPr/>
        </p:nvSpPr>
        <p:spPr>
          <a:xfrm>
            <a:off x="1007222" y="1237484"/>
            <a:ext cx="2261430" cy="598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Trainings results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DA0FDE9-F256-704E-A8C8-2C8DF316B120}"/>
              </a:ext>
            </a:extLst>
          </p:cNvPr>
          <p:cNvSpPr/>
          <p:nvPr/>
        </p:nvSpPr>
        <p:spPr>
          <a:xfrm>
            <a:off x="415638" y="5143500"/>
            <a:ext cx="2244437" cy="598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189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"/>
          <p:cNvSpPr txBox="1">
            <a:spLocks noGrp="1"/>
          </p:cNvSpPr>
          <p:nvPr>
            <p:ph type="title"/>
          </p:nvPr>
        </p:nvSpPr>
        <p:spPr>
          <a:xfrm>
            <a:off x="1007222" y="97963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400" b="1" dirty="0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At First </a:t>
            </a:r>
            <a:r>
              <a:rPr lang="en" sz="2400" b="1" dirty="0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Glance</a:t>
            </a:r>
            <a:endParaRPr sz="2400" b="1" dirty="0">
              <a:solidFill>
                <a:srgbClr val="2DC5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3AE7EB-2B0F-2E48-82B3-C92B1C1E7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866289"/>
            <a:ext cx="5184000" cy="3456001"/>
          </a:xfrm>
          <a:prstGeom prst="rect">
            <a:avLst/>
          </a:prstGeom>
        </p:spPr>
      </p:pic>
      <p:sp>
        <p:nvSpPr>
          <p:cNvPr id="8" name="Google Shape;78;p2">
            <a:extLst>
              <a:ext uri="{FF2B5EF4-FFF2-40B4-BE49-F238E27FC236}">
                <a16:creationId xmlns:a16="http://schemas.microsoft.com/office/drawing/2014/main" id="{8450552D-54B7-F949-839A-0578D22FA6EB}"/>
              </a:ext>
            </a:extLst>
          </p:cNvPr>
          <p:cNvSpPr txBox="1"/>
          <p:nvPr/>
        </p:nvSpPr>
        <p:spPr>
          <a:xfrm>
            <a:off x="618747" y="1536329"/>
            <a:ext cx="2754413" cy="28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111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  <a:ea typeface="Source Code Pro"/>
                <a:cs typeface="Source Code Pro"/>
                <a:sym typeface="Source Code Pro"/>
              </a:rPr>
              <a:t>Athletes with low amount of trainings: no strict dependency between average distance / average pace and number of trainings</a:t>
            </a:r>
          </a:p>
          <a:p>
            <a:pPr marL="311150" lvl="0" indent="-171450">
              <a:buSzPts val="1400"/>
              <a:buFont typeface="Arial" panose="020B0604020202020204" pitchFamily="34" charset="0"/>
              <a:buChar char="•"/>
            </a:pPr>
            <a:r>
              <a:rPr lang="en-US" sz="1200" dirty="0">
                <a:ea typeface="Source Code Pro"/>
                <a:cs typeface="Source Code Pro"/>
                <a:sym typeface="Source Code Pro"/>
              </a:rPr>
              <a:t>Athletes with more trainings: </a:t>
            </a:r>
          </a:p>
          <a:p>
            <a:pPr marL="635000" lvl="1" indent="-276225">
              <a:buSzPts val="1400"/>
              <a:buFont typeface="Arial" panose="020B0604020202020204" pitchFamily="34" charset="0"/>
              <a:buChar char="•"/>
            </a:pPr>
            <a:r>
              <a:rPr lang="en-US" sz="1200" dirty="0">
                <a:ea typeface="Source Code Pro"/>
                <a:cs typeface="Source Code Pro"/>
                <a:sym typeface="Source Code Pro"/>
              </a:rPr>
              <a:t>Variability is decreasing!</a:t>
            </a:r>
          </a:p>
          <a:p>
            <a:pPr marL="635000" lvl="1" indent="-276225">
              <a:buSzPts val="1400"/>
              <a:buFont typeface="Arial" panose="020B0604020202020204" pitchFamily="34" charset="0"/>
              <a:buChar char="•"/>
            </a:pPr>
            <a:r>
              <a:rPr lang="en-US" sz="1200" dirty="0">
                <a:ea typeface="Source Code Pro"/>
                <a:cs typeface="Source Code Pro"/>
                <a:sym typeface="Source Code Pro"/>
              </a:rPr>
              <a:t>Faster and farther</a:t>
            </a:r>
          </a:p>
          <a:p>
            <a:pPr marL="358775" lvl="1">
              <a:buSzPts val="1400"/>
            </a:pPr>
            <a:endParaRPr lang="en-US" sz="1200" u="sng" dirty="0">
              <a:ea typeface="Source Code Pro"/>
              <a:cs typeface="Source Code Pro"/>
              <a:sym typeface="Source Code Pro"/>
            </a:endParaRPr>
          </a:p>
          <a:p>
            <a:pPr marL="358775" lvl="1" indent="-41275">
              <a:buSzPts val="1400"/>
            </a:pPr>
            <a:r>
              <a:rPr lang="en-US" sz="1200" u="sng" dirty="0">
                <a:ea typeface="Source Code Pro"/>
                <a:cs typeface="Source Code Pro"/>
                <a:sym typeface="Source Code Pro"/>
              </a:rPr>
              <a:t>As expected</a:t>
            </a:r>
          </a:p>
          <a:p>
            <a:pPr marL="317500" indent="-180975">
              <a:buSzPts val="1400"/>
              <a:buFont typeface="Arial" panose="020B0604020202020204" pitchFamily="34" charset="0"/>
              <a:buChar char="•"/>
            </a:pPr>
            <a:r>
              <a:rPr lang="en-US" sz="1200" dirty="0">
                <a:ea typeface="Source Code Pro"/>
                <a:cs typeface="Source Code Pro"/>
                <a:sym typeface="Source Code Pro"/>
              </a:rPr>
              <a:t>Average training distance and pace are rather negatively correlated (but this looks cloudy!)</a:t>
            </a:r>
          </a:p>
          <a:p>
            <a:pPr marL="317500" indent="-180975">
              <a:buSzPts val="1400"/>
              <a:buFont typeface="Arial" panose="020B0604020202020204" pitchFamily="34" charset="0"/>
              <a:buChar char="•"/>
            </a:pPr>
            <a:r>
              <a:rPr lang="en-US" sz="1200" dirty="0">
                <a:ea typeface="Source Code Pro"/>
                <a:cs typeface="Source Code Pro"/>
                <a:sym typeface="Source Code Pro"/>
              </a:rPr>
              <a:t>Total distance and duration are very well correlated</a:t>
            </a:r>
          </a:p>
          <a:p>
            <a:pPr marL="136525">
              <a:buSzPts val="1400"/>
            </a:pPr>
            <a:endParaRPr lang="en-US" sz="1200" dirty="0">
              <a:ea typeface="Source Code Pro"/>
              <a:cs typeface="Source Code Pro"/>
              <a:sym typeface="Source Code Pro"/>
            </a:endParaRPr>
          </a:p>
          <a:p>
            <a:pPr marL="358775" lvl="1">
              <a:buSzPts val="1400"/>
            </a:pPr>
            <a:endParaRPr lang="en-US" sz="1200" dirty="0">
              <a:latin typeface="+mn-lt"/>
              <a:ea typeface="Source Code Pro"/>
              <a:cs typeface="Source Code Pro"/>
              <a:sym typeface="Source Code Pro"/>
            </a:endParaRPr>
          </a:p>
          <a:p>
            <a:pPr marL="139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sz="1200" dirty="0">
              <a:latin typeface="+mn-lt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4FC303-6406-C346-9395-A8B5BDB66095}"/>
              </a:ext>
            </a:extLst>
          </p:cNvPr>
          <p:cNvCxnSpPr>
            <a:cxnSpLocks/>
          </p:cNvCxnSpPr>
          <p:nvPr/>
        </p:nvCxnSpPr>
        <p:spPr>
          <a:xfrm>
            <a:off x="4481944" y="1536329"/>
            <a:ext cx="1080655" cy="0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26C2851-BAB1-3C4B-94C6-5F6B46D6F019}"/>
              </a:ext>
            </a:extLst>
          </p:cNvPr>
          <p:cNvCxnSpPr>
            <a:cxnSpLocks/>
          </p:cNvCxnSpPr>
          <p:nvPr/>
        </p:nvCxnSpPr>
        <p:spPr>
          <a:xfrm>
            <a:off x="4516582" y="3942344"/>
            <a:ext cx="1080655" cy="0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C48A90-E1DF-7544-8D88-6CD5CBF32384}"/>
              </a:ext>
            </a:extLst>
          </p:cNvPr>
          <p:cNvCxnSpPr>
            <a:cxnSpLocks/>
          </p:cNvCxnSpPr>
          <p:nvPr/>
        </p:nvCxnSpPr>
        <p:spPr>
          <a:xfrm>
            <a:off x="4505203" y="3168759"/>
            <a:ext cx="1136072" cy="609600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006B841-866B-784D-9C12-70471A27E5E8}"/>
              </a:ext>
            </a:extLst>
          </p:cNvPr>
          <p:cNvCxnSpPr>
            <a:cxnSpLocks/>
          </p:cNvCxnSpPr>
          <p:nvPr/>
        </p:nvCxnSpPr>
        <p:spPr>
          <a:xfrm flipV="1">
            <a:off x="4551218" y="1772866"/>
            <a:ext cx="1011381" cy="490230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C642D49-F365-D043-8A81-C9FD5D85028E}"/>
              </a:ext>
            </a:extLst>
          </p:cNvPr>
          <p:cNvCxnSpPr>
            <a:cxnSpLocks/>
          </p:cNvCxnSpPr>
          <p:nvPr/>
        </p:nvCxnSpPr>
        <p:spPr>
          <a:xfrm flipH="1">
            <a:off x="4433454" y="1108364"/>
            <a:ext cx="11289" cy="3422811"/>
          </a:xfrm>
          <a:prstGeom prst="line">
            <a:avLst/>
          </a:prstGeom>
          <a:ln w="15875"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FC20F960-859D-A243-BE71-8B425B349ADF}"/>
              </a:ext>
            </a:extLst>
          </p:cNvPr>
          <p:cNvSpPr/>
          <p:nvPr/>
        </p:nvSpPr>
        <p:spPr>
          <a:xfrm>
            <a:off x="2992583" y="4136427"/>
            <a:ext cx="1438522" cy="598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00" dirty="0">
                <a:solidFill>
                  <a:schemeClr val="accent1"/>
                </a:solidFill>
              </a:rPr>
              <a:t>‘Need to do something </a:t>
            </a:r>
          </a:p>
          <a:p>
            <a:pPr algn="r"/>
            <a:r>
              <a:rPr lang="en-US" sz="900" dirty="0">
                <a:solidFill>
                  <a:schemeClr val="accent1"/>
                </a:solidFill>
              </a:rPr>
              <a:t>to my belly’</a:t>
            </a:r>
          </a:p>
          <a:p>
            <a:pPr algn="ctr"/>
            <a:endParaRPr lang="ru-RU" sz="900" dirty="0">
              <a:solidFill>
                <a:schemeClr val="accent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640690-D22E-0747-B8A3-24271F47D717}"/>
              </a:ext>
            </a:extLst>
          </p:cNvPr>
          <p:cNvSpPr/>
          <p:nvPr/>
        </p:nvSpPr>
        <p:spPr>
          <a:xfrm>
            <a:off x="4444743" y="4151802"/>
            <a:ext cx="1789802" cy="598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accent1"/>
                </a:solidFill>
              </a:rPr>
              <a:t>‘10k are just aid </a:t>
            </a:r>
          </a:p>
          <a:p>
            <a:r>
              <a:rPr lang="en-US" sz="900" dirty="0">
                <a:solidFill>
                  <a:schemeClr val="accent1"/>
                </a:solidFill>
              </a:rPr>
              <a:t>stations’</a:t>
            </a:r>
          </a:p>
          <a:p>
            <a:endParaRPr lang="ru-RU" sz="9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654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7;p2">
            <a:extLst>
              <a:ext uri="{FF2B5EF4-FFF2-40B4-BE49-F238E27FC236}">
                <a16:creationId xmlns:a16="http://schemas.microsoft.com/office/drawing/2014/main" id="{2B2055F9-29E4-7C46-8920-8A8088497C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7222" y="979639"/>
            <a:ext cx="743019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400" b="1" dirty="0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Monthly bins</a:t>
            </a:r>
            <a:endParaRPr sz="2400" b="1" dirty="0">
              <a:solidFill>
                <a:srgbClr val="2DC5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78;p2">
            <a:extLst>
              <a:ext uri="{FF2B5EF4-FFF2-40B4-BE49-F238E27FC236}">
                <a16:creationId xmlns:a16="http://schemas.microsoft.com/office/drawing/2014/main" id="{75B2FAD2-D904-D946-9346-EF3195AFD198}"/>
              </a:ext>
            </a:extLst>
          </p:cNvPr>
          <p:cNvSpPr txBox="1"/>
          <p:nvPr/>
        </p:nvSpPr>
        <p:spPr>
          <a:xfrm>
            <a:off x="880526" y="1467918"/>
            <a:ext cx="3072283" cy="81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200" b="1" dirty="0">
                <a:latin typeface="Source Code Pro"/>
                <a:ea typeface="Source Code Pro"/>
                <a:cs typeface="Source Code Pro"/>
                <a:sym typeface="Source Code Pro"/>
              </a:rPr>
              <a:t>Lets aggregate the training data by month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CC357C-C30A-4A4B-9414-D67DD5DCD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654" y="1123022"/>
            <a:ext cx="4458460" cy="33438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794C036-CBD3-6E44-A973-94DDD51AA9D2}"/>
              </a:ext>
            </a:extLst>
          </p:cNvPr>
          <p:cNvSpPr/>
          <p:nvPr/>
        </p:nvSpPr>
        <p:spPr>
          <a:xfrm>
            <a:off x="7944916" y="1912845"/>
            <a:ext cx="619198" cy="373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/>
                </a:solidFill>
              </a:rPr>
              <a:t>Rest week</a:t>
            </a:r>
          </a:p>
          <a:p>
            <a:pPr algn="ctr"/>
            <a:endParaRPr lang="ru-RU" sz="800" dirty="0">
              <a:solidFill>
                <a:schemeClr val="accent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8002F8-128E-294A-898E-85FDCD353B59}"/>
              </a:ext>
            </a:extLst>
          </p:cNvPr>
          <p:cNvCxnSpPr/>
          <p:nvPr/>
        </p:nvCxnSpPr>
        <p:spPr>
          <a:xfrm flipV="1">
            <a:off x="6530200" y="1864151"/>
            <a:ext cx="1094509" cy="346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D881B-C543-8E4B-B25E-9F1715DEADB8}"/>
              </a:ext>
            </a:extLst>
          </p:cNvPr>
          <p:cNvSpPr/>
          <p:nvPr/>
        </p:nvSpPr>
        <p:spPr>
          <a:xfrm rot="20583285">
            <a:off x="6398995" y="1796931"/>
            <a:ext cx="1176997" cy="373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/>
                </a:solidFill>
              </a:rPr>
              <a:t>+ 30% increase of </a:t>
            </a:r>
            <a:br>
              <a:rPr lang="en-US" sz="800" dirty="0">
                <a:solidFill>
                  <a:schemeClr val="accent1"/>
                </a:solidFill>
              </a:rPr>
            </a:br>
            <a:r>
              <a:rPr lang="en-US" sz="800" dirty="0">
                <a:solidFill>
                  <a:schemeClr val="accent1"/>
                </a:solidFill>
              </a:rPr>
              <a:t>training volume</a:t>
            </a:r>
          </a:p>
          <a:p>
            <a:pPr algn="ctr"/>
            <a:endParaRPr lang="ru-RU" sz="800" dirty="0">
              <a:solidFill>
                <a:schemeClr val="accent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EC77DA-1C3E-8F47-88DA-A7931AE9C6D2}"/>
              </a:ext>
            </a:extLst>
          </p:cNvPr>
          <p:cNvCxnSpPr>
            <a:cxnSpLocks/>
          </p:cNvCxnSpPr>
          <p:nvPr/>
        </p:nvCxnSpPr>
        <p:spPr>
          <a:xfrm flipV="1">
            <a:off x="5608266" y="2390788"/>
            <a:ext cx="0" cy="40137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EEC7452-24E4-3347-AF04-91DC21B85C0A}"/>
              </a:ext>
            </a:extLst>
          </p:cNvPr>
          <p:cNvSpPr/>
          <p:nvPr/>
        </p:nvSpPr>
        <p:spPr>
          <a:xfrm>
            <a:off x="4424310" y="1386861"/>
            <a:ext cx="1843868" cy="373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/>
                </a:solidFill>
              </a:rPr>
              <a:t>Gradual growth of the number of athletes (but 90% train whole year)</a:t>
            </a:r>
          </a:p>
          <a:p>
            <a:pPr algn="ctr"/>
            <a:endParaRPr lang="ru-RU" sz="800" dirty="0">
              <a:solidFill>
                <a:schemeClr val="accent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FC5FE7-4EE2-B946-A981-335EF67C36AB}"/>
              </a:ext>
            </a:extLst>
          </p:cNvPr>
          <p:cNvSpPr/>
          <p:nvPr/>
        </p:nvSpPr>
        <p:spPr>
          <a:xfrm>
            <a:off x="5448234" y="3630532"/>
            <a:ext cx="1843868" cy="373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/>
                </a:solidFill>
              </a:rPr>
              <a:t>The growth is mainly due to growth in number of training per athlete</a:t>
            </a:r>
          </a:p>
          <a:p>
            <a:pPr algn="ctr"/>
            <a:endParaRPr lang="ru-RU" sz="800" dirty="0">
              <a:solidFill>
                <a:schemeClr val="accent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A56C95C-8A62-0E49-B894-1D6A5C6B0CEB}"/>
              </a:ext>
            </a:extLst>
          </p:cNvPr>
          <p:cNvSpPr/>
          <p:nvPr/>
        </p:nvSpPr>
        <p:spPr>
          <a:xfrm>
            <a:off x="5608266" y="2591477"/>
            <a:ext cx="1282152" cy="373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/>
                </a:solidFill>
              </a:rPr>
              <a:t>Duration and distance are highly correlated</a:t>
            </a:r>
          </a:p>
          <a:p>
            <a:pPr algn="ctr"/>
            <a:endParaRPr lang="ru-RU" sz="800" dirty="0">
              <a:solidFill>
                <a:schemeClr val="accent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E4A2EFF-5FB9-E047-BF78-5F51C5707DEC}"/>
              </a:ext>
            </a:extLst>
          </p:cNvPr>
          <p:cNvCxnSpPr>
            <a:cxnSpLocks/>
          </p:cNvCxnSpPr>
          <p:nvPr/>
        </p:nvCxnSpPr>
        <p:spPr>
          <a:xfrm flipV="1">
            <a:off x="6890418" y="2400218"/>
            <a:ext cx="0" cy="40137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A5F2CE9-3C0F-564D-BA23-B59CD3934259}"/>
              </a:ext>
            </a:extLst>
          </p:cNvPr>
          <p:cNvCxnSpPr>
            <a:cxnSpLocks/>
          </p:cNvCxnSpPr>
          <p:nvPr/>
        </p:nvCxnSpPr>
        <p:spPr>
          <a:xfrm>
            <a:off x="8442127" y="751561"/>
            <a:ext cx="0" cy="371530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entagon 24">
            <a:extLst>
              <a:ext uri="{FF2B5EF4-FFF2-40B4-BE49-F238E27FC236}">
                <a16:creationId xmlns:a16="http://schemas.microsoft.com/office/drawing/2014/main" id="{BD30C4BE-338D-0B4E-AC95-06F6E5D26B53}"/>
              </a:ext>
            </a:extLst>
          </p:cNvPr>
          <p:cNvSpPr/>
          <p:nvPr/>
        </p:nvSpPr>
        <p:spPr>
          <a:xfrm>
            <a:off x="8131026" y="859021"/>
            <a:ext cx="259278" cy="172705"/>
          </a:xfrm>
          <a:prstGeom prst="homePlate">
            <a:avLst>
              <a:gd name="adj" fmla="val 3733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F176A54-34D2-AD4B-9C28-77EABB48AF23}"/>
              </a:ext>
            </a:extLst>
          </p:cNvPr>
          <p:cNvSpPr/>
          <p:nvPr/>
        </p:nvSpPr>
        <p:spPr>
          <a:xfrm>
            <a:off x="7212066" y="787475"/>
            <a:ext cx="1048599" cy="373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/>
                </a:solidFill>
              </a:rPr>
              <a:t>2019 Berlin marathon was </a:t>
            </a:r>
            <a:br>
              <a:rPr lang="en-US" sz="800" dirty="0">
                <a:solidFill>
                  <a:schemeClr val="accent1"/>
                </a:solidFill>
              </a:rPr>
            </a:br>
            <a:r>
              <a:rPr lang="en-US" sz="800" dirty="0">
                <a:solidFill>
                  <a:schemeClr val="accent1"/>
                </a:solidFill>
              </a:rPr>
              <a:t>on Sep 29</a:t>
            </a:r>
          </a:p>
          <a:p>
            <a:pPr algn="ctr"/>
            <a:endParaRPr lang="ru-RU" sz="800" dirty="0">
              <a:solidFill>
                <a:schemeClr val="accent1"/>
              </a:solidFill>
            </a:endParaRPr>
          </a:p>
        </p:txBody>
      </p:sp>
      <p:sp>
        <p:nvSpPr>
          <p:cNvPr id="28" name="Google Shape;78;p2">
            <a:extLst>
              <a:ext uri="{FF2B5EF4-FFF2-40B4-BE49-F238E27FC236}">
                <a16:creationId xmlns:a16="http://schemas.microsoft.com/office/drawing/2014/main" id="{A37E5FE1-30DF-2940-94CC-626E263F6A8C}"/>
              </a:ext>
            </a:extLst>
          </p:cNvPr>
          <p:cNvSpPr txBox="1"/>
          <p:nvPr/>
        </p:nvSpPr>
        <p:spPr>
          <a:xfrm>
            <a:off x="635703" y="2230046"/>
            <a:ext cx="3256113" cy="2630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Aft>
                <a:spcPts val="400"/>
              </a:spcAft>
              <a:buClr>
                <a:srgbClr val="000000"/>
              </a:buClr>
              <a:buSzPts val="1400"/>
              <a:buFont typeface="Source Code Pro"/>
              <a:buChar char="●"/>
            </a:pPr>
            <a:r>
              <a:rPr lang="en-US" sz="1200" dirty="0">
                <a:latin typeface="+mn-lt"/>
                <a:ea typeface="Source Code Pro"/>
                <a:cs typeface="Source Code Pro"/>
                <a:sym typeface="Source Code Pro"/>
              </a:rPr>
              <a:t>Correlation between many variables is very high</a:t>
            </a:r>
          </a:p>
          <a:p>
            <a:pPr marL="457200" marR="0" lvl="0" indent="-317500" algn="l" rtl="0">
              <a:lnSpc>
                <a:spcPct val="100000"/>
              </a:lnSpc>
              <a:spcAft>
                <a:spcPts val="400"/>
              </a:spcAft>
              <a:buClr>
                <a:srgbClr val="000000"/>
              </a:buClr>
              <a:buSzPts val="1400"/>
              <a:buFont typeface="Source Code Pro"/>
              <a:buChar char="●"/>
            </a:pPr>
            <a:r>
              <a:rPr lang="en-US" sz="1200" dirty="0">
                <a:latin typeface="+mn-lt"/>
                <a:ea typeface="Source Code Pro"/>
                <a:cs typeface="Source Code Pro"/>
                <a:sym typeface="Source Code Pro"/>
              </a:rPr>
              <a:t>Common trends are visible across the metrics</a:t>
            </a:r>
          </a:p>
          <a:p>
            <a:pPr marL="457200" marR="0" lvl="0" indent="-317500" algn="l" rtl="0">
              <a:lnSpc>
                <a:spcPct val="100000"/>
              </a:lnSpc>
              <a:spcAft>
                <a:spcPts val="400"/>
              </a:spcAft>
              <a:buClr>
                <a:srgbClr val="000000"/>
              </a:buClr>
              <a:buSzPts val="1400"/>
              <a:buFont typeface="Source Code Pro"/>
              <a:buChar char="●"/>
            </a:pPr>
            <a:endParaRPr lang="en-US" sz="1200" dirty="0">
              <a:latin typeface="+mn-lt"/>
              <a:ea typeface="Source Code Pro"/>
              <a:cs typeface="Source Code Pro"/>
              <a:sym typeface="Source Code Pro"/>
            </a:endParaRPr>
          </a:p>
          <a:p>
            <a:pPr marL="457200" marR="0" lvl="0" indent="-317500" algn="l" rtl="0">
              <a:lnSpc>
                <a:spcPct val="100000"/>
              </a:lnSpc>
              <a:spcAft>
                <a:spcPts val="400"/>
              </a:spcAft>
              <a:buClr>
                <a:srgbClr val="000000"/>
              </a:buClr>
              <a:buSzPts val="1400"/>
              <a:buFont typeface="Source Code Pro"/>
              <a:buChar char="●"/>
            </a:pPr>
            <a:endParaRPr sz="1200" b="0" i="0" u="none" strike="noStrike" cap="none" dirty="0">
              <a:solidFill>
                <a:srgbClr val="000000"/>
              </a:solidFill>
              <a:latin typeface="+mn-lt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+mn-lt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337487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"/>
          <p:cNvSpPr txBox="1">
            <a:spLocks noGrp="1"/>
          </p:cNvSpPr>
          <p:nvPr>
            <p:ph type="title"/>
          </p:nvPr>
        </p:nvSpPr>
        <p:spPr>
          <a:xfrm>
            <a:off x="1007222" y="97963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400" b="1" dirty="0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Linear </a:t>
            </a:r>
            <a:r>
              <a:rPr lang="en" sz="2400" b="1" dirty="0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regression</a:t>
            </a:r>
            <a:endParaRPr sz="2400" b="1" dirty="0">
              <a:solidFill>
                <a:srgbClr val="2DC5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2"/>
          <p:cNvSpPr txBox="1"/>
          <p:nvPr/>
        </p:nvSpPr>
        <p:spPr>
          <a:xfrm>
            <a:off x="659526" y="1963515"/>
            <a:ext cx="4326778" cy="2630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Aft>
                <a:spcPts val="400"/>
              </a:spcAft>
              <a:buClr>
                <a:srgbClr val="000000"/>
              </a:buClr>
              <a:buSzPts val="1400"/>
              <a:buFont typeface="Source Code Pro"/>
              <a:buChar char="●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+mn-lt"/>
                <a:ea typeface="Source Code Pro"/>
                <a:cs typeface="Source Code Pro"/>
                <a:sym typeface="Source Code Pro"/>
              </a:rPr>
              <a:t>We have – gender, </a:t>
            </a:r>
            <a:r>
              <a:rPr lang="en-US" sz="1200" dirty="0">
                <a:latin typeface="+mn-lt"/>
                <a:ea typeface="Source Code Pro"/>
                <a:cs typeface="Source Code Pro"/>
                <a:sym typeface="Source Code Pro"/>
              </a:rPr>
              <a:t>age group, 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+mn-lt"/>
                <a:ea typeface="Source Code Pro"/>
                <a:cs typeface="Source Code Pro"/>
                <a:sym typeface="Source Code Pro"/>
              </a:rPr>
              <a:t>total training distance, number of trainings, total duration, average training pace, average distance, number of months with trainings, trainings per actual month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Char char="●"/>
            </a:pPr>
            <a:r>
              <a:rPr lang="en-US" sz="1200" dirty="0">
                <a:latin typeface="+mn-lt"/>
                <a:ea typeface="Source Code Pro"/>
                <a:cs typeface="Source Code Pro"/>
                <a:sym typeface="Source Code Pro"/>
              </a:rPr>
              <a:t>The only variable with </a:t>
            </a:r>
            <a:r>
              <a:rPr lang="en-US" sz="1200" b="1" dirty="0">
                <a:latin typeface="+mn-lt"/>
                <a:ea typeface="Source Code Pro"/>
                <a:cs typeface="Source Code Pro"/>
                <a:sym typeface="Source Code Pro"/>
              </a:rPr>
              <a:t>high correlation </a:t>
            </a:r>
            <a:r>
              <a:rPr lang="en-US" sz="1200" dirty="0">
                <a:latin typeface="+mn-lt"/>
                <a:ea typeface="Source Code Pro"/>
                <a:cs typeface="Source Code Pro"/>
                <a:sym typeface="Source Code Pro"/>
              </a:rPr>
              <a:t>(0.8) is </a:t>
            </a:r>
            <a:r>
              <a:rPr lang="en-US" sz="1200" b="1" dirty="0">
                <a:latin typeface="+mn-lt"/>
                <a:ea typeface="Source Code Pro"/>
                <a:cs typeface="Source Code Pro"/>
                <a:sym typeface="Source Code Pro"/>
              </a:rPr>
              <a:t>average training pace</a:t>
            </a:r>
            <a:r>
              <a:rPr lang="en-US" sz="1200" dirty="0">
                <a:latin typeface="+mn-lt"/>
                <a:ea typeface="Source Code Pro"/>
                <a:cs typeface="Source Code Pro"/>
                <a:sym typeface="Source Code Pro"/>
              </a:rPr>
              <a:t>. The rest is below 0.5 with sometimes strong multicollinearity. 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Char char="●"/>
            </a:pPr>
            <a:r>
              <a:rPr lang="en-US" sz="1200" dirty="0">
                <a:latin typeface="+mn-lt"/>
                <a:ea typeface="Source Code Pro"/>
                <a:cs typeface="Source Code Pro"/>
                <a:sym typeface="Source Code Pro"/>
              </a:rPr>
              <a:t>After normalization (Y-J) we got </a:t>
            </a:r>
            <a:r>
              <a:rPr lang="en-US" sz="1200" b="1" dirty="0">
                <a:latin typeface="+mn-lt"/>
                <a:ea typeface="Source Code Pro"/>
                <a:cs typeface="Source Code Pro"/>
                <a:sym typeface="Source Code Pro"/>
              </a:rPr>
              <a:t>r^2 of 0.64</a:t>
            </a:r>
          </a:p>
          <a:p>
            <a:pPr marL="457200" lvl="0" indent="-317500">
              <a:spcBef>
                <a:spcPts val="600"/>
              </a:spcBef>
              <a:buSzPts val="1400"/>
              <a:buFont typeface="Source Code Pro"/>
              <a:buChar char="●"/>
            </a:pPr>
            <a:r>
              <a:rPr lang="en-US" sz="1200" dirty="0">
                <a:latin typeface="+mn-lt"/>
                <a:ea typeface="Source Code Pro"/>
                <a:cs typeface="Source Code Pro"/>
                <a:sym typeface="Source Code Pro"/>
              </a:rPr>
              <a:t>We can reach </a:t>
            </a:r>
            <a:r>
              <a:rPr lang="en-US" sz="1200" b="1" dirty="0">
                <a:ea typeface="Source Code Pro"/>
                <a:cs typeface="Source Code Pro"/>
                <a:sym typeface="Source Code Pro"/>
              </a:rPr>
              <a:t>r^2 of </a:t>
            </a:r>
            <a:r>
              <a:rPr lang="en-US" sz="1200" b="1" dirty="0">
                <a:latin typeface="+mn-lt"/>
                <a:ea typeface="Source Code Pro"/>
                <a:cs typeface="Source Code Pro"/>
                <a:sym typeface="Source Code Pro"/>
              </a:rPr>
              <a:t>0.71 </a:t>
            </a:r>
            <a:r>
              <a:rPr lang="en-US" sz="1200" dirty="0">
                <a:latin typeface="+mn-lt"/>
                <a:ea typeface="Source Code Pro"/>
                <a:cs typeface="Source Code Pro"/>
                <a:sym typeface="Source Code Pro"/>
              </a:rPr>
              <a:t>if we add average training distance and total number of trainings</a:t>
            </a:r>
          </a:p>
          <a:p>
            <a:pPr marL="457200" lvl="0" indent="-317500">
              <a:spcBef>
                <a:spcPts val="600"/>
              </a:spcBef>
              <a:buSzPts val="1400"/>
              <a:buFont typeface="Source Code Pro"/>
              <a:buChar char="●"/>
            </a:pPr>
            <a:r>
              <a:rPr lang="en-US" sz="1200" dirty="0">
                <a:latin typeface="+mn-lt"/>
                <a:ea typeface="Source Code Pro"/>
                <a:cs typeface="Source Code Pro"/>
                <a:sym typeface="Source Code Pro"/>
              </a:rPr>
              <a:t>The dependency does not look quite linear but KNN regressions gave us r^2 score hardly above 0.65 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Char char="●"/>
            </a:pPr>
            <a:endParaRPr sz="1200" b="0" i="0" u="none" strike="noStrike" cap="none" dirty="0">
              <a:solidFill>
                <a:srgbClr val="000000"/>
              </a:solidFill>
              <a:latin typeface="+mn-lt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+mn-lt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" name="Google Shape;78;p2">
            <a:extLst>
              <a:ext uri="{FF2B5EF4-FFF2-40B4-BE49-F238E27FC236}">
                <a16:creationId xmlns:a16="http://schemas.microsoft.com/office/drawing/2014/main" id="{2C0707E1-0BFC-5F49-B05B-D79390CC74B9}"/>
              </a:ext>
            </a:extLst>
          </p:cNvPr>
          <p:cNvSpPr txBox="1"/>
          <p:nvPr/>
        </p:nvSpPr>
        <p:spPr>
          <a:xfrm>
            <a:off x="866206" y="1473223"/>
            <a:ext cx="3412378" cy="490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200" b="1" dirty="0">
                <a:latin typeface="Source Code Pro"/>
                <a:ea typeface="Source Code Pro"/>
                <a:cs typeface="Source Code Pro"/>
                <a:sym typeface="Source Code Pro"/>
              </a:rPr>
              <a:t>How well can we predict marathon pace using available data?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4697D5-047B-774A-A96A-D3BA91F8A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332" y="712706"/>
            <a:ext cx="3326575" cy="388100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78CCA45-89DA-E844-947E-06BD21A07346}"/>
              </a:ext>
            </a:extLst>
          </p:cNvPr>
          <p:cNvSpPr/>
          <p:nvPr/>
        </p:nvSpPr>
        <p:spPr>
          <a:xfrm>
            <a:off x="5464305" y="2960043"/>
            <a:ext cx="1519743" cy="373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/>
                </a:solidFill>
              </a:rPr>
              <a:t>Overshoots at low 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2B0D251-51CA-6B40-9809-CF3BAA9B6EC5}"/>
              </a:ext>
            </a:extLst>
          </p:cNvPr>
          <p:cNvSpPr/>
          <p:nvPr/>
        </p:nvSpPr>
        <p:spPr>
          <a:xfrm rot="19565185">
            <a:off x="7056738" y="3187316"/>
            <a:ext cx="1003190" cy="566441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6C86D1-8C52-454E-89B3-B20965946A92}"/>
              </a:ext>
            </a:extLst>
          </p:cNvPr>
          <p:cNvSpPr/>
          <p:nvPr/>
        </p:nvSpPr>
        <p:spPr>
          <a:xfrm rot="19565185">
            <a:off x="5715304" y="3378293"/>
            <a:ext cx="1003190" cy="566441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B90AD5-FD92-DB49-97FA-22FD947EA181}"/>
              </a:ext>
            </a:extLst>
          </p:cNvPr>
          <p:cNvSpPr/>
          <p:nvPr/>
        </p:nvSpPr>
        <p:spPr>
          <a:xfrm>
            <a:off x="6897383" y="3803274"/>
            <a:ext cx="1519743" cy="373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/>
                </a:solidFill>
              </a:rPr>
              <a:t>Undershoots at high Y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2FD11C1-7681-2D43-A5CB-A0A980612469}"/>
              </a:ext>
            </a:extLst>
          </p:cNvPr>
          <p:cNvSpPr/>
          <p:nvPr/>
        </p:nvSpPr>
        <p:spPr>
          <a:xfrm>
            <a:off x="1007222" y="4686995"/>
            <a:ext cx="7610305" cy="3349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103313" algn="l"/>
              </a:tabLst>
            </a:pPr>
            <a:r>
              <a:rPr lang="en-US" sz="1200" dirty="0">
                <a:solidFill>
                  <a:schemeClr val="bg1"/>
                </a:solidFill>
              </a:rPr>
              <a:t>So our first model tells us: to run a marathon fast you need to be able 1) to run fast 2) to do it for long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965313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7;p2">
            <a:extLst>
              <a:ext uri="{FF2B5EF4-FFF2-40B4-BE49-F238E27FC236}">
                <a16:creationId xmlns:a16="http://schemas.microsoft.com/office/drawing/2014/main" id="{2B2055F9-29E4-7C46-8920-8A8088497C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7222" y="979639"/>
            <a:ext cx="743019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400" b="1" dirty="0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Training distance / bins</a:t>
            </a:r>
            <a:endParaRPr sz="2400" b="1" dirty="0">
              <a:solidFill>
                <a:srgbClr val="2DC5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78;p2">
            <a:extLst>
              <a:ext uri="{FF2B5EF4-FFF2-40B4-BE49-F238E27FC236}">
                <a16:creationId xmlns:a16="http://schemas.microsoft.com/office/drawing/2014/main" id="{75B2FAD2-D904-D946-9346-EF3195AFD198}"/>
              </a:ext>
            </a:extLst>
          </p:cNvPr>
          <p:cNvSpPr txBox="1"/>
          <p:nvPr/>
        </p:nvSpPr>
        <p:spPr>
          <a:xfrm>
            <a:off x="880526" y="1467918"/>
            <a:ext cx="3072283" cy="81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200" b="1" dirty="0">
                <a:latin typeface="Source Code Pro"/>
                <a:ea typeface="Source Code Pro"/>
                <a:cs typeface="Source Code Pro"/>
                <a:sym typeface="Source Code Pro"/>
              </a:rPr>
              <a:t>Why not to use type of training instead of absolute training volume?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8" name="Google Shape;78;p2">
            <a:extLst>
              <a:ext uri="{FF2B5EF4-FFF2-40B4-BE49-F238E27FC236}">
                <a16:creationId xmlns:a16="http://schemas.microsoft.com/office/drawing/2014/main" id="{A37E5FE1-30DF-2940-94CC-626E263F6A8C}"/>
              </a:ext>
            </a:extLst>
          </p:cNvPr>
          <p:cNvSpPr txBox="1"/>
          <p:nvPr/>
        </p:nvSpPr>
        <p:spPr>
          <a:xfrm>
            <a:off x="635703" y="2230047"/>
            <a:ext cx="4236922" cy="216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0363" marR="0" lvl="0" indent="-220663" algn="l" rtl="0">
              <a:lnSpc>
                <a:spcPct val="100000"/>
              </a:lnSpc>
              <a:spcAft>
                <a:spcPts val="400"/>
              </a:spcAft>
              <a:buClr>
                <a:srgbClr val="000000"/>
              </a:buClr>
              <a:buSzPts val="1400"/>
              <a:buFont typeface="Source Code Pro"/>
              <a:buChar char="●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+mn-lt"/>
                <a:ea typeface="Source Code Pro"/>
                <a:cs typeface="Source Code Pro"/>
                <a:sym typeface="Source Code Pro"/>
              </a:rPr>
              <a:t>Splitting training distances </a:t>
            </a:r>
            <a:r>
              <a:rPr lang="en-US" sz="1200" dirty="0">
                <a:latin typeface="+mn-lt"/>
                <a:ea typeface="Source Code Pro"/>
                <a:cs typeface="Source Code Pro"/>
                <a:sym typeface="Source Code Pro"/>
              </a:rPr>
              <a:t>into the bins based on their lengths to see if the relative share of the longer trainings affect the performance</a:t>
            </a:r>
          </a:p>
          <a:p>
            <a:pPr marL="360363" marR="0" lvl="0" indent="-220663" algn="l" rtl="0">
              <a:lnSpc>
                <a:spcPct val="100000"/>
              </a:lnSpc>
              <a:spcAft>
                <a:spcPts val="400"/>
              </a:spcAft>
              <a:buClr>
                <a:srgbClr val="000000"/>
              </a:buClr>
              <a:buSzPts val="1400"/>
              <a:buFont typeface="Source Code Pro"/>
              <a:buChar char="●"/>
            </a:pPr>
            <a:r>
              <a:rPr lang="en-US" sz="1200" dirty="0">
                <a:latin typeface="+mn-lt"/>
                <a:ea typeface="Source Code Pro"/>
                <a:cs typeface="Source Code Pro"/>
                <a:sym typeface="Source Code Pro"/>
              </a:rPr>
              <a:t>Also calculating: number of resting days before the event, </a:t>
            </a:r>
            <a:r>
              <a:rPr lang="en-US" sz="1200" dirty="0" err="1">
                <a:latin typeface="+mn-lt"/>
                <a:ea typeface="Source Code Pro"/>
                <a:cs typeface="Source Code Pro"/>
                <a:sym typeface="Source Code Pro"/>
              </a:rPr>
              <a:t>stdev</a:t>
            </a:r>
            <a:r>
              <a:rPr lang="en-US" sz="1200" dirty="0">
                <a:latin typeface="+mn-lt"/>
                <a:ea typeface="Source Code Pro"/>
                <a:cs typeface="Source Code Pro"/>
                <a:sym typeface="Source Code Pro"/>
              </a:rPr>
              <a:t> of training distance (as a measure of variability of training process)</a:t>
            </a:r>
          </a:p>
          <a:p>
            <a:pPr marL="360363" marR="0" lvl="0" indent="-220663" algn="l" rtl="0">
              <a:lnSpc>
                <a:spcPct val="100000"/>
              </a:lnSpc>
              <a:spcAft>
                <a:spcPts val="400"/>
              </a:spcAft>
              <a:buClr>
                <a:srgbClr val="000000"/>
              </a:buClr>
              <a:buSzPts val="1400"/>
              <a:buFont typeface="Source Code Pro"/>
              <a:buChar char="●"/>
            </a:pPr>
            <a:r>
              <a:rPr lang="en-US" sz="1200" dirty="0">
                <a:latin typeface="+mn-lt"/>
                <a:ea typeface="Source Code Pro"/>
                <a:cs typeface="Source Code Pro"/>
                <a:sym typeface="Source Code Pro"/>
              </a:rPr>
              <a:t>New variables, subject to the selection, give us R^2 in the range of 0.6-0.74 (+3bp) -&gt; no significant contribution to previous plain-vanilla model</a:t>
            </a:r>
          </a:p>
          <a:p>
            <a:pPr marL="457200" marR="0" lvl="0" indent="-317500" algn="l" rtl="0">
              <a:lnSpc>
                <a:spcPct val="100000"/>
              </a:lnSpc>
              <a:spcAft>
                <a:spcPts val="400"/>
              </a:spcAft>
              <a:buClr>
                <a:srgbClr val="000000"/>
              </a:buClr>
              <a:buSzPts val="1400"/>
              <a:buFont typeface="Source Code Pro"/>
              <a:buChar char="●"/>
            </a:pPr>
            <a:endParaRPr sz="1200" b="0" i="0" u="none" strike="noStrike" cap="none" dirty="0">
              <a:solidFill>
                <a:srgbClr val="000000"/>
              </a:solidFill>
              <a:latin typeface="+mn-lt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+mn-lt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2A3BC0-FCB0-6F4A-9B16-B921D1500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546" y="580777"/>
            <a:ext cx="2843596" cy="19431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C59DB9D-5290-A843-A450-49ECE81A7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6547" y="2523901"/>
            <a:ext cx="2742220" cy="187273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C94CA8B-EB87-D34B-AB1A-B5139625DBE2}"/>
              </a:ext>
            </a:extLst>
          </p:cNvPr>
          <p:cNvSpPr/>
          <p:nvPr/>
        </p:nvSpPr>
        <p:spPr>
          <a:xfrm>
            <a:off x="7759313" y="1265989"/>
            <a:ext cx="824729" cy="884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accent1"/>
                </a:solidFill>
              </a:rPr>
              <a:t>Some athletes were lazy and now we have to address </a:t>
            </a:r>
            <a:r>
              <a:rPr lang="en-US" sz="800" dirty="0" err="1">
                <a:solidFill>
                  <a:schemeClr val="accent1"/>
                </a:solidFill>
              </a:rPr>
              <a:t>NaNs</a:t>
            </a:r>
            <a:r>
              <a:rPr lang="en-US" sz="800" dirty="0">
                <a:solidFill>
                  <a:schemeClr val="accent1"/>
                </a:solidFill>
              </a:rPr>
              <a:t> </a:t>
            </a:r>
            <a:r>
              <a:rPr lang="en-US" sz="800" dirty="0">
                <a:solidFill>
                  <a:schemeClr val="accent1"/>
                </a:solidFill>
                <a:sym typeface="Wingdings" pitchFamily="2" charset="2"/>
              </a:rPr>
              <a:t></a:t>
            </a:r>
            <a:endParaRPr lang="en-US" sz="800" dirty="0">
              <a:solidFill>
                <a:schemeClr val="accent1"/>
              </a:solidFill>
            </a:endParaRPr>
          </a:p>
          <a:p>
            <a:endParaRPr lang="ru-RU" sz="800" dirty="0">
              <a:solidFill>
                <a:schemeClr val="accent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53566D6-E5DA-DB43-9C73-3C8E2FCFA25F}"/>
              </a:ext>
            </a:extLst>
          </p:cNvPr>
          <p:cNvSpPr/>
          <p:nvPr/>
        </p:nvSpPr>
        <p:spPr>
          <a:xfrm>
            <a:off x="7339047" y="2104241"/>
            <a:ext cx="589720" cy="362068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Google Shape;78;p2">
            <a:extLst>
              <a:ext uri="{FF2B5EF4-FFF2-40B4-BE49-F238E27FC236}">
                <a16:creationId xmlns:a16="http://schemas.microsoft.com/office/drawing/2014/main" id="{E9E7B2C8-517C-0548-AF32-6BC63E87A0CD}"/>
              </a:ext>
            </a:extLst>
          </p:cNvPr>
          <p:cNvSpPr txBox="1"/>
          <p:nvPr/>
        </p:nvSpPr>
        <p:spPr>
          <a:xfrm rot="16200000">
            <a:off x="4312622" y="3521255"/>
            <a:ext cx="1545097" cy="348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algn="l" rtl="0">
              <a:lnSpc>
                <a:spcPct val="100000"/>
              </a:lnSpc>
              <a:spcAft>
                <a:spcPts val="400"/>
              </a:spcAft>
              <a:buClr>
                <a:srgbClr val="000000"/>
              </a:buClr>
              <a:buSzPts val="1400"/>
            </a:pPr>
            <a:r>
              <a:rPr lang="en-US" sz="1200" dirty="0">
                <a:latin typeface="+mn-lt"/>
                <a:ea typeface="Source Code Pro"/>
                <a:cs typeface="Source Code Pro"/>
                <a:sym typeface="Source Code Pro"/>
              </a:rPr>
              <a:t>Trainings counter</a:t>
            </a:r>
            <a:endParaRPr sz="1200" b="0" i="0" u="none" strike="noStrike" cap="none" dirty="0">
              <a:solidFill>
                <a:srgbClr val="000000"/>
              </a:solidFill>
              <a:latin typeface="+mn-lt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1" name="Google Shape;78;p2">
            <a:extLst>
              <a:ext uri="{FF2B5EF4-FFF2-40B4-BE49-F238E27FC236}">
                <a16:creationId xmlns:a16="http://schemas.microsoft.com/office/drawing/2014/main" id="{4328AFEF-E1C5-1C47-89B6-3E1147BB69BC}"/>
              </a:ext>
            </a:extLst>
          </p:cNvPr>
          <p:cNvSpPr txBox="1"/>
          <p:nvPr/>
        </p:nvSpPr>
        <p:spPr>
          <a:xfrm rot="16200000">
            <a:off x="4312623" y="1654234"/>
            <a:ext cx="1545097" cy="348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algn="l" rtl="0">
              <a:lnSpc>
                <a:spcPct val="100000"/>
              </a:lnSpc>
              <a:spcAft>
                <a:spcPts val="400"/>
              </a:spcAft>
              <a:buClr>
                <a:srgbClr val="000000"/>
              </a:buClr>
              <a:buSzPts val="1400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+mn-lt"/>
                <a:ea typeface="Source Code Pro"/>
                <a:cs typeface="Source Code Pro"/>
                <a:sym typeface="Source Code Pro"/>
              </a:rPr>
              <a:t>Pace by distance</a:t>
            </a:r>
            <a:endParaRPr sz="1200" b="0" i="0" u="none" strike="noStrike" cap="none" dirty="0">
              <a:solidFill>
                <a:srgbClr val="000000"/>
              </a:solidFill>
              <a:latin typeface="+mn-lt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41495972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1552</TotalTime>
  <Words>993</Words>
  <Application>Microsoft Macintosh PowerPoint</Application>
  <PresentationFormat>On-screen Show (16:9)</PresentationFormat>
  <Paragraphs>144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Roboto</vt:lpstr>
      <vt:lpstr>Helvetica Neue</vt:lpstr>
      <vt:lpstr>Arial</vt:lpstr>
      <vt:lpstr>Wingdings</vt:lpstr>
      <vt:lpstr>Roboto Medium</vt:lpstr>
      <vt:lpstr>Source Code Pro</vt:lpstr>
      <vt:lpstr>Helvetica Neue Light</vt:lpstr>
      <vt:lpstr>Simple Light</vt:lpstr>
      <vt:lpstr>Data Analytics  Mid Bootcamp Project  Analysis of Marathon training data Dmitry Andreev DAFT MAY 2022</vt:lpstr>
      <vt:lpstr>Dataset</vt:lpstr>
      <vt:lpstr>Dataset</vt:lpstr>
      <vt:lpstr>Data cleaning</vt:lpstr>
      <vt:lpstr>Data cleaning</vt:lpstr>
      <vt:lpstr>At First Glance</vt:lpstr>
      <vt:lpstr>Monthly bins</vt:lpstr>
      <vt:lpstr>Linear regression</vt:lpstr>
      <vt:lpstr>Training distance / bins</vt:lpstr>
      <vt:lpstr>Classification</vt:lpstr>
      <vt:lpstr>Discussion</vt:lpstr>
      <vt:lpstr>Further steps</vt:lpstr>
      <vt:lpstr>Questions?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 Mid Bootcamp Project  Analysis of Marathon training data Dmitry Andreev DAFT MAY 2022</dc:title>
  <cp:lastModifiedBy>Tanya T</cp:lastModifiedBy>
  <cp:revision>58</cp:revision>
  <dcterms:modified xsi:type="dcterms:W3CDTF">2022-06-03T09:23:11Z</dcterms:modified>
</cp:coreProperties>
</file>