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4" r:id="rId5"/>
    <p:sldId id="270" r:id="rId6"/>
    <p:sldId id="265" r:id="rId7"/>
    <p:sldId id="266" r:id="rId8"/>
    <p:sldId id="267" r:id="rId9"/>
    <p:sldId id="269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3793" autoAdjust="0"/>
  </p:normalViewPr>
  <p:slideViewPr>
    <p:cSldViewPr>
      <p:cViewPr>
        <p:scale>
          <a:sx n="100" d="100"/>
          <a:sy n="100" d="100"/>
        </p:scale>
        <p:origin x="-166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C443E-1A70-4FA0-ADA0-481E884DE1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20F10DB4-6486-4A45-8ABD-FF4AC8962BB3}">
      <dgm:prSet/>
      <dgm:spPr/>
      <dgm:t>
        <a:bodyPr/>
        <a:lstStyle/>
        <a:p>
          <a:pPr rtl="0"/>
          <a:r>
            <a:rPr lang="ru-RU" b="0" i="0" baseline="0" dirty="0" smtClean="0"/>
            <a:t>Постоянный финансовый рост (план на 2016г. – удвоение по сравнению с 2015г.)</a:t>
          </a:r>
          <a:endParaRPr lang="ru-RU" b="0" i="0" baseline="0" dirty="0"/>
        </a:p>
      </dgm:t>
    </dgm:pt>
    <dgm:pt modelId="{5AC7F3E7-E03B-4C26-8A5E-044EDF9C250C}" type="parTrans" cxnId="{A27AFEED-A3F0-4600-B5BB-777BE6112FA3}">
      <dgm:prSet/>
      <dgm:spPr/>
      <dgm:t>
        <a:bodyPr/>
        <a:lstStyle/>
        <a:p>
          <a:endParaRPr lang="ru-RU"/>
        </a:p>
      </dgm:t>
    </dgm:pt>
    <dgm:pt modelId="{9978A8EA-80AF-4205-A589-5240655FAE1E}" type="sibTrans" cxnId="{A27AFEED-A3F0-4600-B5BB-777BE6112FA3}">
      <dgm:prSet/>
      <dgm:spPr/>
      <dgm:t>
        <a:bodyPr/>
        <a:lstStyle/>
        <a:p>
          <a:endParaRPr lang="ru-RU"/>
        </a:p>
      </dgm:t>
    </dgm:pt>
    <dgm:pt modelId="{1B947C22-A036-4200-8068-5F0F7242AA59}">
      <dgm:prSet/>
      <dgm:spPr/>
      <dgm:t>
        <a:bodyPr/>
        <a:lstStyle/>
        <a:p>
          <a:pPr rtl="0"/>
          <a:r>
            <a:rPr lang="ru-RU" dirty="0" smtClean="0"/>
            <a:t>Выполнение контрактов по ГОЗ в указанные сроки и с требуемым качеством</a:t>
          </a:r>
          <a:endParaRPr lang="ru-RU" dirty="0"/>
        </a:p>
      </dgm:t>
    </dgm:pt>
    <dgm:pt modelId="{FEA584AF-9658-4261-914F-415E18813570}" type="parTrans" cxnId="{284F36A7-D740-45D7-8001-B34810FF6E39}">
      <dgm:prSet/>
      <dgm:spPr/>
      <dgm:t>
        <a:bodyPr/>
        <a:lstStyle/>
        <a:p>
          <a:endParaRPr lang="ru-RU"/>
        </a:p>
      </dgm:t>
    </dgm:pt>
    <dgm:pt modelId="{6D8D2A4F-EC06-4AEA-9044-CD177CA42510}" type="sibTrans" cxnId="{284F36A7-D740-45D7-8001-B34810FF6E39}">
      <dgm:prSet/>
      <dgm:spPr/>
      <dgm:t>
        <a:bodyPr/>
        <a:lstStyle/>
        <a:p>
          <a:endParaRPr lang="ru-RU"/>
        </a:p>
      </dgm:t>
    </dgm:pt>
    <dgm:pt modelId="{5D7048DF-2171-4A75-BF75-984EE9363B28}">
      <dgm:prSet/>
      <dgm:spPr/>
      <dgm:t>
        <a:bodyPr/>
        <a:lstStyle/>
        <a:p>
          <a:pPr rtl="0"/>
          <a:r>
            <a:rPr lang="ru-RU" dirty="0" smtClean="0"/>
            <a:t>Получение новых контрактов на выполнение ГОЗ (новые направления, новые Заказчики)</a:t>
          </a:r>
          <a:endParaRPr lang="ru-RU" dirty="0"/>
        </a:p>
      </dgm:t>
    </dgm:pt>
    <dgm:pt modelId="{68FEF8E7-B70B-4812-9B0E-76F101BAE35C}" type="parTrans" cxnId="{AB786D76-4E4D-4E6E-BFD8-48E1A6859F69}">
      <dgm:prSet/>
      <dgm:spPr/>
      <dgm:t>
        <a:bodyPr/>
        <a:lstStyle/>
        <a:p>
          <a:endParaRPr lang="ru-RU"/>
        </a:p>
      </dgm:t>
    </dgm:pt>
    <dgm:pt modelId="{547D21B9-3E23-4175-B802-8F47DAC2ABB5}" type="sibTrans" cxnId="{AB786D76-4E4D-4E6E-BFD8-48E1A6859F69}">
      <dgm:prSet/>
      <dgm:spPr/>
      <dgm:t>
        <a:bodyPr/>
        <a:lstStyle/>
        <a:p>
          <a:endParaRPr lang="ru-RU"/>
        </a:p>
      </dgm:t>
    </dgm:pt>
    <dgm:pt modelId="{D985ABB8-451D-40E4-8387-97A0E7A0E9D8}">
      <dgm:prSet/>
      <dgm:spPr/>
      <dgm:t>
        <a:bodyPr/>
        <a:lstStyle/>
        <a:p>
          <a:pPr rtl="0"/>
          <a:r>
            <a:rPr lang="ru-RU" dirty="0" smtClean="0"/>
            <a:t>Выход на рынок коммерческого ПО и ПАК</a:t>
          </a:r>
          <a:endParaRPr lang="ru-RU" dirty="0"/>
        </a:p>
      </dgm:t>
    </dgm:pt>
    <dgm:pt modelId="{26C29C3F-7574-42C7-AEE9-B306FCC93D7E}" type="parTrans" cxnId="{2182A822-726C-44C1-9E36-8D44BF1224FD}">
      <dgm:prSet/>
      <dgm:spPr/>
      <dgm:t>
        <a:bodyPr/>
        <a:lstStyle/>
        <a:p>
          <a:endParaRPr lang="ru-RU"/>
        </a:p>
      </dgm:t>
    </dgm:pt>
    <dgm:pt modelId="{59A2B42E-7B57-4404-9002-B6931E8422EC}" type="sibTrans" cxnId="{2182A822-726C-44C1-9E36-8D44BF1224FD}">
      <dgm:prSet/>
      <dgm:spPr/>
      <dgm:t>
        <a:bodyPr/>
        <a:lstStyle/>
        <a:p>
          <a:endParaRPr lang="ru-RU"/>
        </a:p>
      </dgm:t>
    </dgm:pt>
    <dgm:pt modelId="{FD7707AD-4804-46F3-990D-3B04A10AABCD}">
      <dgm:prSet/>
      <dgm:spPr/>
      <dgm:t>
        <a:bodyPr/>
        <a:lstStyle/>
        <a:p>
          <a:pPr rtl="0"/>
          <a:r>
            <a:rPr lang="ru-RU" b="0" i="0" baseline="0" dirty="0" smtClean="0"/>
            <a:t>Увеличение количества и объемов выполняемых проектов</a:t>
          </a:r>
          <a:endParaRPr lang="ru-RU" dirty="0"/>
        </a:p>
      </dgm:t>
    </dgm:pt>
    <dgm:pt modelId="{FAF396F7-47C6-4430-9FED-14A4F7DA6C7E}" type="parTrans" cxnId="{B488C8F5-1729-427E-85EC-89C50C1ADD7A}">
      <dgm:prSet/>
      <dgm:spPr/>
      <dgm:t>
        <a:bodyPr/>
        <a:lstStyle/>
        <a:p>
          <a:endParaRPr lang="ru-RU"/>
        </a:p>
      </dgm:t>
    </dgm:pt>
    <dgm:pt modelId="{62CBC406-27CB-44F1-9EE0-5F050557E9DA}" type="sibTrans" cxnId="{B488C8F5-1729-427E-85EC-89C50C1ADD7A}">
      <dgm:prSet/>
      <dgm:spPr/>
      <dgm:t>
        <a:bodyPr/>
        <a:lstStyle/>
        <a:p>
          <a:endParaRPr lang="ru-RU"/>
        </a:p>
      </dgm:t>
    </dgm:pt>
    <dgm:pt modelId="{3A7D963E-F591-40BD-965D-3BA6E61466C5}">
      <dgm:prSet/>
      <dgm:spPr/>
      <dgm:t>
        <a:bodyPr/>
        <a:lstStyle/>
        <a:p>
          <a:pPr rtl="0"/>
          <a:r>
            <a:rPr lang="ru-RU" dirty="0" smtClean="0"/>
            <a:t>Освоение новых направлений по разработке ПО и ПАК</a:t>
          </a:r>
          <a:r>
            <a:rPr lang="ru-RU" b="0" i="0" baseline="0" dirty="0" smtClean="0"/>
            <a:t> </a:t>
          </a:r>
          <a:endParaRPr lang="ru-RU" dirty="0"/>
        </a:p>
      </dgm:t>
    </dgm:pt>
    <dgm:pt modelId="{FC6CFD12-B20E-4716-B662-1002CF1C1A7C}" type="parTrans" cxnId="{50DC948F-68B5-404E-B12B-8F15ED97D747}">
      <dgm:prSet/>
      <dgm:spPr/>
      <dgm:t>
        <a:bodyPr/>
        <a:lstStyle/>
        <a:p>
          <a:endParaRPr lang="ru-RU"/>
        </a:p>
      </dgm:t>
    </dgm:pt>
    <dgm:pt modelId="{0AF4646E-933F-4674-8256-1ACD2A6AC5F6}" type="sibTrans" cxnId="{50DC948F-68B5-404E-B12B-8F15ED97D747}">
      <dgm:prSet/>
      <dgm:spPr/>
      <dgm:t>
        <a:bodyPr/>
        <a:lstStyle/>
        <a:p>
          <a:endParaRPr lang="ru-RU"/>
        </a:p>
      </dgm:t>
    </dgm:pt>
    <dgm:pt modelId="{B8F214BE-96A8-4D02-B64D-0DD633AF1B75}" type="pres">
      <dgm:prSet presAssocID="{767C443E-1A70-4FA0-ADA0-481E884DE1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27EAFE-5268-4B71-8CA0-F8100A8A3FD2}" type="pres">
      <dgm:prSet presAssocID="{20F10DB4-6486-4A45-8ABD-FF4AC8962BB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FFF09B-F2F7-4094-8DCC-816FE11DBE03}" type="pres">
      <dgm:prSet presAssocID="{9978A8EA-80AF-4205-A589-5240655FAE1E}" presName="spacer" presStyleCnt="0"/>
      <dgm:spPr/>
    </dgm:pt>
    <dgm:pt modelId="{C172050F-CC03-41F5-9C1B-08E4C23846EA}" type="pres">
      <dgm:prSet presAssocID="{1B947C22-A036-4200-8068-5F0F7242AA5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BD875F-7F59-4F93-8697-BE046ACDB040}" type="pres">
      <dgm:prSet presAssocID="{6D8D2A4F-EC06-4AEA-9044-CD177CA42510}" presName="spacer" presStyleCnt="0"/>
      <dgm:spPr/>
    </dgm:pt>
    <dgm:pt modelId="{C6FEAA3E-5E6F-4D5A-B933-D92CDCDDAD50}" type="pres">
      <dgm:prSet presAssocID="{5D7048DF-2171-4A75-BF75-984EE9363B2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F792BE-D905-4F33-BAB0-CC550C0E9C75}" type="pres">
      <dgm:prSet presAssocID="{547D21B9-3E23-4175-B802-8F47DAC2ABB5}" presName="spacer" presStyleCnt="0"/>
      <dgm:spPr/>
    </dgm:pt>
    <dgm:pt modelId="{6F2771DB-8A9B-40E0-8226-B30A302C07C4}" type="pres">
      <dgm:prSet presAssocID="{D985ABB8-451D-40E4-8387-97A0E7A0E9D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99A42D-D5A7-4EEF-BC9B-A81A163A01E3}" type="pres">
      <dgm:prSet presAssocID="{59A2B42E-7B57-4404-9002-B6931E8422EC}" presName="spacer" presStyleCnt="0"/>
      <dgm:spPr/>
    </dgm:pt>
    <dgm:pt modelId="{38239F8D-7240-4326-860E-71F5D6192BB4}" type="pres">
      <dgm:prSet presAssocID="{FD7707AD-4804-46F3-990D-3B04A10AABC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61FFCC-1637-429B-805A-0661CAF5092B}" type="pres">
      <dgm:prSet presAssocID="{62CBC406-27CB-44F1-9EE0-5F050557E9DA}" presName="spacer" presStyleCnt="0"/>
      <dgm:spPr/>
    </dgm:pt>
    <dgm:pt modelId="{30C55D49-1323-429E-88AD-2E16B4026AF3}" type="pres">
      <dgm:prSet presAssocID="{3A7D963E-F591-40BD-965D-3BA6E61466C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82A822-726C-44C1-9E36-8D44BF1224FD}" srcId="{767C443E-1A70-4FA0-ADA0-481E884DE14C}" destId="{D985ABB8-451D-40E4-8387-97A0E7A0E9D8}" srcOrd="3" destOrd="0" parTransId="{26C29C3F-7574-42C7-AEE9-B306FCC93D7E}" sibTransId="{59A2B42E-7B57-4404-9002-B6931E8422EC}"/>
    <dgm:cxn modelId="{AB786D76-4E4D-4E6E-BFD8-48E1A6859F69}" srcId="{767C443E-1A70-4FA0-ADA0-481E884DE14C}" destId="{5D7048DF-2171-4A75-BF75-984EE9363B28}" srcOrd="2" destOrd="0" parTransId="{68FEF8E7-B70B-4812-9B0E-76F101BAE35C}" sibTransId="{547D21B9-3E23-4175-B802-8F47DAC2ABB5}"/>
    <dgm:cxn modelId="{701CA58E-EED9-4C38-A4D7-E08C7CC995FF}" type="presOf" srcId="{767C443E-1A70-4FA0-ADA0-481E884DE14C}" destId="{B8F214BE-96A8-4D02-B64D-0DD633AF1B75}" srcOrd="0" destOrd="0" presId="urn:microsoft.com/office/officeart/2005/8/layout/vList2"/>
    <dgm:cxn modelId="{284F36A7-D740-45D7-8001-B34810FF6E39}" srcId="{767C443E-1A70-4FA0-ADA0-481E884DE14C}" destId="{1B947C22-A036-4200-8068-5F0F7242AA59}" srcOrd="1" destOrd="0" parTransId="{FEA584AF-9658-4261-914F-415E18813570}" sibTransId="{6D8D2A4F-EC06-4AEA-9044-CD177CA42510}"/>
    <dgm:cxn modelId="{DD06EB56-45F1-4DB0-86F9-05E4A40AE9F2}" type="presOf" srcId="{D985ABB8-451D-40E4-8387-97A0E7A0E9D8}" destId="{6F2771DB-8A9B-40E0-8226-B30A302C07C4}" srcOrd="0" destOrd="0" presId="urn:microsoft.com/office/officeart/2005/8/layout/vList2"/>
    <dgm:cxn modelId="{B488C8F5-1729-427E-85EC-89C50C1ADD7A}" srcId="{767C443E-1A70-4FA0-ADA0-481E884DE14C}" destId="{FD7707AD-4804-46F3-990D-3B04A10AABCD}" srcOrd="4" destOrd="0" parTransId="{FAF396F7-47C6-4430-9FED-14A4F7DA6C7E}" sibTransId="{62CBC406-27CB-44F1-9EE0-5F050557E9DA}"/>
    <dgm:cxn modelId="{A27AFEED-A3F0-4600-B5BB-777BE6112FA3}" srcId="{767C443E-1A70-4FA0-ADA0-481E884DE14C}" destId="{20F10DB4-6486-4A45-8ABD-FF4AC8962BB3}" srcOrd="0" destOrd="0" parTransId="{5AC7F3E7-E03B-4C26-8A5E-044EDF9C250C}" sibTransId="{9978A8EA-80AF-4205-A589-5240655FAE1E}"/>
    <dgm:cxn modelId="{02DE20B7-9AD4-4FEA-BCD8-CAD6F3579927}" type="presOf" srcId="{5D7048DF-2171-4A75-BF75-984EE9363B28}" destId="{C6FEAA3E-5E6F-4D5A-B933-D92CDCDDAD50}" srcOrd="0" destOrd="0" presId="urn:microsoft.com/office/officeart/2005/8/layout/vList2"/>
    <dgm:cxn modelId="{50DC948F-68B5-404E-B12B-8F15ED97D747}" srcId="{767C443E-1A70-4FA0-ADA0-481E884DE14C}" destId="{3A7D963E-F591-40BD-965D-3BA6E61466C5}" srcOrd="5" destOrd="0" parTransId="{FC6CFD12-B20E-4716-B662-1002CF1C1A7C}" sibTransId="{0AF4646E-933F-4674-8256-1ACD2A6AC5F6}"/>
    <dgm:cxn modelId="{5ADCA705-7653-4A05-8A94-37937EA633D7}" type="presOf" srcId="{3A7D963E-F591-40BD-965D-3BA6E61466C5}" destId="{30C55D49-1323-429E-88AD-2E16B4026AF3}" srcOrd="0" destOrd="0" presId="urn:microsoft.com/office/officeart/2005/8/layout/vList2"/>
    <dgm:cxn modelId="{F8B3CF53-D282-4BB6-A578-563957EC0426}" type="presOf" srcId="{20F10DB4-6486-4A45-8ABD-FF4AC8962BB3}" destId="{3727EAFE-5268-4B71-8CA0-F8100A8A3FD2}" srcOrd="0" destOrd="0" presId="urn:microsoft.com/office/officeart/2005/8/layout/vList2"/>
    <dgm:cxn modelId="{9A4D60C1-5E77-4090-87B5-033606A6D0D5}" type="presOf" srcId="{1B947C22-A036-4200-8068-5F0F7242AA59}" destId="{C172050F-CC03-41F5-9C1B-08E4C23846EA}" srcOrd="0" destOrd="0" presId="urn:microsoft.com/office/officeart/2005/8/layout/vList2"/>
    <dgm:cxn modelId="{73814002-B9AB-4ADB-AF02-8AF6747CB512}" type="presOf" srcId="{FD7707AD-4804-46F3-990D-3B04A10AABCD}" destId="{38239F8D-7240-4326-860E-71F5D6192BB4}" srcOrd="0" destOrd="0" presId="urn:microsoft.com/office/officeart/2005/8/layout/vList2"/>
    <dgm:cxn modelId="{D517E9BC-6717-4D57-9EED-55D02189B48B}" type="presParOf" srcId="{B8F214BE-96A8-4D02-B64D-0DD633AF1B75}" destId="{3727EAFE-5268-4B71-8CA0-F8100A8A3FD2}" srcOrd="0" destOrd="0" presId="urn:microsoft.com/office/officeart/2005/8/layout/vList2"/>
    <dgm:cxn modelId="{7E37F949-CE48-4E09-9858-C12E2548FE22}" type="presParOf" srcId="{B8F214BE-96A8-4D02-B64D-0DD633AF1B75}" destId="{D2FFF09B-F2F7-4094-8DCC-816FE11DBE03}" srcOrd="1" destOrd="0" presId="urn:microsoft.com/office/officeart/2005/8/layout/vList2"/>
    <dgm:cxn modelId="{CEBDBA9C-F179-4DD9-986F-DF252EB42EEE}" type="presParOf" srcId="{B8F214BE-96A8-4D02-B64D-0DD633AF1B75}" destId="{C172050F-CC03-41F5-9C1B-08E4C23846EA}" srcOrd="2" destOrd="0" presId="urn:microsoft.com/office/officeart/2005/8/layout/vList2"/>
    <dgm:cxn modelId="{0600FC75-3D16-48DB-AD87-104D36B0E6D6}" type="presParOf" srcId="{B8F214BE-96A8-4D02-B64D-0DD633AF1B75}" destId="{00BD875F-7F59-4F93-8697-BE046ACDB040}" srcOrd="3" destOrd="0" presId="urn:microsoft.com/office/officeart/2005/8/layout/vList2"/>
    <dgm:cxn modelId="{52B6A9AE-BDA0-43A5-B807-D0F48BDEFF3F}" type="presParOf" srcId="{B8F214BE-96A8-4D02-B64D-0DD633AF1B75}" destId="{C6FEAA3E-5E6F-4D5A-B933-D92CDCDDAD50}" srcOrd="4" destOrd="0" presId="urn:microsoft.com/office/officeart/2005/8/layout/vList2"/>
    <dgm:cxn modelId="{E96275EC-B5A1-45E4-9BB3-F1795A15EC80}" type="presParOf" srcId="{B8F214BE-96A8-4D02-B64D-0DD633AF1B75}" destId="{D4F792BE-D905-4F33-BAB0-CC550C0E9C75}" srcOrd="5" destOrd="0" presId="urn:microsoft.com/office/officeart/2005/8/layout/vList2"/>
    <dgm:cxn modelId="{118EF985-5A11-449C-B883-2073B94E1776}" type="presParOf" srcId="{B8F214BE-96A8-4D02-B64D-0DD633AF1B75}" destId="{6F2771DB-8A9B-40E0-8226-B30A302C07C4}" srcOrd="6" destOrd="0" presId="urn:microsoft.com/office/officeart/2005/8/layout/vList2"/>
    <dgm:cxn modelId="{85A50330-202D-48AC-88D1-8687129BD274}" type="presParOf" srcId="{B8F214BE-96A8-4D02-B64D-0DD633AF1B75}" destId="{4399A42D-D5A7-4EEF-BC9B-A81A163A01E3}" srcOrd="7" destOrd="0" presId="urn:microsoft.com/office/officeart/2005/8/layout/vList2"/>
    <dgm:cxn modelId="{1A2D1F5C-EC06-466D-BAF5-7D4496E16998}" type="presParOf" srcId="{B8F214BE-96A8-4D02-B64D-0DD633AF1B75}" destId="{38239F8D-7240-4326-860E-71F5D6192BB4}" srcOrd="8" destOrd="0" presId="urn:microsoft.com/office/officeart/2005/8/layout/vList2"/>
    <dgm:cxn modelId="{7379ADB1-A6EC-40D7-8D4E-FDB06F402CEC}" type="presParOf" srcId="{B8F214BE-96A8-4D02-B64D-0DD633AF1B75}" destId="{0861FFCC-1637-429B-805A-0661CAF5092B}" srcOrd="9" destOrd="0" presId="urn:microsoft.com/office/officeart/2005/8/layout/vList2"/>
    <dgm:cxn modelId="{39878DEE-D1A8-46E5-BB93-20DB2A55B955}" type="presParOf" srcId="{B8F214BE-96A8-4D02-B64D-0DD633AF1B75}" destId="{30C55D49-1323-429E-88AD-2E16B4026AF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AD2FF-E51E-40B2-A27B-83DDC193D0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4CD1AF6-A4CE-4D9A-BB82-A07BFC2E25A3}">
      <dgm:prSet/>
      <dgm:spPr/>
      <dgm:t>
        <a:bodyPr/>
        <a:lstStyle/>
        <a:p>
          <a:pPr rtl="0"/>
          <a:r>
            <a:rPr lang="ru-RU" i="0" baseline="0" dirty="0" smtClean="0"/>
            <a:t>Разработка/сопровождение/модернизация программных и программно-аппаратных комплексов и систем для нужд</a:t>
          </a:r>
          <a:r>
            <a:rPr lang="ru-RU" i="0" dirty="0" smtClean="0"/>
            <a:t> военной и гражданской промышленности по направлениям: телекоммуникации (шифрованный/доверенный обмен данными), автоматизация деятельности должностных лиц и т.п. </a:t>
          </a:r>
          <a:endParaRPr lang="ru-RU" i="0" baseline="0" dirty="0"/>
        </a:p>
      </dgm:t>
    </dgm:pt>
    <dgm:pt modelId="{226863C6-9CAB-42B1-875A-24A3095FCA32}" type="parTrans" cxnId="{9B63DADC-325E-4709-BE9C-099EC7F2CD16}">
      <dgm:prSet/>
      <dgm:spPr/>
      <dgm:t>
        <a:bodyPr/>
        <a:lstStyle/>
        <a:p>
          <a:endParaRPr lang="ru-RU"/>
        </a:p>
      </dgm:t>
    </dgm:pt>
    <dgm:pt modelId="{ECE03DBC-38D4-4E70-9C67-903DC779F392}" type="sibTrans" cxnId="{9B63DADC-325E-4709-BE9C-099EC7F2CD16}">
      <dgm:prSet/>
      <dgm:spPr/>
      <dgm:t>
        <a:bodyPr/>
        <a:lstStyle/>
        <a:p>
          <a:endParaRPr lang="ru-RU"/>
        </a:p>
      </dgm:t>
    </dgm:pt>
    <dgm:pt modelId="{4B49F885-2DF9-41FE-9C92-8035957C8001}" type="pres">
      <dgm:prSet presAssocID="{1DDAD2FF-E51E-40B2-A27B-83DDC193D0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6D84186-A472-4462-BB36-6D714A1167EC}" type="pres">
      <dgm:prSet presAssocID="{84CD1AF6-A4CE-4D9A-BB82-A07BFC2E25A3}" presName="parentText" presStyleLbl="node1" presStyleIdx="0" presStyleCnt="1" custLinFactNeighborY="36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246EF9-EF25-4814-B355-F6B3EF979AAF}" type="presOf" srcId="{1DDAD2FF-E51E-40B2-A27B-83DDC193D0E6}" destId="{4B49F885-2DF9-41FE-9C92-8035957C8001}" srcOrd="0" destOrd="0" presId="urn:microsoft.com/office/officeart/2005/8/layout/vList2"/>
    <dgm:cxn modelId="{9B63DADC-325E-4709-BE9C-099EC7F2CD16}" srcId="{1DDAD2FF-E51E-40B2-A27B-83DDC193D0E6}" destId="{84CD1AF6-A4CE-4D9A-BB82-A07BFC2E25A3}" srcOrd="0" destOrd="0" parTransId="{226863C6-9CAB-42B1-875A-24A3095FCA32}" sibTransId="{ECE03DBC-38D4-4E70-9C67-903DC779F392}"/>
    <dgm:cxn modelId="{3566C5A9-0357-45C7-B0BB-20D37A025788}" type="presOf" srcId="{84CD1AF6-A4CE-4D9A-BB82-A07BFC2E25A3}" destId="{36D84186-A472-4462-BB36-6D714A1167EC}" srcOrd="0" destOrd="0" presId="urn:microsoft.com/office/officeart/2005/8/layout/vList2"/>
    <dgm:cxn modelId="{BA6B3D2B-CE36-4DA0-9E84-6294183A713A}" type="presParOf" srcId="{4B49F885-2DF9-41FE-9C92-8035957C8001}" destId="{36D84186-A472-4462-BB36-6D714A1167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3733B1-F733-4A11-A407-938839C47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162F1-04F2-44B2-8062-251357DEA33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 smtClean="0">
              <a:solidFill>
                <a:srgbClr val="002060"/>
              </a:solidFill>
            </a:rPr>
            <a:t>Полная непрозрачность процесса и </a:t>
          </a:r>
          <a:r>
            <a:rPr lang="ru-RU" b="1" dirty="0" smtClean="0">
              <a:solidFill>
                <a:srgbClr val="002060"/>
              </a:solidFill>
            </a:rPr>
            <a:t>загрузки участников</a:t>
          </a:r>
          <a:endParaRPr lang="ru-RU" b="1" dirty="0">
            <a:solidFill>
              <a:srgbClr val="002060"/>
            </a:solidFill>
          </a:endParaRPr>
        </a:p>
      </dgm:t>
    </dgm:pt>
    <dgm:pt modelId="{CC5153A8-388B-45CD-B3E6-2AFAB8128468}" type="parTrans" cxnId="{32C647A5-7FB7-4F58-B358-C4CE7615263E}">
      <dgm:prSet/>
      <dgm:spPr/>
      <dgm:t>
        <a:bodyPr/>
        <a:lstStyle/>
        <a:p>
          <a:endParaRPr lang="ru-RU"/>
        </a:p>
      </dgm:t>
    </dgm:pt>
    <dgm:pt modelId="{8CCD8C85-EA6C-48D6-98BA-328BC41A72D8}" type="sibTrans" cxnId="{32C647A5-7FB7-4F58-B358-C4CE7615263E}">
      <dgm:prSet/>
      <dgm:spPr/>
      <dgm:t>
        <a:bodyPr/>
        <a:lstStyle/>
        <a:p>
          <a:endParaRPr lang="ru-RU"/>
        </a:p>
      </dgm:t>
    </dgm:pt>
    <dgm:pt modelId="{3427ED1A-9474-4EC5-8AEA-32823630EF2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Процесс разработки ПО, используемый инструментарий и средства поддержки процесса разработки не стандартизованы и не унифицированы</a:t>
          </a:r>
          <a:endParaRPr lang="ru-RU" b="1" dirty="0">
            <a:solidFill>
              <a:srgbClr val="002060"/>
            </a:solidFill>
          </a:endParaRPr>
        </a:p>
      </dgm:t>
    </dgm:pt>
    <dgm:pt modelId="{1BDFE7EB-7656-4780-8B41-89267743159D}" type="parTrans" cxnId="{5EC9BA0E-A0F0-4615-8DAB-5D2EF40B05C3}">
      <dgm:prSet/>
      <dgm:spPr/>
      <dgm:t>
        <a:bodyPr/>
        <a:lstStyle/>
        <a:p>
          <a:endParaRPr lang="ru-RU"/>
        </a:p>
      </dgm:t>
    </dgm:pt>
    <dgm:pt modelId="{A297C9B2-611F-4B7D-BD20-DA218EBA3C52}" type="sibTrans" cxnId="{5EC9BA0E-A0F0-4615-8DAB-5D2EF40B05C3}">
      <dgm:prSet/>
      <dgm:spPr/>
      <dgm:t>
        <a:bodyPr/>
        <a:lstStyle/>
        <a:p>
          <a:endParaRPr lang="ru-RU"/>
        </a:p>
      </dgm:t>
    </dgm:pt>
    <dgm:pt modelId="{A17559B3-D684-49E9-B15A-4E4419FD18F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Большое количество ручных операций/действий (большие издержки по всех этапах разработки)</a:t>
          </a:r>
          <a:endParaRPr lang="ru-RU" b="1" dirty="0">
            <a:solidFill>
              <a:srgbClr val="002060"/>
            </a:solidFill>
          </a:endParaRPr>
        </a:p>
      </dgm:t>
    </dgm:pt>
    <dgm:pt modelId="{0DEEBCE0-CCE1-4D97-993D-5940F00E1299}" type="parTrans" cxnId="{40A24264-1E7D-441C-A57A-4F14F9C4043F}">
      <dgm:prSet/>
      <dgm:spPr/>
      <dgm:t>
        <a:bodyPr/>
        <a:lstStyle/>
        <a:p>
          <a:endParaRPr lang="ru-RU"/>
        </a:p>
      </dgm:t>
    </dgm:pt>
    <dgm:pt modelId="{04F44292-87B2-4E4B-83B6-5CE3404C0296}" type="sibTrans" cxnId="{40A24264-1E7D-441C-A57A-4F14F9C4043F}">
      <dgm:prSet/>
      <dgm:spPr/>
      <dgm:t>
        <a:bodyPr/>
        <a:lstStyle/>
        <a:p>
          <a:endParaRPr lang="ru-RU"/>
        </a:p>
      </dgm:t>
    </dgm:pt>
    <dgm:pt modelId="{9362A1A1-E14E-4D10-A8D6-EFE01D6B370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Порог вхождения нового участника в проект или переключения участника между  проектами очень высок</a:t>
          </a:r>
          <a:endParaRPr lang="ru-RU" b="1" dirty="0">
            <a:solidFill>
              <a:srgbClr val="002060"/>
            </a:solidFill>
          </a:endParaRPr>
        </a:p>
      </dgm:t>
    </dgm:pt>
    <dgm:pt modelId="{C0F99EBC-F977-41B5-A75B-7A0D8710FFD3}" type="parTrans" cxnId="{F1D2D807-B825-4E45-8CC0-90EBC884CD4C}">
      <dgm:prSet/>
      <dgm:spPr/>
      <dgm:t>
        <a:bodyPr/>
        <a:lstStyle/>
        <a:p>
          <a:endParaRPr lang="ru-RU"/>
        </a:p>
      </dgm:t>
    </dgm:pt>
    <dgm:pt modelId="{F1936DD2-E6FD-4878-9170-4FFD02B978A6}" type="sibTrans" cxnId="{F1D2D807-B825-4E45-8CC0-90EBC884CD4C}">
      <dgm:prSet/>
      <dgm:spPr/>
      <dgm:t>
        <a:bodyPr/>
        <a:lstStyle/>
        <a:p>
          <a:endParaRPr lang="ru-RU"/>
        </a:p>
      </dgm:t>
    </dgm:pt>
    <dgm:pt modelId="{96BA1374-22FC-42B0-B26D-80190BDA702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Кадровые риски максимальны (все экспертные знания/опыт находятся у сотрудников)</a:t>
          </a:r>
          <a:endParaRPr lang="ru-RU" b="1" dirty="0">
            <a:solidFill>
              <a:srgbClr val="002060"/>
            </a:solidFill>
          </a:endParaRPr>
        </a:p>
      </dgm:t>
    </dgm:pt>
    <dgm:pt modelId="{C1BF7C62-AB90-47A1-ADAE-2177FE5323B6}" type="parTrans" cxnId="{C2E39699-430A-48D6-95E4-CB8386723489}">
      <dgm:prSet/>
      <dgm:spPr/>
      <dgm:t>
        <a:bodyPr/>
        <a:lstStyle/>
        <a:p>
          <a:endParaRPr lang="ru-RU"/>
        </a:p>
      </dgm:t>
    </dgm:pt>
    <dgm:pt modelId="{046D8947-3E79-4892-BFD0-F033C4FBEB53}" type="sibTrans" cxnId="{C2E39699-430A-48D6-95E4-CB8386723489}">
      <dgm:prSet/>
      <dgm:spPr/>
      <dgm:t>
        <a:bodyPr/>
        <a:lstStyle/>
        <a:p>
          <a:endParaRPr lang="ru-RU"/>
        </a:p>
      </dgm:t>
    </dgm:pt>
    <dgm:pt modelId="{36CB52E3-1D61-416E-BC64-C494B28B8FE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Повторное использование наработок сравнимо по затратам с разработкой «с нуля»</a:t>
          </a:r>
          <a:endParaRPr lang="ru-RU" b="1" dirty="0">
            <a:solidFill>
              <a:srgbClr val="002060"/>
            </a:solidFill>
          </a:endParaRPr>
        </a:p>
      </dgm:t>
    </dgm:pt>
    <dgm:pt modelId="{59090BD8-1980-4EB6-821F-FB06A1B52F5D}" type="parTrans" cxnId="{36244A30-6D9B-4CEA-9355-2B52BAC2FBF8}">
      <dgm:prSet/>
      <dgm:spPr/>
      <dgm:t>
        <a:bodyPr/>
        <a:lstStyle/>
        <a:p>
          <a:endParaRPr lang="ru-RU"/>
        </a:p>
      </dgm:t>
    </dgm:pt>
    <dgm:pt modelId="{AF3F2A15-3877-4CF7-A226-740622507C08}" type="sibTrans" cxnId="{36244A30-6D9B-4CEA-9355-2B52BAC2FBF8}">
      <dgm:prSet/>
      <dgm:spPr/>
      <dgm:t>
        <a:bodyPr/>
        <a:lstStyle/>
        <a:p>
          <a:endParaRPr lang="ru-RU"/>
        </a:p>
      </dgm:t>
    </dgm:pt>
    <dgm:pt modelId="{6E4DC6A8-B1B9-4B67-9EBF-D7A8AD72F7D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Риски потери ценной информации максимальны</a:t>
          </a:r>
          <a:endParaRPr lang="ru-RU" b="1" dirty="0">
            <a:solidFill>
              <a:srgbClr val="002060"/>
            </a:solidFill>
          </a:endParaRPr>
        </a:p>
      </dgm:t>
    </dgm:pt>
    <dgm:pt modelId="{26A55308-6C81-4A3A-8559-48C5816F5C4F}" type="parTrans" cxnId="{0B74F635-ABAD-46ED-9FD9-37B58A6C056C}">
      <dgm:prSet/>
      <dgm:spPr/>
      <dgm:t>
        <a:bodyPr/>
        <a:lstStyle/>
        <a:p>
          <a:endParaRPr lang="ru-RU"/>
        </a:p>
      </dgm:t>
    </dgm:pt>
    <dgm:pt modelId="{44DDADE1-242B-4F9B-9FAB-45731EDD00AD}" type="sibTrans" cxnId="{0B74F635-ABAD-46ED-9FD9-37B58A6C056C}">
      <dgm:prSet/>
      <dgm:spPr/>
      <dgm:t>
        <a:bodyPr/>
        <a:lstStyle/>
        <a:p>
          <a:endParaRPr lang="ru-RU"/>
        </a:p>
      </dgm:t>
    </dgm:pt>
    <dgm:pt modelId="{3B409283-6A86-49A2-A215-944E27EB3035}" type="pres">
      <dgm:prSet presAssocID="{283733B1-F733-4A11-A407-938839C47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D53A55-B7C2-4DD8-9CF1-36E5F54E71C3}" type="pres">
      <dgm:prSet presAssocID="{A8A162F1-04F2-44B2-8062-251357DEA33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C3B15-67E3-4691-A29A-25A6AF4494DC}" type="pres">
      <dgm:prSet presAssocID="{8CCD8C85-EA6C-48D6-98BA-328BC41A72D8}" presName="spacer" presStyleCnt="0"/>
      <dgm:spPr/>
    </dgm:pt>
    <dgm:pt modelId="{D2206FFD-00F4-4123-9499-E24005C06D61}" type="pres">
      <dgm:prSet presAssocID="{3427ED1A-9474-4EC5-8AEA-32823630EF2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22CA7F-ACDA-42C6-AB1B-C72B2030351C}" type="pres">
      <dgm:prSet presAssocID="{A297C9B2-611F-4B7D-BD20-DA218EBA3C52}" presName="spacer" presStyleCnt="0"/>
      <dgm:spPr/>
    </dgm:pt>
    <dgm:pt modelId="{1A7232A1-7DCB-47B5-A5B7-F832E7B6128F}" type="pres">
      <dgm:prSet presAssocID="{A17559B3-D684-49E9-B15A-4E4419FD18F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A00A47-471B-4A7C-AA76-6E9B62D6A5BC}" type="pres">
      <dgm:prSet presAssocID="{04F44292-87B2-4E4B-83B6-5CE3404C0296}" presName="spacer" presStyleCnt="0"/>
      <dgm:spPr/>
    </dgm:pt>
    <dgm:pt modelId="{8E778BAB-BE65-4A4D-8FAB-ED14E4BE7C39}" type="pres">
      <dgm:prSet presAssocID="{9362A1A1-E14E-4D10-A8D6-EFE01D6B370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409F4C-1166-45DA-A740-1BC90CDD7209}" type="pres">
      <dgm:prSet presAssocID="{F1936DD2-E6FD-4878-9170-4FFD02B978A6}" presName="spacer" presStyleCnt="0"/>
      <dgm:spPr/>
    </dgm:pt>
    <dgm:pt modelId="{59967266-EC49-4915-8BF0-B6E50762C5E5}" type="pres">
      <dgm:prSet presAssocID="{96BA1374-22FC-42B0-B26D-80190BDA702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20C5ED-14E2-4177-B52F-DCD43523C654}" type="pres">
      <dgm:prSet presAssocID="{046D8947-3E79-4892-BFD0-F033C4FBEB53}" presName="spacer" presStyleCnt="0"/>
      <dgm:spPr/>
    </dgm:pt>
    <dgm:pt modelId="{4DB735C4-EE2B-4062-A68A-86E07933DA52}" type="pres">
      <dgm:prSet presAssocID="{36CB52E3-1D61-416E-BC64-C494B28B8FE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1883CD-B402-4589-BF24-56B7C351A6B0}" type="pres">
      <dgm:prSet presAssocID="{AF3F2A15-3877-4CF7-A226-740622507C08}" presName="spacer" presStyleCnt="0"/>
      <dgm:spPr/>
    </dgm:pt>
    <dgm:pt modelId="{2154E9DA-7B93-4F66-9CEE-DE6FA0FAEA48}" type="pres">
      <dgm:prSet presAssocID="{6E4DC6A8-B1B9-4B67-9EBF-D7A8AD72F7D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058101-7B05-4785-B82D-73274717053B}" type="presOf" srcId="{283733B1-F733-4A11-A407-938839C4796A}" destId="{3B409283-6A86-49A2-A215-944E27EB3035}" srcOrd="0" destOrd="0" presId="urn:microsoft.com/office/officeart/2005/8/layout/vList2"/>
    <dgm:cxn modelId="{36244A30-6D9B-4CEA-9355-2B52BAC2FBF8}" srcId="{283733B1-F733-4A11-A407-938839C4796A}" destId="{36CB52E3-1D61-416E-BC64-C494B28B8FE7}" srcOrd="5" destOrd="0" parTransId="{59090BD8-1980-4EB6-821F-FB06A1B52F5D}" sibTransId="{AF3F2A15-3877-4CF7-A226-740622507C08}"/>
    <dgm:cxn modelId="{905384DB-341F-4B02-B3F4-0C6240CE7257}" type="presOf" srcId="{3427ED1A-9474-4EC5-8AEA-32823630EF29}" destId="{D2206FFD-00F4-4123-9499-E24005C06D61}" srcOrd="0" destOrd="0" presId="urn:microsoft.com/office/officeart/2005/8/layout/vList2"/>
    <dgm:cxn modelId="{FCA62F7D-3804-4487-A6A1-AD55B5493317}" type="presOf" srcId="{9362A1A1-E14E-4D10-A8D6-EFE01D6B3704}" destId="{8E778BAB-BE65-4A4D-8FAB-ED14E4BE7C39}" srcOrd="0" destOrd="0" presId="urn:microsoft.com/office/officeart/2005/8/layout/vList2"/>
    <dgm:cxn modelId="{D1F400AF-2694-4C12-A845-53626CE68B3A}" type="presOf" srcId="{A17559B3-D684-49E9-B15A-4E4419FD18F6}" destId="{1A7232A1-7DCB-47B5-A5B7-F832E7B6128F}" srcOrd="0" destOrd="0" presId="urn:microsoft.com/office/officeart/2005/8/layout/vList2"/>
    <dgm:cxn modelId="{40A24264-1E7D-441C-A57A-4F14F9C4043F}" srcId="{283733B1-F733-4A11-A407-938839C4796A}" destId="{A17559B3-D684-49E9-B15A-4E4419FD18F6}" srcOrd="2" destOrd="0" parTransId="{0DEEBCE0-CCE1-4D97-993D-5940F00E1299}" sibTransId="{04F44292-87B2-4E4B-83B6-5CE3404C0296}"/>
    <dgm:cxn modelId="{F1D2D807-B825-4E45-8CC0-90EBC884CD4C}" srcId="{283733B1-F733-4A11-A407-938839C4796A}" destId="{9362A1A1-E14E-4D10-A8D6-EFE01D6B3704}" srcOrd="3" destOrd="0" parTransId="{C0F99EBC-F977-41B5-A75B-7A0D8710FFD3}" sibTransId="{F1936DD2-E6FD-4878-9170-4FFD02B978A6}"/>
    <dgm:cxn modelId="{32C647A5-7FB7-4F58-B358-C4CE7615263E}" srcId="{283733B1-F733-4A11-A407-938839C4796A}" destId="{A8A162F1-04F2-44B2-8062-251357DEA33C}" srcOrd="0" destOrd="0" parTransId="{CC5153A8-388B-45CD-B3E6-2AFAB8128468}" sibTransId="{8CCD8C85-EA6C-48D6-98BA-328BC41A72D8}"/>
    <dgm:cxn modelId="{53F912C1-B7C7-44CC-8193-668CDBBD1D85}" type="presOf" srcId="{6E4DC6A8-B1B9-4B67-9EBF-D7A8AD72F7D5}" destId="{2154E9DA-7B93-4F66-9CEE-DE6FA0FAEA48}" srcOrd="0" destOrd="0" presId="urn:microsoft.com/office/officeart/2005/8/layout/vList2"/>
    <dgm:cxn modelId="{0B74F635-ABAD-46ED-9FD9-37B58A6C056C}" srcId="{283733B1-F733-4A11-A407-938839C4796A}" destId="{6E4DC6A8-B1B9-4B67-9EBF-D7A8AD72F7D5}" srcOrd="6" destOrd="0" parTransId="{26A55308-6C81-4A3A-8559-48C5816F5C4F}" sibTransId="{44DDADE1-242B-4F9B-9FAB-45731EDD00AD}"/>
    <dgm:cxn modelId="{8597CC9F-B938-467F-BCD3-A33A934E30CE}" type="presOf" srcId="{A8A162F1-04F2-44B2-8062-251357DEA33C}" destId="{6FD53A55-B7C2-4DD8-9CF1-36E5F54E71C3}" srcOrd="0" destOrd="0" presId="urn:microsoft.com/office/officeart/2005/8/layout/vList2"/>
    <dgm:cxn modelId="{C2E39699-430A-48D6-95E4-CB8386723489}" srcId="{283733B1-F733-4A11-A407-938839C4796A}" destId="{96BA1374-22FC-42B0-B26D-80190BDA702F}" srcOrd="4" destOrd="0" parTransId="{C1BF7C62-AB90-47A1-ADAE-2177FE5323B6}" sibTransId="{046D8947-3E79-4892-BFD0-F033C4FBEB53}"/>
    <dgm:cxn modelId="{E439D7E2-4A3A-4D4C-B159-0F1B620A1EC1}" type="presOf" srcId="{36CB52E3-1D61-416E-BC64-C494B28B8FE7}" destId="{4DB735C4-EE2B-4062-A68A-86E07933DA52}" srcOrd="0" destOrd="0" presId="urn:microsoft.com/office/officeart/2005/8/layout/vList2"/>
    <dgm:cxn modelId="{5EC9BA0E-A0F0-4615-8DAB-5D2EF40B05C3}" srcId="{283733B1-F733-4A11-A407-938839C4796A}" destId="{3427ED1A-9474-4EC5-8AEA-32823630EF29}" srcOrd="1" destOrd="0" parTransId="{1BDFE7EB-7656-4780-8B41-89267743159D}" sibTransId="{A297C9B2-611F-4B7D-BD20-DA218EBA3C52}"/>
    <dgm:cxn modelId="{CDC7F1E4-3162-4383-8B19-E87C547E8C3D}" type="presOf" srcId="{96BA1374-22FC-42B0-B26D-80190BDA702F}" destId="{59967266-EC49-4915-8BF0-B6E50762C5E5}" srcOrd="0" destOrd="0" presId="urn:microsoft.com/office/officeart/2005/8/layout/vList2"/>
    <dgm:cxn modelId="{9C399191-2D3D-4FB9-8D04-E0ABF25D450F}" type="presParOf" srcId="{3B409283-6A86-49A2-A215-944E27EB3035}" destId="{6FD53A55-B7C2-4DD8-9CF1-36E5F54E71C3}" srcOrd="0" destOrd="0" presId="urn:microsoft.com/office/officeart/2005/8/layout/vList2"/>
    <dgm:cxn modelId="{34ED3D26-8B0D-46D1-94FF-A86473A546BD}" type="presParOf" srcId="{3B409283-6A86-49A2-A215-944E27EB3035}" destId="{24EC3B15-67E3-4691-A29A-25A6AF4494DC}" srcOrd="1" destOrd="0" presId="urn:microsoft.com/office/officeart/2005/8/layout/vList2"/>
    <dgm:cxn modelId="{6DB0BDC3-EE96-45C7-BE73-D565F815B0AA}" type="presParOf" srcId="{3B409283-6A86-49A2-A215-944E27EB3035}" destId="{D2206FFD-00F4-4123-9499-E24005C06D61}" srcOrd="2" destOrd="0" presId="urn:microsoft.com/office/officeart/2005/8/layout/vList2"/>
    <dgm:cxn modelId="{1A61D4C5-7D96-45E3-AF2F-CECC008B6FD0}" type="presParOf" srcId="{3B409283-6A86-49A2-A215-944E27EB3035}" destId="{D922CA7F-ACDA-42C6-AB1B-C72B2030351C}" srcOrd="3" destOrd="0" presId="urn:microsoft.com/office/officeart/2005/8/layout/vList2"/>
    <dgm:cxn modelId="{3DD45CD1-CA97-4FC5-80E7-16809CB7A9B0}" type="presParOf" srcId="{3B409283-6A86-49A2-A215-944E27EB3035}" destId="{1A7232A1-7DCB-47B5-A5B7-F832E7B6128F}" srcOrd="4" destOrd="0" presId="urn:microsoft.com/office/officeart/2005/8/layout/vList2"/>
    <dgm:cxn modelId="{FE600142-2B93-4767-8978-8C915355F72B}" type="presParOf" srcId="{3B409283-6A86-49A2-A215-944E27EB3035}" destId="{81A00A47-471B-4A7C-AA76-6E9B62D6A5BC}" srcOrd="5" destOrd="0" presId="urn:microsoft.com/office/officeart/2005/8/layout/vList2"/>
    <dgm:cxn modelId="{73482DB3-C179-4F02-AC86-0688215CB32A}" type="presParOf" srcId="{3B409283-6A86-49A2-A215-944E27EB3035}" destId="{8E778BAB-BE65-4A4D-8FAB-ED14E4BE7C39}" srcOrd="6" destOrd="0" presId="urn:microsoft.com/office/officeart/2005/8/layout/vList2"/>
    <dgm:cxn modelId="{501510C3-C5DD-4B77-B74F-661287B735E6}" type="presParOf" srcId="{3B409283-6A86-49A2-A215-944E27EB3035}" destId="{0E409F4C-1166-45DA-A740-1BC90CDD7209}" srcOrd="7" destOrd="0" presId="urn:microsoft.com/office/officeart/2005/8/layout/vList2"/>
    <dgm:cxn modelId="{E6C029E0-FD39-4BD7-A328-28B8175E98FB}" type="presParOf" srcId="{3B409283-6A86-49A2-A215-944E27EB3035}" destId="{59967266-EC49-4915-8BF0-B6E50762C5E5}" srcOrd="8" destOrd="0" presId="urn:microsoft.com/office/officeart/2005/8/layout/vList2"/>
    <dgm:cxn modelId="{DB869450-FC99-4127-881C-219106444F9B}" type="presParOf" srcId="{3B409283-6A86-49A2-A215-944E27EB3035}" destId="{0420C5ED-14E2-4177-B52F-DCD43523C654}" srcOrd="9" destOrd="0" presId="urn:microsoft.com/office/officeart/2005/8/layout/vList2"/>
    <dgm:cxn modelId="{DA8D309B-3684-4FB3-BDE0-D08823F906C5}" type="presParOf" srcId="{3B409283-6A86-49A2-A215-944E27EB3035}" destId="{4DB735C4-EE2B-4062-A68A-86E07933DA52}" srcOrd="10" destOrd="0" presId="urn:microsoft.com/office/officeart/2005/8/layout/vList2"/>
    <dgm:cxn modelId="{CD93C828-863A-464B-B105-AD71B0089FAB}" type="presParOf" srcId="{3B409283-6A86-49A2-A215-944E27EB3035}" destId="{371883CD-B402-4589-BF24-56B7C351A6B0}" srcOrd="11" destOrd="0" presId="urn:microsoft.com/office/officeart/2005/8/layout/vList2"/>
    <dgm:cxn modelId="{1E658273-9173-4F5C-BC31-FC6ACA607847}" type="presParOf" srcId="{3B409283-6A86-49A2-A215-944E27EB3035}" destId="{2154E9DA-7B93-4F66-9CEE-DE6FA0FAEA4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3733B1-F733-4A11-A407-938839C47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162F1-04F2-44B2-8062-251357DEA33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 smtClean="0">
              <a:solidFill>
                <a:srgbClr val="002060"/>
              </a:solidFill>
            </a:rPr>
            <a:t>Полная непрозрачность процесса и </a:t>
          </a:r>
          <a:r>
            <a:rPr lang="ru-RU" b="1" dirty="0" smtClean="0">
              <a:solidFill>
                <a:srgbClr val="002060"/>
              </a:solidFill>
            </a:rPr>
            <a:t>загрузки участников</a:t>
          </a:r>
          <a:endParaRPr lang="ru-RU" b="1" dirty="0">
            <a:solidFill>
              <a:srgbClr val="002060"/>
            </a:solidFill>
          </a:endParaRPr>
        </a:p>
      </dgm:t>
    </dgm:pt>
    <dgm:pt modelId="{CC5153A8-388B-45CD-B3E6-2AFAB8128468}" type="parTrans" cxnId="{32C647A5-7FB7-4F58-B358-C4CE7615263E}">
      <dgm:prSet/>
      <dgm:spPr/>
      <dgm:t>
        <a:bodyPr/>
        <a:lstStyle/>
        <a:p>
          <a:endParaRPr lang="ru-RU"/>
        </a:p>
      </dgm:t>
    </dgm:pt>
    <dgm:pt modelId="{8CCD8C85-EA6C-48D6-98BA-328BC41A72D8}" type="sibTrans" cxnId="{32C647A5-7FB7-4F58-B358-C4CE7615263E}">
      <dgm:prSet/>
      <dgm:spPr/>
      <dgm:t>
        <a:bodyPr/>
        <a:lstStyle/>
        <a:p>
          <a:endParaRPr lang="ru-RU"/>
        </a:p>
      </dgm:t>
    </dgm:pt>
    <dgm:pt modelId="{3427ED1A-9474-4EC5-8AEA-32823630EF2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Процесс разработки ПО, используемый инструментарий и средства поддержки процесса разработки не стандартизованы и не унифицированы</a:t>
          </a:r>
          <a:endParaRPr lang="ru-RU" b="1" dirty="0">
            <a:solidFill>
              <a:srgbClr val="002060"/>
            </a:solidFill>
          </a:endParaRPr>
        </a:p>
      </dgm:t>
    </dgm:pt>
    <dgm:pt modelId="{1BDFE7EB-7656-4780-8B41-89267743159D}" type="parTrans" cxnId="{5EC9BA0E-A0F0-4615-8DAB-5D2EF40B05C3}">
      <dgm:prSet/>
      <dgm:spPr/>
      <dgm:t>
        <a:bodyPr/>
        <a:lstStyle/>
        <a:p>
          <a:endParaRPr lang="ru-RU"/>
        </a:p>
      </dgm:t>
    </dgm:pt>
    <dgm:pt modelId="{A297C9B2-611F-4B7D-BD20-DA218EBA3C52}" type="sibTrans" cxnId="{5EC9BA0E-A0F0-4615-8DAB-5D2EF40B05C3}">
      <dgm:prSet/>
      <dgm:spPr/>
      <dgm:t>
        <a:bodyPr/>
        <a:lstStyle/>
        <a:p>
          <a:endParaRPr lang="ru-RU"/>
        </a:p>
      </dgm:t>
    </dgm:pt>
    <dgm:pt modelId="{A17559B3-D684-49E9-B15A-4E4419FD18F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Большое количество ручных операций/действий (большие издержки по всех этапах разработки)</a:t>
          </a:r>
          <a:endParaRPr lang="ru-RU" b="1" dirty="0">
            <a:solidFill>
              <a:srgbClr val="002060"/>
            </a:solidFill>
          </a:endParaRPr>
        </a:p>
      </dgm:t>
    </dgm:pt>
    <dgm:pt modelId="{0DEEBCE0-CCE1-4D97-993D-5940F00E1299}" type="parTrans" cxnId="{40A24264-1E7D-441C-A57A-4F14F9C4043F}">
      <dgm:prSet/>
      <dgm:spPr/>
      <dgm:t>
        <a:bodyPr/>
        <a:lstStyle/>
        <a:p>
          <a:endParaRPr lang="ru-RU"/>
        </a:p>
      </dgm:t>
    </dgm:pt>
    <dgm:pt modelId="{04F44292-87B2-4E4B-83B6-5CE3404C0296}" type="sibTrans" cxnId="{40A24264-1E7D-441C-A57A-4F14F9C4043F}">
      <dgm:prSet/>
      <dgm:spPr/>
      <dgm:t>
        <a:bodyPr/>
        <a:lstStyle/>
        <a:p>
          <a:endParaRPr lang="ru-RU"/>
        </a:p>
      </dgm:t>
    </dgm:pt>
    <dgm:pt modelId="{9362A1A1-E14E-4D10-A8D6-EFE01D6B370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Порог вхождения нового участника в проект или переключения участника между  проектами очень высок</a:t>
          </a:r>
          <a:endParaRPr lang="ru-RU" b="1" dirty="0">
            <a:solidFill>
              <a:srgbClr val="002060"/>
            </a:solidFill>
          </a:endParaRPr>
        </a:p>
      </dgm:t>
    </dgm:pt>
    <dgm:pt modelId="{C0F99EBC-F977-41B5-A75B-7A0D8710FFD3}" type="parTrans" cxnId="{F1D2D807-B825-4E45-8CC0-90EBC884CD4C}">
      <dgm:prSet/>
      <dgm:spPr/>
      <dgm:t>
        <a:bodyPr/>
        <a:lstStyle/>
        <a:p>
          <a:endParaRPr lang="ru-RU"/>
        </a:p>
      </dgm:t>
    </dgm:pt>
    <dgm:pt modelId="{F1936DD2-E6FD-4878-9170-4FFD02B978A6}" type="sibTrans" cxnId="{F1D2D807-B825-4E45-8CC0-90EBC884CD4C}">
      <dgm:prSet/>
      <dgm:spPr/>
      <dgm:t>
        <a:bodyPr/>
        <a:lstStyle/>
        <a:p>
          <a:endParaRPr lang="ru-RU"/>
        </a:p>
      </dgm:t>
    </dgm:pt>
    <dgm:pt modelId="{96BA1374-22FC-42B0-B26D-80190BDA702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Кадровые риски максимальны (все экспертные знания/опыт находятся у сотрудников)</a:t>
          </a:r>
          <a:endParaRPr lang="ru-RU" b="1" dirty="0">
            <a:solidFill>
              <a:srgbClr val="002060"/>
            </a:solidFill>
          </a:endParaRPr>
        </a:p>
      </dgm:t>
    </dgm:pt>
    <dgm:pt modelId="{C1BF7C62-AB90-47A1-ADAE-2177FE5323B6}" type="parTrans" cxnId="{C2E39699-430A-48D6-95E4-CB8386723489}">
      <dgm:prSet/>
      <dgm:spPr/>
      <dgm:t>
        <a:bodyPr/>
        <a:lstStyle/>
        <a:p>
          <a:endParaRPr lang="ru-RU"/>
        </a:p>
      </dgm:t>
    </dgm:pt>
    <dgm:pt modelId="{046D8947-3E79-4892-BFD0-F033C4FBEB53}" type="sibTrans" cxnId="{C2E39699-430A-48D6-95E4-CB8386723489}">
      <dgm:prSet/>
      <dgm:spPr/>
      <dgm:t>
        <a:bodyPr/>
        <a:lstStyle/>
        <a:p>
          <a:endParaRPr lang="ru-RU"/>
        </a:p>
      </dgm:t>
    </dgm:pt>
    <dgm:pt modelId="{36CB52E3-1D61-416E-BC64-C494B28B8FE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Повторное использование наработок сравнимо по затратам с разработкой «с нуля»</a:t>
          </a:r>
          <a:endParaRPr lang="ru-RU" b="1" dirty="0">
            <a:solidFill>
              <a:srgbClr val="002060"/>
            </a:solidFill>
          </a:endParaRPr>
        </a:p>
      </dgm:t>
    </dgm:pt>
    <dgm:pt modelId="{59090BD8-1980-4EB6-821F-FB06A1B52F5D}" type="parTrans" cxnId="{36244A30-6D9B-4CEA-9355-2B52BAC2FBF8}">
      <dgm:prSet/>
      <dgm:spPr/>
      <dgm:t>
        <a:bodyPr/>
        <a:lstStyle/>
        <a:p>
          <a:endParaRPr lang="ru-RU"/>
        </a:p>
      </dgm:t>
    </dgm:pt>
    <dgm:pt modelId="{AF3F2A15-3877-4CF7-A226-740622507C08}" type="sibTrans" cxnId="{36244A30-6D9B-4CEA-9355-2B52BAC2FBF8}">
      <dgm:prSet/>
      <dgm:spPr/>
      <dgm:t>
        <a:bodyPr/>
        <a:lstStyle/>
        <a:p>
          <a:endParaRPr lang="ru-RU"/>
        </a:p>
      </dgm:t>
    </dgm:pt>
    <dgm:pt modelId="{6E4DC6A8-B1B9-4B67-9EBF-D7A8AD72F7D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Риски потери ценной информации максимальны</a:t>
          </a:r>
          <a:endParaRPr lang="ru-RU" b="1" dirty="0">
            <a:solidFill>
              <a:srgbClr val="002060"/>
            </a:solidFill>
          </a:endParaRPr>
        </a:p>
      </dgm:t>
    </dgm:pt>
    <dgm:pt modelId="{26A55308-6C81-4A3A-8559-48C5816F5C4F}" type="parTrans" cxnId="{0B74F635-ABAD-46ED-9FD9-37B58A6C056C}">
      <dgm:prSet/>
      <dgm:spPr/>
      <dgm:t>
        <a:bodyPr/>
        <a:lstStyle/>
        <a:p>
          <a:endParaRPr lang="ru-RU"/>
        </a:p>
      </dgm:t>
    </dgm:pt>
    <dgm:pt modelId="{44DDADE1-242B-4F9B-9FAB-45731EDD00AD}" type="sibTrans" cxnId="{0B74F635-ABAD-46ED-9FD9-37B58A6C056C}">
      <dgm:prSet/>
      <dgm:spPr/>
      <dgm:t>
        <a:bodyPr/>
        <a:lstStyle/>
        <a:p>
          <a:endParaRPr lang="ru-RU"/>
        </a:p>
      </dgm:t>
    </dgm:pt>
    <dgm:pt modelId="{3B409283-6A86-49A2-A215-944E27EB3035}" type="pres">
      <dgm:prSet presAssocID="{283733B1-F733-4A11-A407-938839C47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D53A55-B7C2-4DD8-9CF1-36E5F54E71C3}" type="pres">
      <dgm:prSet presAssocID="{A8A162F1-04F2-44B2-8062-251357DEA33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C3B15-67E3-4691-A29A-25A6AF4494DC}" type="pres">
      <dgm:prSet presAssocID="{8CCD8C85-EA6C-48D6-98BA-328BC41A72D8}" presName="spacer" presStyleCnt="0"/>
      <dgm:spPr/>
    </dgm:pt>
    <dgm:pt modelId="{D2206FFD-00F4-4123-9499-E24005C06D61}" type="pres">
      <dgm:prSet presAssocID="{3427ED1A-9474-4EC5-8AEA-32823630EF2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22CA7F-ACDA-42C6-AB1B-C72B2030351C}" type="pres">
      <dgm:prSet presAssocID="{A297C9B2-611F-4B7D-BD20-DA218EBA3C52}" presName="spacer" presStyleCnt="0"/>
      <dgm:spPr/>
    </dgm:pt>
    <dgm:pt modelId="{1A7232A1-7DCB-47B5-A5B7-F832E7B6128F}" type="pres">
      <dgm:prSet presAssocID="{A17559B3-D684-49E9-B15A-4E4419FD18F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A00A47-471B-4A7C-AA76-6E9B62D6A5BC}" type="pres">
      <dgm:prSet presAssocID="{04F44292-87B2-4E4B-83B6-5CE3404C0296}" presName="spacer" presStyleCnt="0"/>
      <dgm:spPr/>
    </dgm:pt>
    <dgm:pt modelId="{8E778BAB-BE65-4A4D-8FAB-ED14E4BE7C39}" type="pres">
      <dgm:prSet presAssocID="{9362A1A1-E14E-4D10-A8D6-EFE01D6B370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409F4C-1166-45DA-A740-1BC90CDD7209}" type="pres">
      <dgm:prSet presAssocID="{F1936DD2-E6FD-4878-9170-4FFD02B978A6}" presName="spacer" presStyleCnt="0"/>
      <dgm:spPr/>
    </dgm:pt>
    <dgm:pt modelId="{59967266-EC49-4915-8BF0-B6E50762C5E5}" type="pres">
      <dgm:prSet presAssocID="{96BA1374-22FC-42B0-B26D-80190BDA702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20C5ED-14E2-4177-B52F-DCD43523C654}" type="pres">
      <dgm:prSet presAssocID="{046D8947-3E79-4892-BFD0-F033C4FBEB53}" presName="spacer" presStyleCnt="0"/>
      <dgm:spPr/>
    </dgm:pt>
    <dgm:pt modelId="{4DB735C4-EE2B-4062-A68A-86E07933DA52}" type="pres">
      <dgm:prSet presAssocID="{36CB52E3-1D61-416E-BC64-C494B28B8FE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1883CD-B402-4589-BF24-56B7C351A6B0}" type="pres">
      <dgm:prSet presAssocID="{AF3F2A15-3877-4CF7-A226-740622507C08}" presName="spacer" presStyleCnt="0"/>
      <dgm:spPr/>
    </dgm:pt>
    <dgm:pt modelId="{2154E9DA-7B93-4F66-9CEE-DE6FA0FAEA48}" type="pres">
      <dgm:prSet presAssocID="{6E4DC6A8-B1B9-4B67-9EBF-D7A8AD72F7D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0C6A479-88D1-48E2-8033-7F22E90E1809}" type="presOf" srcId="{A17559B3-D684-49E9-B15A-4E4419FD18F6}" destId="{1A7232A1-7DCB-47B5-A5B7-F832E7B6128F}" srcOrd="0" destOrd="0" presId="urn:microsoft.com/office/officeart/2005/8/layout/vList2"/>
    <dgm:cxn modelId="{36244A30-6D9B-4CEA-9355-2B52BAC2FBF8}" srcId="{283733B1-F733-4A11-A407-938839C4796A}" destId="{36CB52E3-1D61-416E-BC64-C494B28B8FE7}" srcOrd="5" destOrd="0" parTransId="{59090BD8-1980-4EB6-821F-FB06A1B52F5D}" sibTransId="{AF3F2A15-3877-4CF7-A226-740622507C08}"/>
    <dgm:cxn modelId="{2FBE6F08-FBB0-4E1C-A65D-20EC6514050D}" type="presOf" srcId="{A8A162F1-04F2-44B2-8062-251357DEA33C}" destId="{6FD53A55-B7C2-4DD8-9CF1-36E5F54E71C3}" srcOrd="0" destOrd="0" presId="urn:microsoft.com/office/officeart/2005/8/layout/vList2"/>
    <dgm:cxn modelId="{3374268E-7001-41DF-B400-F982C10ACD35}" type="presOf" srcId="{283733B1-F733-4A11-A407-938839C4796A}" destId="{3B409283-6A86-49A2-A215-944E27EB3035}" srcOrd="0" destOrd="0" presId="urn:microsoft.com/office/officeart/2005/8/layout/vList2"/>
    <dgm:cxn modelId="{057AB0E2-5FFA-4056-828D-AD182460872C}" type="presOf" srcId="{36CB52E3-1D61-416E-BC64-C494B28B8FE7}" destId="{4DB735C4-EE2B-4062-A68A-86E07933DA52}" srcOrd="0" destOrd="0" presId="urn:microsoft.com/office/officeart/2005/8/layout/vList2"/>
    <dgm:cxn modelId="{1124111B-7A30-4211-A9D4-91C3564EC3CA}" type="presOf" srcId="{3427ED1A-9474-4EC5-8AEA-32823630EF29}" destId="{D2206FFD-00F4-4123-9499-E24005C06D61}" srcOrd="0" destOrd="0" presId="urn:microsoft.com/office/officeart/2005/8/layout/vList2"/>
    <dgm:cxn modelId="{40A24264-1E7D-441C-A57A-4F14F9C4043F}" srcId="{283733B1-F733-4A11-A407-938839C4796A}" destId="{A17559B3-D684-49E9-B15A-4E4419FD18F6}" srcOrd="2" destOrd="0" parTransId="{0DEEBCE0-CCE1-4D97-993D-5940F00E1299}" sibTransId="{04F44292-87B2-4E4B-83B6-5CE3404C0296}"/>
    <dgm:cxn modelId="{F1D2D807-B825-4E45-8CC0-90EBC884CD4C}" srcId="{283733B1-F733-4A11-A407-938839C4796A}" destId="{9362A1A1-E14E-4D10-A8D6-EFE01D6B3704}" srcOrd="3" destOrd="0" parTransId="{C0F99EBC-F977-41B5-A75B-7A0D8710FFD3}" sibTransId="{F1936DD2-E6FD-4878-9170-4FFD02B978A6}"/>
    <dgm:cxn modelId="{32C647A5-7FB7-4F58-B358-C4CE7615263E}" srcId="{283733B1-F733-4A11-A407-938839C4796A}" destId="{A8A162F1-04F2-44B2-8062-251357DEA33C}" srcOrd="0" destOrd="0" parTransId="{CC5153A8-388B-45CD-B3E6-2AFAB8128468}" sibTransId="{8CCD8C85-EA6C-48D6-98BA-328BC41A72D8}"/>
    <dgm:cxn modelId="{5EB4F5CD-9FDF-4064-974A-B05893F42718}" type="presOf" srcId="{9362A1A1-E14E-4D10-A8D6-EFE01D6B3704}" destId="{8E778BAB-BE65-4A4D-8FAB-ED14E4BE7C39}" srcOrd="0" destOrd="0" presId="urn:microsoft.com/office/officeart/2005/8/layout/vList2"/>
    <dgm:cxn modelId="{2249FF2C-6D7B-46A3-BEF8-E3587918BBD3}" type="presOf" srcId="{96BA1374-22FC-42B0-B26D-80190BDA702F}" destId="{59967266-EC49-4915-8BF0-B6E50762C5E5}" srcOrd="0" destOrd="0" presId="urn:microsoft.com/office/officeart/2005/8/layout/vList2"/>
    <dgm:cxn modelId="{0B74F635-ABAD-46ED-9FD9-37B58A6C056C}" srcId="{283733B1-F733-4A11-A407-938839C4796A}" destId="{6E4DC6A8-B1B9-4B67-9EBF-D7A8AD72F7D5}" srcOrd="6" destOrd="0" parTransId="{26A55308-6C81-4A3A-8559-48C5816F5C4F}" sibTransId="{44DDADE1-242B-4F9B-9FAB-45731EDD00AD}"/>
    <dgm:cxn modelId="{C2E39699-430A-48D6-95E4-CB8386723489}" srcId="{283733B1-F733-4A11-A407-938839C4796A}" destId="{96BA1374-22FC-42B0-B26D-80190BDA702F}" srcOrd="4" destOrd="0" parTransId="{C1BF7C62-AB90-47A1-ADAE-2177FE5323B6}" sibTransId="{046D8947-3E79-4892-BFD0-F033C4FBEB53}"/>
    <dgm:cxn modelId="{5EC9BA0E-A0F0-4615-8DAB-5D2EF40B05C3}" srcId="{283733B1-F733-4A11-A407-938839C4796A}" destId="{3427ED1A-9474-4EC5-8AEA-32823630EF29}" srcOrd="1" destOrd="0" parTransId="{1BDFE7EB-7656-4780-8B41-89267743159D}" sibTransId="{A297C9B2-611F-4B7D-BD20-DA218EBA3C52}"/>
    <dgm:cxn modelId="{97A8B4AA-038A-4FCE-AB40-E83E048160F1}" type="presOf" srcId="{6E4DC6A8-B1B9-4B67-9EBF-D7A8AD72F7D5}" destId="{2154E9DA-7B93-4F66-9CEE-DE6FA0FAEA48}" srcOrd="0" destOrd="0" presId="urn:microsoft.com/office/officeart/2005/8/layout/vList2"/>
    <dgm:cxn modelId="{E16759A4-754A-47D2-BEBD-FE74CC92E885}" type="presParOf" srcId="{3B409283-6A86-49A2-A215-944E27EB3035}" destId="{6FD53A55-B7C2-4DD8-9CF1-36E5F54E71C3}" srcOrd="0" destOrd="0" presId="urn:microsoft.com/office/officeart/2005/8/layout/vList2"/>
    <dgm:cxn modelId="{991013D1-591E-4BD4-B135-7F641B0C9B6D}" type="presParOf" srcId="{3B409283-6A86-49A2-A215-944E27EB3035}" destId="{24EC3B15-67E3-4691-A29A-25A6AF4494DC}" srcOrd="1" destOrd="0" presId="urn:microsoft.com/office/officeart/2005/8/layout/vList2"/>
    <dgm:cxn modelId="{1227FCAE-F3CB-4CCB-9A5E-3771B301F4F1}" type="presParOf" srcId="{3B409283-6A86-49A2-A215-944E27EB3035}" destId="{D2206FFD-00F4-4123-9499-E24005C06D61}" srcOrd="2" destOrd="0" presId="urn:microsoft.com/office/officeart/2005/8/layout/vList2"/>
    <dgm:cxn modelId="{7BFA1816-A482-44F9-B5D2-EC0565A11D2A}" type="presParOf" srcId="{3B409283-6A86-49A2-A215-944E27EB3035}" destId="{D922CA7F-ACDA-42C6-AB1B-C72B2030351C}" srcOrd="3" destOrd="0" presId="urn:microsoft.com/office/officeart/2005/8/layout/vList2"/>
    <dgm:cxn modelId="{2C111889-F6F7-4B58-A85B-2F8664AF5F96}" type="presParOf" srcId="{3B409283-6A86-49A2-A215-944E27EB3035}" destId="{1A7232A1-7DCB-47B5-A5B7-F832E7B6128F}" srcOrd="4" destOrd="0" presId="urn:microsoft.com/office/officeart/2005/8/layout/vList2"/>
    <dgm:cxn modelId="{D331220C-96CA-46BD-B1B6-3D7793554D32}" type="presParOf" srcId="{3B409283-6A86-49A2-A215-944E27EB3035}" destId="{81A00A47-471B-4A7C-AA76-6E9B62D6A5BC}" srcOrd="5" destOrd="0" presId="urn:microsoft.com/office/officeart/2005/8/layout/vList2"/>
    <dgm:cxn modelId="{2F117143-ED70-4BF4-9E12-61029E304653}" type="presParOf" srcId="{3B409283-6A86-49A2-A215-944E27EB3035}" destId="{8E778BAB-BE65-4A4D-8FAB-ED14E4BE7C39}" srcOrd="6" destOrd="0" presId="urn:microsoft.com/office/officeart/2005/8/layout/vList2"/>
    <dgm:cxn modelId="{EC2B24F8-D5AD-4F26-BD55-501D77F88506}" type="presParOf" srcId="{3B409283-6A86-49A2-A215-944E27EB3035}" destId="{0E409F4C-1166-45DA-A740-1BC90CDD7209}" srcOrd="7" destOrd="0" presId="urn:microsoft.com/office/officeart/2005/8/layout/vList2"/>
    <dgm:cxn modelId="{06A8D925-0A30-494F-BC57-F518D2DB58A0}" type="presParOf" srcId="{3B409283-6A86-49A2-A215-944E27EB3035}" destId="{59967266-EC49-4915-8BF0-B6E50762C5E5}" srcOrd="8" destOrd="0" presId="urn:microsoft.com/office/officeart/2005/8/layout/vList2"/>
    <dgm:cxn modelId="{A8E7EC4D-1229-4AFF-AAEC-C9BEDF032AB8}" type="presParOf" srcId="{3B409283-6A86-49A2-A215-944E27EB3035}" destId="{0420C5ED-14E2-4177-B52F-DCD43523C654}" srcOrd="9" destOrd="0" presId="urn:microsoft.com/office/officeart/2005/8/layout/vList2"/>
    <dgm:cxn modelId="{A08F6783-3CD3-4AEF-8CAD-00FA398F323C}" type="presParOf" srcId="{3B409283-6A86-49A2-A215-944E27EB3035}" destId="{4DB735C4-EE2B-4062-A68A-86E07933DA52}" srcOrd="10" destOrd="0" presId="urn:microsoft.com/office/officeart/2005/8/layout/vList2"/>
    <dgm:cxn modelId="{D34490DB-0224-4C3D-A63F-3FBC634E9D83}" type="presParOf" srcId="{3B409283-6A86-49A2-A215-944E27EB3035}" destId="{371883CD-B402-4589-BF24-56B7C351A6B0}" srcOrd="11" destOrd="0" presId="urn:microsoft.com/office/officeart/2005/8/layout/vList2"/>
    <dgm:cxn modelId="{C79B1AF4-3E2A-4D75-A21E-1E676259D47E}" type="presParOf" srcId="{3B409283-6A86-49A2-A215-944E27EB3035}" destId="{2154E9DA-7B93-4F66-9CEE-DE6FA0FAEA4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E1E350-BA55-4FB6-B176-D96F389B57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4DA01E-DC24-4AA4-BEC9-58D38E4680C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Невозможно планирование  проектной деятельности (постоянный «аврал»)</a:t>
          </a:r>
          <a:endParaRPr lang="ru-RU" b="1" dirty="0">
            <a:solidFill>
              <a:srgbClr val="002060"/>
            </a:solidFill>
          </a:endParaRPr>
        </a:p>
      </dgm:t>
    </dgm:pt>
    <dgm:pt modelId="{CA399454-8AF3-44B3-99B6-220A48015765}" type="parTrans" cxnId="{4A57DF3C-478F-433F-B22D-0188E314FDAA}">
      <dgm:prSet/>
      <dgm:spPr/>
      <dgm:t>
        <a:bodyPr/>
        <a:lstStyle/>
        <a:p>
          <a:endParaRPr lang="ru-RU"/>
        </a:p>
      </dgm:t>
    </dgm:pt>
    <dgm:pt modelId="{BF56968C-A97F-401E-A990-36BC59576963}" type="sibTrans" cxnId="{4A57DF3C-478F-433F-B22D-0188E314FDAA}">
      <dgm:prSet/>
      <dgm:spPr/>
      <dgm:t>
        <a:bodyPr/>
        <a:lstStyle/>
        <a:p>
          <a:endParaRPr lang="ru-RU"/>
        </a:p>
      </dgm:t>
    </dgm:pt>
    <dgm:pt modelId="{023CCBCA-1E96-428E-8790-4500379BF71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Невозможно планировать/балансировать загрузку участников процесса, вести учет  трудозатрат</a:t>
          </a:r>
          <a:endParaRPr lang="ru-RU" b="1" dirty="0">
            <a:solidFill>
              <a:srgbClr val="002060"/>
            </a:solidFill>
          </a:endParaRPr>
        </a:p>
      </dgm:t>
    </dgm:pt>
    <dgm:pt modelId="{A4922490-B061-4899-A438-DD60717729A0}" type="parTrans" cxnId="{D0319584-E974-4F35-ADE5-ACA4010F6453}">
      <dgm:prSet/>
      <dgm:spPr/>
      <dgm:t>
        <a:bodyPr/>
        <a:lstStyle/>
        <a:p>
          <a:endParaRPr lang="ru-RU"/>
        </a:p>
      </dgm:t>
    </dgm:pt>
    <dgm:pt modelId="{BABACF93-BCBF-4A77-9F39-39575759731A}" type="sibTrans" cxnId="{D0319584-E974-4F35-ADE5-ACA4010F6453}">
      <dgm:prSet/>
      <dgm:spPr/>
      <dgm:t>
        <a:bodyPr/>
        <a:lstStyle/>
        <a:p>
          <a:endParaRPr lang="ru-RU"/>
        </a:p>
      </dgm:t>
    </dgm:pt>
    <dgm:pt modelId="{95D88913-16D5-4526-80C2-098F173FD6B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Невозможно тиражировать или масштабировать процесс</a:t>
          </a:r>
          <a:endParaRPr lang="ru-RU" b="1" dirty="0">
            <a:solidFill>
              <a:srgbClr val="002060"/>
            </a:solidFill>
          </a:endParaRPr>
        </a:p>
      </dgm:t>
    </dgm:pt>
    <dgm:pt modelId="{2464C05D-3697-41B8-B83D-CE33B18450A8}" type="parTrans" cxnId="{6C2BB55E-93DD-4A3A-9160-85FA8FD1D7C2}">
      <dgm:prSet/>
      <dgm:spPr/>
      <dgm:t>
        <a:bodyPr/>
        <a:lstStyle/>
        <a:p>
          <a:endParaRPr lang="ru-RU"/>
        </a:p>
      </dgm:t>
    </dgm:pt>
    <dgm:pt modelId="{9CDE4EC1-3CCE-469D-B50F-E120D1508E4F}" type="sibTrans" cxnId="{6C2BB55E-93DD-4A3A-9160-85FA8FD1D7C2}">
      <dgm:prSet/>
      <dgm:spPr/>
      <dgm:t>
        <a:bodyPr/>
        <a:lstStyle/>
        <a:p>
          <a:endParaRPr lang="ru-RU"/>
        </a:p>
      </dgm:t>
    </dgm:pt>
    <dgm:pt modelId="{EA1DFD53-A215-4259-A68E-E6B39A8AAFD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 smtClean="0">
              <a:solidFill>
                <a:srgbClr val="002060"/>
              </a:solidFill>
            </a:rPr>
            <a:t>Невозможно планировать качество результата процесса</a:t>
          </a:r>
          <a:endParaRPr lang="ru-RU" b="1" i="0" baseline="0" dirty="0">
            <a:solidFill>
              <a:srgbClr val="002060"/>
            </a:solidFill>
          </a:endParaRPr>
        </a:p>
      </dgm:t>
    </dgm:pt>
    <dgm:pt modelId="{471768CE-ADF9-4688-B5B5-6C00F4F87EE2}" type="parTrans" cxnId="{FD275217-00A2-47AE-BEF9-E7D58ABBCA19}">
      <dgm:prSet/>
      <dgm:spPr/>
      <dgm:t>
        <a:bodyPr/>
        <a:lstStyle/>
        <a:p>
          <a:endParaRPr lang="ru-RU"/>
        </a:p>
      </dgm:t>
    </dgm:pt>
    <dgm:pt modelId="{BAE6D7A0-5465-4547-AB2C-5E4377D34541}" type="sibTrans" cxnId="{FD275217-00A2-47AE-BEF9-E7D58ABBCA19}">
      <dgm:prSet/>
      <dgm:spPr/>
      <dgm:t>
        <a:bodyPr/>
        <a:lstStyle/>
        <a:p>
          <a:endParaRPr lang="ru-RU"/>
        </a:p>
      </dgm:t>
    </dgm:pt>
    <dgm:pt modelId="{741F75B9-ECB3-4345-B924-AA65852A23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 smtClean="0">
              <a:solidFill>
                <a:srgbClr val="002060"/>
              </a:solidFill>
            </a:rPr>
            <a:t>Невозможно использование статистики</a:t>
          </a:r>
          <a:r>
            <a:rPr lang="ru-RU" b="1" i="0" dirty="0" smtClean="0">
              <a:solidFill>
                <a:srgbClr val="002060"/>
              </a:solidFill>
            </a:rPr>
            <a:t> по выполненным работам/завершенным проектам </a:t>
          </a:r>
          <a:r>
            <a:rPr lang="ru-RU" b="1" dirty="0" smtClean="0">
              <a:solidFill>
                <a:srgbClr val="002060"/>
              </a:solidFill>
            </a:rPr>
            <a:t>для планирования</a:t>
          </a:r>
          <a:endParaRPr lang="ru-RU" b="1" i="0" dirty="0">
            <a:solidFill>
              <a:srgbClr val="002060"/>
            </a:solidFill>
          </a:endParaRPr>
        </a:p>
      </dgm:t>
    </dgm:pt>
    <dgm:pt modelId="{7A8D10AE-E6E5-4982-B381-9ACAE7E797E9}" type="parTrans" cxnId="{EFF49B8E-836B-4D22-A009-EF2FEFD3126C}">
      <dgm:prSet/>
      <dgm:spPr/>
      <dgm:t>
        <a:bodyPr/>
        <a:lstStyle/>
        <a:p>
          <a:endParaRPr lang="ru-RU"/>
        </a:p>
      </dgm:t>
    </dgm:pt>
    <dgm:pt modelId="{68EFCEC8-3F4A-4596-87A5-CB33C9AE16A6}" type="sibTrans" cxnId="{EFF49B8E-836B-4D22-A009-EF2FEFD3126C}">
      <dgm:prSet/>
      <dgm:spPr/>
      <dgm:t>
        <a:bodyPr/>
        <a:lstStyle/>
        <a:p>
          <a:endParaRPr lang="ru-RU"/>
        </a:p>
      </dgm:t>
    </dgm:pt>
    <dgm:pt modelId="{08160AEB-3201-4D2E-A7D7-FBE9FCCFE5A5}" type="pres">
      <dgm:prSet presAssocID="{8BE1E350-BA55-4FB6-B176-D96F389B57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7E96E8-7081-4F2B-A9E6-7B7BD8645537}" type="pres">
      <dgm:prSet presAssocID="{DA4DA01E-DC24-4AA4-BEC9-58D38E4680C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878439-1EFE-437D-98D1-99EBF291B12F}" type="pres">
      <dgm:prSet presAssocID="{BF56968C-A97F-401E-A990-36BC59576963}" presName="spacer" presStyleCnt="0"/>
      <dgm:spPr/>
    </dgm:pt>
    <dgm:pt modelId="{0F430E43-4AB6-489F-B3F1-54D1ABAD3C44}" type="pres">
      <dgm:prSet presAssocID="{023CCBCA-1E96-428E-8790-4500379BF7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4B238C-E862-4BA0-A18F-7201DFA46814}" type="pres">
      <dgm:prSet presAssocID="{BABACF93-BCBF-4A77-9F39-39575759731A}" presName="spacer" presStyleCnt="0"/>
      <dgm:spPr/>
    </dgm:pt>
    <dgm:pt modelId="{6D194A69-48BD-4C1D-9904-C31475524E6E}" type="pres">
      <dgm:prSet presAssocID="{95D88913-16D5-4526-80C2-098F173FD6B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D80050-2FED-41F1-B909-BDD952643A81}" type="pres">
      <dgm:prSet presAssocID="{9CDE4EC1-3CCE-469D-B50F-E120D1508E4F}" presName="spacer" presStyleCnt="0"/>
      <dgm:spPr/>
    </dgm:pt>
    <dgm:pt modelId="{ABC400EC-0FD9-4610-AF26-9735569C3D76}" type="pres">
      <dgm:prSet presAssocID="{EA1DFD53-A215-4259-A68E-E6B39A8AAFD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F3B866-5729-47EB-816D-694087C3017F}" type="pres">
      <dgm:prSet presAssocID="{BAE6D7A0-5465-4547-AB2C-5E4377D34541}" presName="spacer" presStyleCnt="0"/>
      <dgm:spPr/>
    </dgm:pt>
    <dgm:pt modelId="{6499FFFD-7939-47DE-B0C9-D14EE40A7330}" type="pres">
      <dgm:prSet presAssocID="{741F75B9-ECB3-4345-B924-AA65852A231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DCB740D-04A1-4848-A2D3-996C96951355}" type="presOf" srcId="{8BE1E350-BA55-4FB6-B176-D96F389B5779}" destId="{08160AEB-3201-4D2E-A7D7-FBE9FCCFE5A5}" srcOrd="0" destOrd="0" presId="urn:microsoft.com/office/officeart/2005/8/layout/vList2"/>
    <dgm:cxn modelId="{37DE35CC-AC2E-46F4-B88D-82806BA33491}" type="presOf" srcId="{023CCBCA-1E96-428E-8790-4500379BF717}" destId="{0F430E43-4AB6-489F-B3F1-54D1ABAD3C44}" srcOrd="0" destOrd="0" presId="urn:microsoft.com/office/officeart/2005/8/layout/vList2"/>
    <dgm:cxn modelId="{6C2BB55E-93DD-4A3A-9160-85FA8FD1D7C2}" srcId="{8BE1E350-BA55-4FB6-B176-D96F389B5779}" destId="{95D88913-16D5-4526-80C2-098F173FD6BA}" srcOrd="2" destOrd="0" parTransId="{2464C05D-3697-41B8-B83D-CE33B18450A8}" sibTransId="{9CDE4EC1-3CCE-469D-B50F-E120D1508E4F}"/>
    <dgm:cxn modelId="{9DECF0D8-DF35-4018-92B0-62C571CC5BB2}" type="presOf" srcId="{741F75B9-ECB3-4345-B924-AA65852A2316}" destId="{6499FFFD-7939-47DE-B0C9-D14EE40A7330}" srcOrd="0" destOrd="0" presId="urn:microsoft.com/office/officeart/2005/8/layout/vList2"/>
    <dgm:cxn modelId="{EFF49B8E-836B-4D22-A009-EF2FEFD3126C}" srcId="{8BE1E350-BA55-4FB6-B176-D96F389B5779}" destId="{741F75B9-ECB3-4345-B924-AA65852A2316}" srcOrd="4" destOrd="0" parTransId="{7A8D10AE-E6E5-4982-B381-9ACAE7E797E9}" sibTransId="{68EFCEC8-3F4A-4596-87A5-CB33C9AE16A6}"/>
    <dgm:cxn modelId="{D0319584-E974-4F35-ADE5-ACA4010F6453}" srcId="{8BE1E350-BA55-4FB6-B176-D96F389B5779}" destId="{023CCBCA-1E96-428E-8790-4500379BF717}" srcOrd="1" destOrd="0" parTransId="{A4922490-B061-4899-A438-DD60717729A0}" sibTransId="{BABACF93-BCBF-4A77-9F39-39575759731A}"/>
    <dgm:cxn modelId="{4A57DF3C-478F-433F-B22D-0188E314FDAA}" srcId="{8BE1E350-BA55-4FB6-B176-D96F389B5779}" destId="{DA4DA01E-DC24-4AA4-BEC9-58D38E4680CD}" srcOrd="0" destOrd="0" parTransId="{CA399454-8AF3-44B3-99B6-220A48015765}" sibTransId="{BF56968C-A97F-401E-A990-36BC59576963}"/>
    <dgm:cxn modelId="{5C7F1BDB-1199-4957-BFFE-C963AC06EA50}" type="presOf" srcId="{DA4DA01E-DC24-4AA4-BEC9-58D38E4680CD}" destId="{087E96E8-7081-4F2B-A9E6-7B7BD8645537}" srcOrd="0" destOrd="0" presId="urn:microsoft.com/office/officeart/2005/8/layout/vList2"/>
    <dgm:cxn modelId="{D321956F-7538-463F-B128-FC5AFC2E54E9}" type="presOf" srcId="{EA1DFD53-A215-4259-A68E-E6B39A8AAFD2}" destId="{ABC400EC-0FD9-4610-AF26-9735569C3D76}" srcOrd="0" destOrd="0" presId="urn:microsoft.com/office/officeart/2005/8/layout/vList2"/>
    <dgm:cxn modelId="{AEDE50C0-B81D-4F81-A069-D1C571615384}" type="presOf" srcId="{95D88913-16D5-4526-80C2-098F173FD6BA}" destId="{6D194A69-48BD-4C1D-9904-C31475524E6E}" srcOrd="0" destOrd="0" presId="urn:microsoft.com/office/officeart/2005/8/layout/vList2"/>
    <dgm:cxn modelId="{FD275217-00A2-47AE-BEF9-E7D58ABBCA19}" srcId="{8BE1E350-BA55-4FB6-B176-D96F389B5779}" destId="{EA1DFD53-A215-4259-A68E-E6B39A8AAFD2}" srcOrd="3" destOrd="0" parTransId="{471768CE-ADF9-4688-B5B5-6C00F4F87EE2}" sibTransId="{BAE6D7A0-5465-4547-AB2C-5E4377D34541}"/>
    <dgm:cxn modelId="{981292AE-DDD8-42D4-BFFD-71BE8C92DFE9}" type="presParOf" srcId="{08160AEB-3201-4D2E-A7D7-FBE9FCCFE5A5}" destId="{087E96E8-7081-4F2B-A9E6-7B7BD8645537}" srcOrd="0" destOrd="0" presId="urn:microsoft.com/office/officeart/2005/8/layout/vList2"/>
    <dgm:cxn modelId="{7227D88E-AC8F-4FAF-B027-4F1364F12993}" type="presParOf" srcId="{08160AEB-3201-4D2E-A7D7-FBE9FCCFE5A5}" destId="{29878439-1EFE-437D-98D1-99EBF291B12F}" srcOrd="1" destOrd="0" presId="urn:microsoft.com/office/officeart/2005/8/layout/vList2"/>
    <dgm:cxn modelId="{295F43A8-869B-4362-956D-5B0D8F42DBCC}" type="presParOf" srcId="{08160AEB-3201-4D2E-A7D7-FBE9FCCFE5A5}" destId="{0F430E43-4AB6-489F-B3F1-54D1ABAD3C44}" srcOrd="2" destOrd="0" presId="urn:microsoft.com/office/officeart/2005/8/layout/vList2"/>
    <dgm:cxn modelId="{9DFD6575-14F9-4590-86B0-BE13AAC3AE49}" type="presParOf" srcId="{08160AEB-3201-4D2E-A7D7-FBE9FCCFE5A5}" destId="{404B238C-E862-4BA0-A18F-7201DFA46814}" srcOrd="3" destOrd="0" presId="urn:microsoft.com/office/officeart/2005/8/layout/vList2"/>
    <dgm:cxn modelId="{7C056373-3B18-47F2-B51B-F5B690572AF1}" type="presParOf" srcId="{08160AEB-3201-4D2E-A7D7-FBE9FCCFE5A5}" destId="{6D194A69-48BD-4C1D-9904-C31475524E6E}" srcOrd="4" destOrd="0" presId="urn:microsoft.com/office/officeart/2005/8/layout/vList2"/>
    <dgm:cxn modelId="{089C2725-1962-425C-B92D-8223B4E2F374}" type="presParOf" srcId="{08160AEB-3201-4D2E-A7D7-FBE9FCCFE5A5}" destId="{24D80050-2FED-41F1-B909-BDD952643A81}" srcOrd="5" destOrd="0" presId="urn:microsoft.com/office/officeart/2005/8/layout/vList2"/>
    <dgm:cxn modelId="{916E589A-8638-4327-932B-23F388DF4554}" type="presParOf" srcId="{08160AEB-3201-4D2E-A7D7-FBE9FCCFE5A5}" destId="{ABC400EC-0FD9-4610-AF26-9735569C3D76}" srcOrd="6" destOrd="0" presId="urn:microsoft.com/office/officeart/2005/8/layout/vList2"/>
    <dgm:cxn modelId="{8A39AC1B-D1B8-443A-AB38-F928CE07895D}" type="presParOf" srcId="{08160AEB-3201-4D2E-A7D7-FBE9FCCFE5A5}" destId="{73F3B866-5729-47EB-816D-694087C3017F}" srcOrd="7" destOrd="0" presId="urn:microsoft.com/office/officeart/2005/8/layout/vList2"/>
    <dgm:cxn modelId="{E3D43B49-E210-417E-91B3-5349C964A6D9}" type="presParOf" srcId="{08160AEB-3201-4D2E-A7D7-FBE9FCCFE5A5}" destId="{6499FFFD-7939-47DE-B0C9-D14EE40A733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3733B1-F733-4A11-A407-938839C47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162F1-04F2-44B2-8062-251357DEA33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i="0" baseline="0" dirty="0" smtClean="0">
              <a:solidFill>
                <a:srgbClr val="002060"/>
              </a:solidFill>
            </a:rPr>
            <a:t>Полное устранение всех недостатков существующего процесса и их следствий, снижение издержек на большинстве этапов разработки ПО</a:t>
          </a:r>
          <a:endParaRPr lang="ru-RU" b="1" dirty="0">
            <a:solidFill>
              <a:srgbClr val="002060"/>
            </a:solidFill>
          </a:endParaRPr>
        </a:p>
      </dgm:t>
    </dgm:pt>
    <dgm:pt modelId="{CC5153A8-388B-45CD-B3E6-2AFAB8128468}" type="parTrans" cxnId="{32C647A5-7FB7-4F58-B358-C4CE7615263E}">
      <dgm:prSet/>
      <dgm:spPr/>
      <dgm:t>
        <a:bodyPr/>
        <a:lstStyle/>
        <a:p>
          <a:endParaRPr lang="ru-RU"/>
        </a:p>
      </dgm:t>
    </dgm:pt>
    <dgm:pt modelId="{8CCD8C85-EA6C-48D6-98BA-328BC41A72D8}" type="sibTrans" cxnId="{32C647A5-7FB7-4F58-B358-C4CE7615263E}">
      <dgm:prSet/>
      <dgm:spPr/>
      <dgm:t>
        <a:bodyPr/>
        <a:lstStyle/>
        <a:p>
          <a:endParaRPr lang="ru-RU"/>
        </a:p>
      </dgm:t>
    </dgm:pt>
    <dgm:pt modelId="{3427ED1A-9474-4EC5-8AEA-32823630EF2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Проект – серийное изделие, результат работы «конвейера разработки»</a:t>
          </a:r>
          <a:endParaRPr lang="ru-RU" b="1" dirty="0">
            <a:solidFill>
              <a:srgbClr val="002060"/>
            </a:solidFill>
          </a:endParaRPr>
        </a:p>
      </dgm:t>
    </dgm:pt>
    <dgm:pt modelId="{1BDFE7EB-7656-4780-8B41-89267743159D}" type="parTrans" cxnId="{5EC9BA0E-A0F0-4615-8DAB-5D2EF40B05C3}">
      <dgm:prSet/>
      <dgm:spPr/>
      <dgm:t>
        <a:bodyPr/>
        <a:lstStyle/>
        <a:p>
          <a:endParaRPr lang="ru-RU"/>
        </a:p>
      </dgm:t>
    </dgm:pt>
    <dgm:pt modelId="{A297C9B2-611F-4B7D-BD20-DA218EBA3C52}" type="sibTrans" cxnId="{5EC9BA0E-A0F0-4615-8DAB-5D2EF40B05C3}">
      <dgm:prSet/>
      <dgm:spPr/>
      <dgm:t>
        <a:bodyPr/>
        <a:lstStyle/>
        <a:p>
          <a:endParaRPr lang="ru-RU"/>
        </a:p>
      </dgm:t>
    </dgm:pt>
    <dgm:pt modelId="{A17559B3-D684-49E9-B15A-4E4419FD18F6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Возможность стандартизации и формализации взаимодействия с соисполнителями/подрядчиками</a:t>
          </a:r>
          <a:endParaRPr lang="ru-RU" b="1" dirty="0">
            <a:solidFill>
              <a:srgbClr val="002060"/>
            </a:solidFill>
          </a:endParaRPr>
        </a:p>
      </dgm:t>
    </dgm:pt>
    <dgm:pt modelId="{0DEEBCE0-CCE1-4D97-993D-5940F00E1299}" type="parTrans" cxnId="{40A24264-1E7D-441C-A57A-4F14F9C4043F}">
      <dgm:prSet/>
      <dgm:spPr/>
      <dgm:t>
        <a:bodyPr/>
        <a:lstStyle/>
        <a:p>
          <a:endParaRPr lang="ru-RU"/>
        </a:p>
      </dgm:t>
    </dgm:pt>
    <dgm:pt modelId="{04F44292-87B2-4E4B-83B6-5CE3404C0296}" type="sibTrans" cxnId="{40A24264-1E7D-441C-A57A-4F14F9C4043F}">
      <dgm:prSet/>
      <dgm:spPr/>
      <dgm:t>
        <a:bodyPr/>
        <a:lstStyle/>
        <a:p>
          <a:endParaRPr lang="ru-RU"/>
        </a:p>
      </dgm:t>
    </dgm:pt>
    <dgm:pt modelId="{9362A1A1-E14E-4D10-A8D6-EFE01D6B3704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  <a:latin typeface="+mj-lt"/>
              <a:ea typeface="+mj-ea"/>
              <a:cs typeface="+mj-cs"/>
            </a:rPr>
            <a:t>Возможность «экспорта» процесса разработки ПО – продажи экспертных знаний/опыта по организации аналогичного процесса другим организациям (от проведения обучения до непосредственно внедрения процесса у заказчика)</a:t>
          </a:r>
          <a:endParaRPr lang="ru-RU" b="1" dirty="0">
            <a:solidFill>
              <a:srgbClr val="002060"/>
            </a:solidFill>
          </a:endParaRPr>
        </a:p>
      </dgm:t>
    </dgm:pt>
    <dgm:pt modelId="{C0F99EBC-F977-41B5-A75B-7A0D8710FFD3}" type="parTrans" cxnId="{F1D2D807-B825-4E45-8CC0-90EBC884CD4C}">
      <dgm:prSet/>
      <dgm:spPr/>
      <dgm:t>
        <a:bodyPr/>
        <a:lstStyle/>
        <a:p>
          <a:endParaRPr lang="ru-RU"/>
        </a:p>
      </dgm:t>
    </dgm:pt>
    <dgm:pt modelId="{F1936DD2-E6FD-4878-9170-4FFD02B978A6}" type="sibTrans" cxnId="{F1D2D807-B825-4E45-8CC0-90EBC884CD4C}">
      <dgm:prSet/>
      <dgm:spPr/>
      <dgm:t>
        <a:bodyPr/>
        <a:lstStyle/>
        <a:p>
          <a:endParaRPr lang="ru-RU"/>
        </a:p>
      </dgm:t>
    </dgm:pt>
    <dgm:pt modelId="{3B409283-6A86-49A2-A215-944E27EB3035}" type="pres">
      <dgm:prSet presAssocID="{283733B1-F733-4A11-A407-938839C47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D53A55-B7C2-4DD8-9CF1-36E5F54E71C3}" type="pres">
      <dgm:prSet presAssocID="{A8A162F1-04F2-44B2-8062-251357DEA3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C3B15-67E3-4691-A29A-25A6AF4494DC}" type="pres">
      <dgm:prSet presAssocID="{8CCD8C85-EA6C-48D6-98BA-328BC41A72D8}" presName="spacer" presStyleCnt="0"/>
      <dgm:spPr/>
    </dgm:pt>
    <dgm:pt modelId="{D2206FFD-00F4-4123-9499-E24005C06D61}" type="pres">
      <dgm:prSet presAssocID="{3427ED1A-9474-4EC5-8AEA-32823630EF2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22CA7F-ACDA-42C6-AB1B-C72B2030351C}" type="pres">
      <dgm:prSet presAssocID="{A297C9B2-611F-4B7D-BD20-DA218EBA3C52}" presName="spacer" presStyleCnt="0"/>
      <dgm:spPr/>
    </dgm:pt>
    <dgm:pt modelId="{1A7232A1-7DCB-47B5-A5B7-F832E7B6128F}" type="pres">
      <dgm:prSet presAssocID="{A17559B3-D684-49E9-B15A-4E4419FD18F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A00A47-471B-4A7C-AA76-6E9B62D6A5BC}" type="pres">
      <dgm:prSet presAssocID="{04F44292-87B2-4E4B-83B6-5CE3404C0296}" presName="spacer" presStyleCnt="0"/>
      <dgm:spPr/>
    </dgm:pt>
    <dgm:pt modelId="{8E778BAB-BE65-4A4D-8FAB-ED14E4BE7C39}" type="pres">
      <dgm:prSet presAssocID="{9362A1A1-E14E-4D10-A8D6-EFE01D6B370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F6F2424-F633-43AA-9FD7-7CEFCE325969}" type="presOf" srcId="{3427ED1A-9474-4EC5-8AEA-32823630EF29}" destId="{D2206FFD-00F4-4123-9499-E24005C06D61}" srcOrd="0" destOrd="0" presId="urn:microsoft.com/office/officeart/2005/8/layout/vList2"/>
    <dgm:cxn modelId="{813010BC-F3B1-4A84-A054-87F30202DA76}" type="presOf" srcId="{A8A162F1-04F2-44B2-8062-251357DEA33C}" destId="{6FD53A55-B7C2-4DD8-9CF1-36E5F54E71C3}" srcOrd="0" destOrd="0" presId="urn:microsoft.com/office/officeart/2005/8/layout/vList2"/>
    <dgm:cxn modelId="{40A24264-1E7D-441C-A57A-4F14F9C4043F}" srcId="{283733B1-F733-4A11-A407-938839C4796A}" destId="{A17559B3-D684-49E9-B15A-4E4419FD18F6}" srcOrd="2" destOrd="0" parTransId="{0DEEBCE0-CCE1-4D97-993D-5940F00E1299}" sibTransId="{04F44292-87B2-4E4B-83B6-5CE3404C0296}"/>
    <dgm:cxn modelId="{F1D2D807-B825-4E45-8CC0-90EBC884CD4C}" srcId="{283733B1-F733-4A11-A407-938839C4796A}" destId="{9362A1A1-E14E-4D10-A8D6-EFE01D6B3704}" srcOrd="3" destOrd="0" parTransId="{C0F99EBC-F977-41B5-A75B-7A0D8710FFD3}" sibTransId="{F1936DD2-E6FD-4878-9170-4FFD02B978A6}"/>
    <dgm:cxn modelId="{32C647A5-7FB7-4F58-B358-C4CE7615263E}" srcId="{283733B1-F733-4A11-A407-938839C4796A}" destId="{A8A162F1-04F2-44B2-8062-251357DEA33C}" srcOrd="0" destOrd="0" parTransId="{CC5153A8-388B-45CD-B3E6-2AFAB8128468}" sibTransId="{8CCD8C85-EA6C-48D6-98BA-328BC41A72D8}"/>
    <dgm:cxn modelId="{DF2025C4-4258-449E-8424-E7EC8091A7B9}" type="presOf" srcId="{A17559B3-D684-49E9-B15A-4E4419FD18F6}" destId="{1A7232A1-7DCB-47B5-A5B7-F832E7B6128F}" srcOrd="0" destOrd="0" presId="urn:microsoft.com/office/officeart/2005/8/layout/vList2"/>
    <dgm:cxn modelId="{E665AA89-DFA9-432E-9D7F-B1925D0552E4}" type="presOf" srcId="{9362A1A1-E14E-4D10-A8D6-EFE01D6B3704}" destId="{8E778BAB-BE65-4A4D-8FAB-ED14E4BE7C39}" srcOrd="0" destOrd="0" presId="urn:microsoft.com/office/officeart/2005/8/layout/vList2"/>
    <dgm:cxn modelId="{67119541-B328-4917-BEE1-F25019E04D61}" type="presOf" srcId="{283733B1-F733-4A11-A407-938839C4796A}" destId="{3B409283-6A86-49A2-A215-944E27EB3035}" srcOrd="0" destOrd="0" presId="urn:microsoft.com/office/officeart/2005/8/layout/vList2"/>
    <dgm:cxn modelId="{5EC9BA0E-A0F0-4615-8DAB-5D2EF40B05C3}" srcId="{283733B1-F733-4A11-A407-938839C4796A}" destId="{3427ED1A-9474-4EC5-8AEA-32823630EF29}" srcOrd="1" destOrd="0" parTransId="{1BDFE7EB-7656-4780-8B41-89267743159D}" sibTransId="{A297C9B2-611F-4B7D-BD20-DA218EBA3C52}"/>
    <dgm:cxn modelId="{14A9435F-D79A-4129-A15B-4319FD27BFE7}" type="presParOf" srcId="{3B409283-6A86-49A2-A215-944E27EB3035}" destId="{6FD53A55-B7C2-4DD8-9CF1-36E5F54E71C3}" srcOrd="0" destOrd="0" presId="urn:microsoft.com/office/officeart/2005/8/layout/vList2"/>
    <dgm:cxn modelId="{DE5C2EBA-3EB4-4C45-81B1-1DEFA3C92E46}" type="presParOf" srcId="{3B409283-6A86-49A2-A215-944E27EB3035}" destId="{24EC3B15-67E3-4691-A29A-25A6AF4494DC}" srcOrd="1" destOrd="0" presId="urn:microsoft.com/office/officeart/2005/8/layout/vList2"/>
    <dgm:cxn modelId="{F975F72E-8801-44B6-BB6A-32E9EF119D99}" type="presParOf" srcId="{3B409283-6A86-49A2-A215-944E27EB3035}" destId="{D2206FFD-00F4-4123-9499-E24005C06D61}" srcOrd="2" destOrd="0" presId="urn:microsoft.com/office/officeart/2005/8/layout/vList2"/>
    <dgm:cxn modelId="{EE87B811-0104-4525-B708-8DDAFFCECD85}" type="presParOf" srcId="{3B409283-6A86-49A2-A215-944E27EB3035}" destId="{D922CA7F-ACDA-42C6-AB1B-C72B2030351C}" srcOrd="3" destOrd="0" presId="urn:microsoft.com/office/officeart/2005/8/layout/vList2"/>
    <dgm:cxn modelId="{D9D84B9E-20FD-4396-A742-E065AAC24C84}" type="presParOf" srcId="{3B409283-6A86-49A2-A215-944E27EB3035}" destId="{1A7232A1-7DCB-47B5-A5B7-F832E7B6128F}" srcOrd="4" destOrd="0" presId="urn:microsoft.com/office/officeart/2005/8/layout/vList2"/>
    <dgm:cxn modelId="{44316A27-F993-4651-84F6-03C4C563F500}" type="presParOf" srcId="{3B409283-6A86-49A2-A215-944E27EB3035}" destId="{81A00A47-471B-4A7C-AA76-6E9B62D6A5BC}" srcOrd="5" destOrd="0" presId="urn:microsoft.com/office/officeart/2005/8/layout/vList2"/>
    <dgm:cxn modelId="{5F7C7D78-8A29-430B-83C8-16FD193610FC}" type="presParOf" srcId="{3B409283-6A86-49A2-A215-944E27EB3035}" destId="{8E778BAB-BE65-4A4D-8FAB-ED14E4BE7C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3733B1-F733-4A11-A407-938839C47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162F1-04F2-44B2-8062-251357DEA33C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sz="1500" b="1" i="0" baseline="0" dirty="0" smtClean="0">
              <a:solidFill>
                <a:srgbClr val="002060"/>
              </a:solidFill>
            </a:rPr>
            <a:t>Использование </a:t>
          </a:r>
          <a:r>
            <a:rPr lang="en-US" sz="1500" b="1" i="0" baseline="0" dirty="0" smtClean="0">
              <a:solidFill>
                <a:srgbClr val="002060"/>
              </a:solidFill>
            </a:rPr>
            <a:t>VCS, </a:t>
          </a:r>
          <a:r>
            <a:rPr lang="ru-RU" sz="1500" b="1" i="0" baseline="0" dirty="0" smtClean="0">
              <a:solidFill>
                <a:srgbClr val="002060"/>
              </a:solidFill>
            </a:rPr>
            <a:t>культура регулярных «</a:t>
          </a:r>
          <a:r>
            <a:rPr lang="ru-RU" sz="1500" b="1" i="0" baseline="0" dirty="0" err="1" smtClean="0">
              <a:solidFill>
                <a:srgbClr val="002060"/>
              </a:solidFill>
            </a:rPr>
            <a:t>коммитов</a:t>
          </a:r>
          <a:r>
            <a:rPr lang="ru-RU" sz="1500" b="1" i="0" baseline="0" dirty="0" smtClean="0">
              <a:solidFill>
                <a:srgbClr val="002060"/>
              </a:solidFill>
            </a:rPr>
            <a:t>» </a:t>
          </a:r>
          <a:r>
            <a:rPr lang="en-US" sz="1500" b="1" i="0" baseline="0" dirty="0" smtClean="0">
              <a:solidFill>
                <a:srgbClr val="002060"/>
              </a:solidFill>
            </a:rPr>
            <a:t> </a:t>
          </a:r>
          <a:r>
            <a:rPr lang="en-US" sz="1500" b="1" i="0" baseline="0" dirty="0" smtClean="0">
              <a:solidFill>
                <a:srgbClr val="0070C0"/>
              </a:solidFill>
            </a:rPr>
            <a:t>(~ 0,</a:t>
          </a:r>
          <a:r>
            <a:rPr lang="ru-RU" sz="1500" b="1" i="0" baseline="0" dirty="0" smtClean="0">
              <a:solidFill>
                <a:srgbClr val="0070C0"/>
              </a:solidFill>
            </a:rPr>
            <a:t>2</a:t>
          </a:r>
          <a:r>
            <a:rPr lang="en-US" sz="1500" b="1" i="0" baseline="0" dirty="0" smtClean="0">
              <a:solidFill>
                <a:srgbClr val="0070C0"/>
              </a:solidFill>
            </a:rPr>
            <a:t>% </a:t>
          </a:r>
          <a:r>
            <a:rPr lang="ru-RU" sz="1500" b="1" i="0" baseline="0" dirty="0" smtClean="0">
              <a:solidFill>
                <a:srgbClr val="0070C0"/>
              </a:solidFill>
            </a:rPr>
            <a:t>трудозатрат)</a:t>
          </a:r>
          <a:endParaRPr lang="ru-RU" sz="1500" b="1" dirty="0">
            <a:solidFill>
              <a:srgbClr val="0070C0"/>
            </a:solidFill>
          </a:endParaRPr>
        </a:p>
      </dgm:t>
    </dgm:pt>
    <dgm:pt modelId="{CC5153A8-388B-45CD-B3E6-2AFAB8128468}" type="parTrans" cxnId="{32C647A5-7FB7-4F58-B358-C4CE7615263E}">
      <dgm:prSet/>
      <dgm:spPr/>
      <dgm:t>
        <a:bodyPr/>
        <a:lstStyle/>
        <a:p>
          <a:endParaRPr lang="ru-RU"/>
        </a:p>
      </dgm:t>
    </dgm:pt>
    <dgm:pt modelId="{8CCD8C85-EA6C-48D6-98BA-328BC41A72D8}" type="sibTrans" cxnId="{32C647A5-7FB7-4F58-B358-C4CE7615263E}">
      <dgm:prSet/>
      <dgm:spPr/>
      <dgm:t>
        <a:bodyPr/>
        <a:lstStyle/>
        <a:p>
          <a:endParaRPr lang="ru-RU"/>
        </a:p>
      </dgm:t>
    </dgm:pt>
    <dgm:pt modelId="{3427ED1A-9474-4EC5-8AEA-32823630EF2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Использование системы </a:t>
          </a:r>
          <a:r>
            <a:rPr lang="en-US" b="1" dirty="0" smtClean="0">
              <a:solidFill>
                <a:srgbClr val="002060"/>
              </a:solidFill>
            </a:rPr>
            <a:t>bug/task tracker</a:t>
          </a:r>
          <a:r>
            <a:rPr lang="ru-RU" b="1" dirty="0" smtClean="0">
              <a:solidFill>
                <a:srgbClr val="002060"/>
              </a:solidFill>
            </a:rPr>
            <a:t> </a:t>
          </a:r>
          <a:r>
            <a:rPr lang="en-US" b="1" i="0" baseline="0" dirty="0" smtClean="0">
              <a:solidFill>
                <a:srgbClr val="0070C0"/>
              </a:solidFill>
            </a:rPr>
            <a:t>(~ 0,</a:t>
          </a:r>
          <a:r>
            <a:rPr lang="ru-RU" b="1" i="0" baseline="0" dirty="0" smtClean="0">
              <a:solidFill>
                <a:srgbClr val="0070C0"/>
              </a:solidFill>
            </a:rPr>
            <a:t>5</a:t>
          </a:r>
          <a:r>
            <a:rPr lang="en-US" b="1" i="0" baseline="0" dirty="0" smtClean="0">
              <a:solidFill>
                <a:srgbClr val="0070C0"/>
              </a:solidFill>
            </a:rPr>
            <a:t>% </a:t>
          </a:r>
          <a:r>
            <a:rPr lang="ru-RU" b="1" i="0" baseline="0" dirty="0" smtClean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1BDFE7EB-7656-4780-8B41-89267743159D}" type="parTrans" cxnId="{5EC9BA0E-A0F0-4615-8DAB-5D2EF40B05C3}">
      <dgm:prSet/>
      <dgm:spPr/>
      <dgm:t>
        <a:bodyPr/>
        <a:lstStyle/>
        <a:p>
          <a:endParaRPr lang="ru-RU"/>
        </a:p>
      </dgm:t>
    </dgm:pt>
    <dgm:pt modelId="{A297C9B2-611F-4B7D-BD20-DA218EBA3C52}" type="sibTrans" cxnId="{5EC9BA0E-A0F0-4615-8DAB-5D2EF40B05C3}">
      <dgm:prSet/>
      <dgm:spPr/>
      <dgm:t>
        <a:bodyPr/>
        <a:lstStyle/>
        <a:p>
          <a:endParaRPr lang="ru-RU"/>
        </a:p>
      </dgm:t>
    </dgm:pt>
    <dgm:pt modelId="{A17559B3-D684-49E9-B15A-4E4419FD18F6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Разработка документа МВС (Модель Времени Сборки) и поддержание его актуальности</a:t>
          </a:r>
        </a:p>
        <a:p>
          <a:pPr rtl="0"/>
          <a:r>
            <a:rPr lang="en-US" b="1" i="0" baseline="0" dirty="0" smtClean="0">
              <a:solidFill>
                <a:srgbClr val="0070C0"/>
              </a:solidFill>
            </a:rPr>
            <a:t>(~ </a:t>
          </a:r>
          <a:r>
            <a:rPr lang="ru-RU" b="1" i="0" baseline="0" dirty="0" smtClean="0">
              <a:solidFill>
                <a:srgbClr val="0070C0"/>
              </a:solidFill>
            </a:rPr>
            <a:t>4 ч/часа + 0.1%</a:t>
          </a:r>
          <a:r>
            <a:rPr lang="en-US" b="1" i="0" baseline="0" dirty="0" smtClean="0">
              <a:solidFill>
                <a:srgbClr val="0070C0"/>
              </a:solidFill>
            </a:rPr>
            <a:t> </a:t>
          </a:r>
          <a:r>
            <a:rPr lang="ru-RU" b="1" i="0" baseline="0" dirty="0" smtClean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0DEEBCE0-CCE1-4D97-993D-5940F00E1299}" type="parTrans" cxnId="{40A24264-1E7D-441C-A57A-4F14F9C4043F}">
      <dgm:prSet/>
      <dgm:spPr/>
      <dgm:t>
        <a:bodyPr/>
        <a:lstStyle/>
        <a:p>
          <a:endParaRPr lang="ru-RU"/>
        </a:p>
      </dgm:t>
    </dgm:pt>
    <dgm:pt modelId="{04F44292-87B2-4E4B-83B6-5CE3404C0296}" type="sibTrans" cxnId="{40A24264-1E7D-441C-A57A-4F14F9C4043F}">
      <dgm:prSet/>
      <dgm:spPr/>
      <dgm:t>
        <a:bodyPr/>
        <a:lstStyle/>
        <a:p>
          <a:endParaRPr lang="ru-RU"/>
        </a:p>
      </dgm:t>
    </dgm:pt>
    <dgm:pt modelId="{9362A1A1-E14E-4D10-A8D6-EFE01D6B3704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  <a:latin typeface="+mj-lt"/>
              <a:ea typeface="+mj-ea"/>
              <a:cs typeface="+mj-cs"/>
            </a:rPr>
            <a:t>Разработка документа МВР (Модель Времени Развертывания) и поддержание его актуальности </a:t>
          </a:r>
        </a:p>
        <a:p>
          <a:pPr rtl="0"/>
          <a:r>
            <a:rPr lang="en-US" b="1" i="0" baseline="0" dirty="0" smtClean="0">
              <a:solidFill>
                <a:srgbClr val="0070C0"/>
              </a:solidFill>
            </a:rPr>
            <a:t>(~ </a:t>
          </a:r>
          <a:r>
            <a:rPr lang="ru-RU" b="1" i="0" baseline="0" dirty="0" smtClean="0">
              <a:solidFill>
                <a:srgbClr val="0070C0"/>
              </a:solidFill>
            </a:rPr>
            <a:t>5-8 ч/часа + 0.1%</a:t>
          </a:r>
          <a:r>
            <a:rPr lang="en-US" b="1" i="0" baseline="0" dirty="0" smtClean="0">
              <a:solidFill>
                <a:srgbClr val="0070C0"/>
              </a:solidFill>
            </a:rPr>
            <a:t> </a:t>
          </a:r>
          <a:r>
            <a:rPr lang="ru-RU" b="1" i="0" baseline="0" dirty="0" smtClean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C0F99EBC-F977-41B5-A75B-7A0D8710FFD3}" type="parTrans" cxnId="{F1D2D807-B825-4E45-8CC0-90EBC884CD4C}">
      <dgm:prSet/>
      <dgm:spPr/>
      <dgm:t>
        <a:bodyPr/>
        <a:lstStyle/>
        <a:p>
          <a:endParaRPr lang="ru-RU"/>
        </a:p>
      </dgm:t>
    </dgm:pt>
    <dgm:pt modelId="{F1936DD2-E6FD-4878-9170-4FFD02B978A6}" type="sibTrans" cxnId="{F1D2D807-B825-4E45-8CC0-90EBC884CD4C}">
      <dgm:prSet/>
      <dgm:spPr/>
      <dgm:t>
        <a:bodyPr/>
        <a:lstStyle/>
        <a:p>
          <a:endParaRPr lang="ru-RU"/>
        </a:p>
      </dgm:t>
    </dgm:pt>
    <dgm:pt modelId="{13BB064B-A619-414A-A5DE-AE7AFBE8EEA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Разработка </a:t>
          </a:r>
          <a:r>
            <a:rPr lang="ru-RU" b="1" dirty="0" err="1" smtClean="0">
              <a:solidFill>
                <a:srgbClr val="002060"/>
              </a:solidFill>
            </a:rPr>
            <a:t>скрипта</a:t>
          </a:r>
          <a:r>
            <a:rPr lang="ru-RU" b="1" dirty="0" smtClean="0">
              <a:solidFill>
                <a:srgbClr val="002060"/>
              </a:solidFill>
            </a:rPr>
            <a:t> полной сборки проекта с формированием необходимых артефактов и </a:t>
          </a:r>
          <a:r>
            <a:rPr lang="ru-RU" b="1" dirty="0" err="1" smtClean="0">
              <a:solidFill>
                <a:srgbClr val="002060"/>
              </a:solidFill>
            </a:rPr>
            <a:t>скрипта</a:t>
          </a:r>
          <a:r>
            <a:rPr lang="ru-RU" b="1" dirty="0" smtClean="0">
              <a:solidFill>
                <a:srgbClr val="002060"/>
              </a:solidFill>
            </a:rPr>
            <a:t> развертывания проекта и поддержание их актуальности </a:t>
          </a:r>
          <a:r>
            <a:rPr lang="en-US" b="1" i="0" baseline="0" dirty="0" smtClean="0">
              <a:solidFill>
                <a:srgbClr val="0070C0"/>
              </a:solidFill>
            </a:rPr>
            <a:t>(~ </a:t>
          </a:r>
          <a:r>
            <a:rPr lang="ru-RU" b="1" i="0" baseline="0" dirty="0" smtClean="0">
              <a:solidFill>
                <a:srgbClr val="0070C0"/>
              </a:solidFill>
            </a:rPr>
            <a:t>до 24 ч/часов + 0.2%</a:t>
          </a:r>
          <a:r>
            <a:rPr lang="en-US" b="1" i="0" baseline="0" dirty="0" smtClean="0">
              <a:solidFill>
                <a:srgbClr val="0070C0"/>
              </a:solidFill>
            </a:rPr>
            <a:t> </a:t>
          </a:r>
          <a:r>
            <a:rPr lang="ru-RU" b="1" i="0" baseline="0" dirty="0" smtClean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BA5C4A9C-A8E7-4EBA-92B5-0374338F8715}" type="parTrans" cxnId="{DA85B274-E2DC-4AFD-8CAA-2EE5B619CE59}">
      <dgm:prSet/>
      <dgm:spPr/>
      <dgm:t>
        <a:bodyPr/>
        <a:lstStyle/>
        <a:p>
          <a:endParaRPr lang="ru-RU"/>
        </a:p>
      </dgm:t>
    </dgm:pt>
    <dgm:pt modelId="{988E14EE-8BA0-4546-A6AB-C874B2C9CA48}" type="sibTrans" cxnId="{DA85B274-E2DC-4AFD-8CAA-2EE5B619CE59}">
      <dgm:prSet/>
      <dgm:spPr/>
      <dgm:t>
        <a:bodyPr/>
        <a:lstStyle/>
        <a:p>
          <a:endParaRPr lang="ru-RU"/>
        </a:p>
      </dgm:t>
    </dgm:pt>
    <dgm:pt modelId="{1286333E-96AE-46CF-8A63-147481A6ED5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Разработка тестов </a:t>
          </a:r>
          <a:r>
            <a:rPr lang="en-US" b="1" i="0" baseline="0" dirty="0" smtClean="0">
              <a:solidFill>
                <a:srgbClr val="0070C0"/>
              </a:solidFill>
            </a:rPr>
            <a:t>(</a:t>
          </a:r>
          <a:r>
            <a:rPr lang="ru-RU" b="1" i="0" baseline="0" dirty="0" smtClean="0">
              <a:solidFill>
                <a:srgbClr val="0070C0"/>
              </a:solidFill>
            </a:rPr>
            <a:t>трудозатраты зависят от % покрытия тестами проекта и типа тестов)</a:t>
          </a:r>
          <a:endParaRPr lang="ru-RU" b="1" dirty="0">
            <a:solidFill>
              <a:srgbClr val="002060"/>
            </a:solidFill>
          </a:endParaRPr>
        </a:p>
      </dgm:t>
    </dgm:pt>
    <dgm:pt modelId="{A576EB3A-D8F7-48FF-B508-29305F26CDCA}" type="parTrans" cxnId="{E6D6E67A-DB39-4D6B-85CD-56511FF02F64}">
      <dgm:prSet/>
      <dgm:spPr/>
      <dgm:t>
        <a:bodyPr/>
        <a:lstStyle/>
        <a:p>
          <a:endParaRPr lang="ru-RU"/>
        </a:p>
      </dgm:t>
    </dgm:pt>
    <dgm:pt modelId="{16A84D3F-A0CB-46CD-BA2C-41EE7834D00D}" type="sibTrans" cxnId="{E6D6E67A-DB39-4D6B-85CD-56511FF02F64}">
      <dgm:prSet/>
      <dgm:spPr/>
      <dgm:t>
        <a:bodyPr/>
        <a:lstStyle/>
        <a:p>
          <a:endParaRPr lang="ru-RU"/>
        </a:p>
      </dgm:t>
    </dgm:pt>
    <dgm:pt modelId="{13267A86-A5D2-4D79-B98E-F5ACD8B4824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ru-RU" b="1" dirty="0" smtClean="0">
              <a:solidFill>
                <a:srgbClr val="002060"/>
              </a:solidFill>
            </a:rPr>
            <a:t>Включение проекта в «конвейер» - первоначальная настройка конвейера (</a:t>
          </a:r>
          <a:r>
            <a:rPr lang="en-US" b="1" dirty="0" smtClean="0">
              <a:solidFill>
                <a:srgbClr val="002060"/>
              </a:solidFill>
            </a:rPr>
            <a:t>VCS, Bug/Task Tracker, </a:t>
          </a:r>
          <a:r>
            <a:rPr lang="ru-RU" b="1" dirty="0" smtClean="0">
              <a:solidFill>
                <a:srgbClr val="002060"/>
              </a:solidFill>
            </a:rPr>
            <a:t>Станции сборки/тестирования, Станции развертывания) </a:t>
          </a:r>
          <a:r>
            <a:rPr lang="en-US" b="1" i="0" baseline="0" dirty="0" smtClean="0">
              <a:solidFill>
                <a:srgbClr val="0070C0"/>
              </a:solidFill>
            </a:rPr>
            <a:t>(~ </a:t>
          </a:r>
          <a:r>
            <a:rPr lang="ru-RU" b="1" i="0" baseline="0" dirty="0" smtClean="0">
              <a:solidFill>
                <a:srgbClr val="0070C0"/>
              </a:solidFill>
            </a:rPr>
            <a:t>16-60 ч/часов + 0.1%</a:t>
          </a:r>
          <a:r>
            <a:rPr lang="en-US" b="1" i="0" baseline="0" dirty="0" smtClean="0">
              <a:solidFill>
                <a:srgbClr val="0070C0"/>
              </a:solidFill>
            </a:rPr>
            <a:t> </a:t>
          </a:r>
          <a:r>
            <a:rPr lang="ru-RU" b="1" i="0" baseline="0" dirty="0" smtClean="0">
              <a:solidFill>
                <a:srgbClr val="0070C0"/>
              </a:solidFill>
            </a:rPr>
            <a:t>трудозатрат)</a:t>
          </a:r>
          <a:endParaRPr lang="ru-RU" b="1" dirty="0">
            <a:solidFill>
              <a:srgbClr val="002060"/>
            </a:solidFill>
          </a:endParaRPr>
        </a:p>
      </dgm:t>
    </dgm:pt>
    <dgm:pt modelId="{7A8069EE-C78C-4B8F-BEFA-CF4407CB29E2}" type="parTrans" cxnId="{A3E24C90-8859-4C1D-88AC-3F7181918922}">
      <dgm:prSet/>
      <dgm:spPr/>
      <dgm:t>
        <a:bodyPr/>
        <a:lstStyle/>
        <a:p>
          <a:endParaRPr lang="ru-RU"/>
        </a:p>
      </dgm:t>
    </dgm:pt>
    <dgm:pt modelId="{724B94CA-42EC-4857-B99B-B58B23A48C2F}" type="sibTrans" cxnId="{A3E24C90-8859-4C1D-88AC-3F7181918922}">
      <dgm:prSet/>
      <dgm:spPr/>
      <dgm:t>
        <a:bodyPr/>
        <a:lstStyle/>
        <a:p>
          <a:endParaRPr lang="ru-RU"/>
        </a:p>
      </dgm:t>
    </dgm:pt>
    <dgm:pt modelId="{3B409283-6A86-49A2-A215-944E27EB3035}" type="pres">
      <dgm:prSet presAssocID="{283733B1-F733-4A11-A407-938839C47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D53A55-B7C2-4DD8-9CF1-36E5F54E71C3}" type="pres">
      <dgm:prSet presAssocID="{A8A162F1-04F2-44B2-8062-251357DEA33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C3B15-67E3-4691-A29A-25A6AF4494DC}" type="pres">
      <dgm:prSet presAssocID="{8CCD8C85-EA6C-48D6-98BA-328BC41A72D8}" presName="spacer" presStyleCnt="0"/>
      <dgm:spPr/>
    </dgm:pt>
    <dgm:pt modelId="{D2206FFD-00F4-4123-9499-E24005C06D61}" type="pres">
      <dgm:prSet presAssocID="{3427ED1A-9474-4EC5-8AEA-32823630EF2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22CA7F-ACDA-42C6-AB1B-C72B2030351C}" type="pres">
      <dgm:prSet presAssocID="{A297C9B2-611F-4B7D-BD20-DA218EBA3C52}" presName="spacer" presStyleCnt="0"/>
      <dgm:spPr/>
    </dgm:pt>
    <dgm:pt modelId="{1A7232A1-7DCB-47B5-A5B7-F832E7B6128F}" type="pres">
      <dgm:prSet presAssocID="{A17559B3-D684-49E9-B15A-4E4419FD18F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A00A47-471B-4A7C-AA76-6E9B62D6A5BC}" type="pres">
      <dgm:prSet presAssocID="{04F44292-87B2-4E4B-83B6-5CE3404C0296}" presName="spacer" presStyleCnt="0"/>
      <dgm:spPr/>
    </dgm:pt>
    <dgm:pt modelId="{8E778BAB-BE65-4A4D-8FAB-ED14E4BE7C39}" type="pres">
      <dgm:prSet presAssocID="{9362A1A1-E14E-4D10-A8D6-EFE01D6B370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758AE5-E7B3-47A3-9099-D617F97BE453}" type="pres">
      <dgm:prSet presAssocID="{F1936DD2-E6FD-4878-9170-4FFD02B978A6}" presName="spacer" presStyleCnt="0"/>
      <dgm:spPr/>
    </dgm:pt>
    <dgm:pt modelId="{97E8B2DA-2DA2-458A-BE12-D3ECCB98E137}" type="pres">
      <dgm:prSet presAssocID="{13BB064B-A619-414A-A5DE-AE7AFBE8EEA9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785D82-D65E-4B9A-9429-833C651320FB}" type="pres">
      <dgm:prSet presAssocID="{988E14EE-8BA0-4546-A6AB-C874B2C9CA48}" presName="spacer" presStyleCnt="0"/>
      <dgm:spPr/>
    </dgm:pt>
    <dgm:pt modelId="{316C4FC2-1745-44BE-B7FD-0FFDD0541BF0}" type="pres">
      <dgm:prSet presAssocID="{1286333E-96AE-46CF-8A63-147481A6ED5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1A4B31-4555-4DB8-A31F-DBFDA83A3343}" type="pres">
      <dgm:prSet presAssocID="{16A84D3F-A0CB-46CD-BA2C-41EE7834D00D}" presName="spacer" presStyleCnt="0"/>
      <dgm:spPr/>
    </dgm:pt>
    <dgm:pt modelId="{99759E2D-DC16-4180-9D7F-DAB849233EEE}" type="pres">
      <dgm:prSet presAssocID="{13267A86-A5D2-4D79-B98E-F5ACD8B4824B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1D2D807-B825-4E45-8CC0-90EBC884CD4C}" srcId="{283733B1-F733-4A11-A407-938839C4796A}" destId="{9362A1A1-E14E-4D10-A8D6-EFE01D6B3704}" srcOrd="3" destOrd="0" parTransId="{C0F99EBC-F977-41B5-A75B-7A0D8710FFD3}" sibTransId="{F1936DD2-E6FD-4878-9170-4FFD02B978A6}"/>
    <dgm:cxn modelId="{CDD375CB-981A-48F6-B0A6-26F17BA1E2C8}" type="presOf" srcId="{13BB064B-A619-414A-A5DE-AE7AFBE8EEA9}" destId="{97E8B2DA-2DA2-458A-BE12-D3ECCB98E137}" srcOrd="0" destOrd="0" presId="urn:microsoft.com/office/officeart/2005/8/layout/vList2"/>
    <dgm:cxn modelId="{B7F7EB56-030A-40DF-ABFF-7AE77C20C6B5}" type="presOf" srcId="{283733B1-F733-4A11-A407-938839C4796A}" destId="{3B409283-6A86-49A2-A215-944E27EB3035}" srcOrd="0" destOrd="0" presId="urn:microsoft.com/office/officeart/2005/8/layout/vList2"/>
    <dgm:cxn modelId="{64288F4D-AD4A-49AF-A45F-A66F51451D33}" type="presOf" srcId="{A8A162F1-04F2-44B2-8062-251357DEA33C}" destId="{6FD53A55-B7C2-4DD8-9CF1-36E5F54E71C3}" srcOrd="0" destOrd="0" presId="urn:microsoft.com/office/officeart/2005/8/layout/vList2"/>
    <dgm:cxn modelId="{A1F6530E-7385-491E-9F3D-464B3AAFB025}" type="presOf" srcId="{13267A86-A5D2-4D79-B98E-F5ACD8B4824B}" destId="{99759E2D-DC16-4180-9D7F-DAB849233EEE}" srcOrd="0" destOrd="0" presId="urn:microsoft.com/office/officeart/2005/8/layout/vList2"/>
    <dgm:cxn modelId="{62D594EC-D997-4A43-A075-1CC40BCA2AFC}" type="presOf" srcId="{A17559B3-D684-49E9-B15A-4E4419FD18F6}" destId="{1A7232A1-7DCB-47B5-A5B7-F832E7B6128F}" srcOrd="0" destOrd="0" presId="urn:microsoft.com/office/officeart/2005/8/layout/vList2"/>
    <dgm:cxn modelId="{5EC9BA0E-A0F0-4615-8DAB-5D2EF40B05C3}" srcId="{283733B1-F733-4A11-A407-938839C4796A}" destId="{3427ED1A-9474-4EC5-8AEA-32823630EF29}" srcOrd="1" destOrd="0" parTransId="{1BDFE7EB-7656-4780-8B41-89267743159D}" sibTransId="{A297C9B2-611F-4B7D-BD20-DA218EBA3C52}"/>
    <dgm:cxn modelId="{40A24264-1E7D-441C-A57A-4F14F9C4043F}" srcId="{283733B1-F733-4A11-A407-938839C4796A}" destId="{A17559B3-D684-49E9-B15A-4E4419FD18F6}" srcOrd="2" destOrd="0" parTransId="{0DEEBCE0-CCE1-4D97-993D-5940F00E1299}" sibTransId="{04F44292-87B2-4E4B-83B6-5CE3404C0296}"/>
    <dgm:cxn modelId="{E2B084F7-D6B6-4F75-909E-7F604ACE5BA4}" type="presOf" srcId="{3427ED1A-9474-4EC5-8AEA-32823630EF29}" destId="{D2206FFD-00F4-4123-9499-E24005C06D61}" srcOrd="0" destOrd="0" presId="urn:microsoft.com/office/officeart/2005/8/layout/vList2"/>
    <dgm:cxn modelId="{DA85B274-E2DC-4AFD-8CAA-2EE5B619CE59}" srcId="{283733B1-F733-4A11-A407-938839C4796A}" destId="{13BB064B-A619-414A-A5DE-AE7AFBE8EEA9}" srcOrd="4" destOrd="0" parTransId="{BA5C4A9C-A8E7-4EBA-92B5-0374338F8715}" sibTransId="{988E14EE-8BA0-4546-A6AB-C874B2C9CA48}"/>
    <dgm:cxn modelId="{E6D6E67A-DB39-4D6B-85CD-56511FF02F64}" srcId="{283733B1-F733-4A11-A407-938839C4796A}" destId="{1286333E-96AE-46CF-8A63-147481A6ED58}" srcOrd="5" destOrd="0" parTransId="{A576EB3A-D8F7-48FF-B508-29305F26CDCA}" sibTransId="{16A84D3F-A0CB-46CD-BA2C-41EE7834D00D}"/>
    <dgm:cxn modelId="{32C647A5-7FB7-4F58-B358-C4CE7615263E}" srcId="{283733B1-F733-4A11-A407-938839C4796A}" destId="{A8A162F1-04F2-44B2-8062-251357DEA33C}" srcOrd="0" destOrd="0" parTransId="{CC5153A8-388B-45CD-B3E6-2AFAB8128468}" sibTransId="{8CCD8C85-EA6C-48D6-98BA-328BC41A72D8}"/>
    <dgm:cxn modelId="{A3E24C90-8859-4C1D-88AC-3F7181918922}" srcId="{283733B1-F733-4A11-A407-938839C4796A}" destId="{13267A86-A5D2-4D79-B98E-F5ACD8B4824B}" srcOrd="6" destOrd="0" parTransId="{7A8069EE-C78C-4B8F-BEFA-CF4407CB29E2}" sibTransId="{724B94CA-42EC-4857-B99B-B58B23A48C2F}"/>
    <dgm:cxn modelId="{B19D8915-1F6E-4087-9364-5632975CC0CC}" type="presOf" srcId="{1286333E-96AE-46CF-8A63-147481A6ED58}" destId="{316C4FC2-1745-44BE-B7FD-0FFDD0541BF0}" srcOrd="0" destOrd="0" presId="urn:microsoft.com/office/officeart/2005/8/layout/vList2"/>
    <dgm:cxn modelId="{D51F8C03-875B-4B8D-8D38-B92A85FB5E04}" type="presOf" srcId="{9362A1A1-E14E-4D10-A8D6-EFE01D6B3704}" destId="{8E778BAB-BE65-4A4D-8FAB-ED14E4BE7C39}" srcOrd="0" destOrd="0" presId="urn:microsoft.com/office/officeart/2005/8/layout/vList2"/>
    <dgm:cxn modelId="{F794A0F4-52A6-4125-AD43-BA3605A2EA56}" type="presParOf" srcId="{3B409283-6A86-49A2-A215-944E27EB3035}" destId="{6FD53A55-B7C2-4DD8-9CF1-36E5F54E71C3}" srcOrd="0" destOrd="0" presId="urn:microsoft.com/office/officeart/2005/8/layout/vList2"/>
    <dgm:cxn modelId="{C069407B-AFA4-4C24-8193-F6447391610E}" type="presParOf" srcId="{3B409283-6A86-49A2-A215-944E27EB3035}" destId="{24EC3B15-67E3-4691-A29A-25A6AF4494DC}" srcOrd="1" destOrd="0" presId="urn:microsoft.com/office/officeart/2005/8/layout/vList2"/>
    <dgm:cxn modelId="{1E745384-50F8-434A-A116-7CC403CDBF5E}" type="presParOf" srcId="{3B409283-6A86-49A2-A215-944E27EB3035}" destId="{D2206FFD-00F4-4123-9499-E24005C06D61}" srcOrd="2" destOrd="0" presId="urn:microsoft.com/office/officeart/2005/8/layout/vList2"/>
    <dgm:cxn modelId="{BD31390A-EBDD-4178-BF7B-1284A574DE96}" type="presParOf" srcId="{3B409283-6A86-49A2-A215-944E27EB3035}" destId="{D922CA7F-ACDA-42C6-AB1B-C72B2030351C}" srcOrd="3" destOrd="0" presId="urn:microsoft.com/office/officeart/2005/8/layout/vList2"/>
    <dgm:cxn modelId="{67A1E299-D29C-4AEB-9764-BC297FB3479D}" type="presParOf" srcId="{3B409283-6A86-49A2-A215-944E27EB3035}" destId="{1A7232A1-7DCB-47B5-A5B7-F832E7B6128F}" srcOrd="4" destOrd="0" presId="urn:microsoft.com/office/officeart/2005/8/layout/vList2"/>
    <dgm:cxn modelId="{1CD0B734-258C-4538-B7CB-76E54CC0FAC9}" type="presParOf" srcId="{3B409283-6A86-49A2-A215-944E27EB3035}" destId="{81A00A47-471B-4A7C-AA76-6E9B62D6A5BC}" srcOrd="5" destOrd="0" presId="urn:microsoft.com/office/officeart/2005/8/layout/vList2"/>
    <dgm:cxn modelId="{634AF291-9E3C-458D-832F-C7FAA42C01C2}" type="presParOf" srcId="{3B409283-6A86-49A2-A215-944E27EB3035}" destId="{8E778BAB-BE65-4A4D-8FAB-ED14E4BE7C39}" srcOrd="6" destOrd="0" presId="urn:microsoft.com/office/officeart/2005/8/layout/vList2"/>
    <dgm:cxn modelId="{A5A8E6A4-5546-4751-ADCE-FBF4C5643887}" type="presParOf" srcId="{3B409283-6A86-49A2-A215-944E27EB3035}" destId="{28758AE5-E7B3-47A3-9099-D617F97BE453}" srcOrd="7" destOrd="0" presId="urn:microsoft.com/office/officeart/2005/8/layout/vList2"/>
    <dgm:cxn modelId="{6A0C6F81-DD5E-4B6A-A021-0179B80FF0EE}" type="presParOf" srcId="{3B409283-6A86-49A2-A215-944E27EB3035}" destId="{97E8B2DA-2DA2-458A-BE12-D3ECCB98E137}" srcOrd="8" destOrd="0" presId="urn:microsoft.com/office/officeart/2005/8/layout/vList2"/>
    <dgm:cxn modelId="{56CF8127-5C2E-4FB0-9493-031D3F973715}" type="presParOf" srcId="{3B409283-6A86-49A2-A215-944E27EB3035}" destId="{2A785D82-D65E-4B9A-9429-833C651320FB}" srcOrd="9" destOrd="0" presId="urn:microsoft.com/office/officeart/2005/8/layout/vList2"/>
    <dgm:cxn modelId="{A6E58D7E-F8BC-45B4-B4B0-79D12B8AD622}" type="presParOf" srcId="{3B409283-6A86-49A2-A215-944E27EB3035}" destId="{316C4FC2-1745-44BE-B7FD-0FFDD0541BF0}" srcOrd="10" destOrd="0" presId="urn:microsoft.com/office/officeart/2005/8/layout/vList2"/>
    <dgm:cxn modelId="{474CD3EB-6BF3-4E73-AC55-B1348D7947B6}" type="presParOf" srcId="{3B409283-6A86-49A2-A215-944E27EB3035}" destId="{B71A4B31-4555-4DB8-A31F-DBFDA83A3343}" srcOrd="11" destOrd="0" presId="urn:microsoft.com/office/officeart/2005/8/layout/vList2"/>
    <dgm:cxn modelId="{4F000036-5502-43D5-AA57-1F023D33F78C}" type="presParOf" srcId="{3B409283-6A86-49A2-A215-944E27EB3035}" destId="{99759E2D-DC16-4180-9D7F-DAB849233EE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27EAFE-5268-4B71-8CA0-F8100A8A3FD2}">
      <dsp:nvSpPr>
        <dsp:cNvPr id="0" name=""/>
        <dsp:cNvSpPr/>
      </dsp:nvSpPr>
      <dsp:spPr>
        <a:xfrm>
          <a:off x="0" y="254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baseline="0" dirty="0" smtClean="0"/>
            <a:t>Постоянный финансовый рост (план на 2016г. – удвоение по сравнению с 2015г.)</a:t>
          </a:r>
          <a:endParaRPr lang="ru-RU" sz="2000" b="0" i="0" kern="1200" baseline="0" dirty="0"/>
        </a:p>
      </dsp:txBody>
      <dsp:txXfrm>
        <a:off x="0" y="25484"/>
        <a:ext cx="8784976" cy="795600"/>
      </dsp:txXfrm>
    </dsp:sp>
    <dsp:sp modelId="{C172050F-CC03-41F5-9C1B-08E4C23846EA}">
      <dsp:nvSpPr>
        <dsp:cNvPr id="0" name=""/>
        <dsp:cNvSpPr/>
      </dsp:nvSpPr>
      <dsp:spPr>
        <a:xfrm>
          <a:off x="0" y="8786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Выполнение контрактов по ГОЗ в указанные сроки и с требуемым качеством</a:t>
          </a:r>
          <a:endParaRPr lang="ru-RU" sz="2000" kern="1200" dirty="0"/>
        </a:p>
      </dsp:txBody>
      <dsp:txXfrm>
        <a:off x="0" y="878684"/>
        <a:ext cx="8784976" cy="795600"/>
      </dsp:txXfrm>
    </dsp:sp>
    <dsp:sp modelId="{C6FEAA3E-5E6F-4D5A-B933-D92CDCDDAD50}">
      <dsp:nvSpPr>
        <dsp:cNvPr id="0" name=""/>
        <dsp:cNvSpPr/>
      </dsp:nvSpPr>
      <dsp:spPr>
        <a:xfrm>
          <a:off x="0" y="17318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Получение новых контрактов на выполнение ГОЗ (новые направления, новые Заказчики)</a:t>
          </a:r>
          <a:endParaRPr lang="ru-RU" sz="2000" kern="1200" dirty="0"/>
        </a:p>
      </dsp:txBody>
      <dsp:txXfrm>
        <a:off x="0" y="1731884"/>
        <a:ext cx="8784976" cy="795600"/>
      </dsp:txXfrm>
    </dsp:sp>
    <dsp:sp modelId="{6F2771DB-8A9B-40E0-8226-B30A302C07C4}">
      <dsp:nvSpPr>
        <dsp:cNvPr id="0" name=""/>
        <dsp:cNvSpPr/>
      </dsp:nvSpPr>
      <dsp:spPr>
        <a:xfrm>
          <a:off x="0" y="25850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Выход на рынок коммерческого ПО и ПАК</a:t>
          </a:r>
          <a:endParaRPr lang="ru-RU" sz="2000" kern="1200" dirty="0"/>
        </a:p>
      </dsp:txBody>
      <dsp:txXfrm>
        <a:off x="0" y="2585084"/>
        <a:ext cx="8784976" cy="795600"/>
      </dsp:txXfrm>
    </dsp:sp>
    <dsp:sp modelId="{38239F8D-7240-4326-860E-71F5D6192BB4}">
      <dsp:nvSpPr>
        <dsp:cNvPr id="0" name=""/>
        <dsp:cNvSpPr/>
      </dsp:nvSpPr>
      <dsp:spPr>
        <a:xfrm>
          <a:off x="0" y="3438284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baseline="0" dirty="0" smtClean="0"/>
            <a:t>Увеличение количества и объемов выполняемых проектов</a:t>
          </a:r>
          <a:endParaRPr lang="ru-RU" sz="2000" kern="1200" dirty="0"/>
        </a:p>
      </dsp:txBody>
      <dsp:txXfrm>
        <a:off x="0" y="3438284"/>
        <a:ext cx="8784976" cy="795600"/>
      </dsp:txXfrm>
    </dsp:sp>
    <dsp:sp modelId="{30C55D49-1323-429E-88AD-2E16B4026AF3}">
      <dsp:nvSpPr>
        <dsp:cNvPr id="0" name=""/>
        <dsp:cNvSpPr/>
      </dsp:nvSpPr>
      <dsp:spPr>
        <a:xfrm>
          <a:off x="0" y="4291483"/>
          <a:ext cx="878497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Освоение новых направлений по разработке ПО и ПАК</a:t>
          </a:r>
          <a:r>
            <a:rPr lang="ru-RU" sz="2000" b="0" i="0" kern="1200" baseline="0" dirty="0" smtClean="0"/>
            <a:t> </a:t>
          </a:r>
          <a:endParaRPr lang="ru-RU" sz="2000" kern="1200" dirty="0"/>
        </a:p>
      </dsp:txBody>
      <dsp:txXfrm>
        <a:off x="0" y="4291483"/>
        <a:ext cx="8784976" cy="795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D84186-A472-4462-BB36-6D714A1167EC}">
      <dsp:nvSpPr>
        <dsp:cNvPr id="0" name=""/>
        <dsp:cNvSpPr/>
      </dsp:nvSpPr>
      <dsp:spPr>
        <a:xfrm>
          <a:off x="0" y="216036"/>
          <a:ext cx="8208912" cy="4134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i="0" kern="1200" baseline="0" dirty="0" smtClean="0"/>
            <a:t>Разработка/сопровождение/модернизация программных и программно-аппаратных комплексов и систем для нужд</a:t>
          </a:r>
          <a:r>
            <a:rPr lang="ru-RU" sz="3100" i="0" kern="1200" dirty="0" smtClean="0"/>
            <a:t> военной и гражданской промышленности по направлениям: телекоммуникации (шифрованный/доверенный обмен данными), автоматизация деятельности должностных лиц и т.п. </a:t>
          </a:r>
          <a:endParaRPr lang="ru-RU" sz="3100" i="0" kern="1200" baseline="0" dirty="0"/>
        </a:p>
      </dsp:txBody>
      <dsp:txXfrm>
        <a:off x="0" y="216036"/>
        <a:ext cx="8208912" cy="41347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D53A55-B7C2-4DD8-9CF1-36E5F54E71C3}">
      <dsp:nvSpPr>
        <dsp:cNvPr id="0" name=""/>
        <dsp:cNvSpPr/>
      </dsp:nvSpPr>
      <dsp:spPr>
        <a:xfrm>
          <a:off x="0" y="6091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baseline="0" dirty="0" smtClean="0">
              <a:solidFill>
                <a:srgbClr val="002060"/>
              </a:solidFill>
            </a:rPr>
            <a:t>Полная непрозрачность процесса и </a:t>
          </a:r>
          <a:r>
            <a:rPr lang="ru-RU" sz="1800" b="1" kern="1200" dirty="0" smtClean="0">
              <a:solidFill>
                <a:srgbClr val="002060"/>
              </a:solidFill>
            </a:rPr>
            <a:t>загрузки участников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6091"/>
        <a:ext cx="8784976" cy="715052"/>
      </dsp:txXfrm>
    </dsp:sp>
    <dsp:sp modelId="{D2206FFD-00F4-4123-9499-E24005C06D61}">
      <dsp:nvSpPr>
        <dsp:cNvPr id="0" name=""/>
        <dsp:cNvSpPr/>
      </dsp:nvSpPr>
      <dsp:spPr>
        <a:xfrm>
          <a:off x="0" y="772983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Процесс разработки ПО, используемый инструментарий и средства поддержки процесса разработки не стандартизованы и не унифицированы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772983"/>
        <a:ext cx="8784976" cy="715052"/>
      </dsp:txXfrm>
    </dsp:sp>
    <dsp:sp modelId="{1A7232A1-7DCB-47B5-A5B7-F832E7B6128F}">
      <dsp:nvSpPr>
        <dsp:cNvPr id="0" name=""/>
        <dsp:cNvSpPr/>
      </dsp:nvSpPr>
      <dsp:spPr>
        <a:xfrm>
          <a:off x="0" y="1539876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Большое количество ручных операций/действий (большие издержки по всех этапах разработки)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1539876"/>
        <a:ext cx="8784976" cy="715052"/>
      </dsp:txXfrm>
    </dsp:sp>
    <dsp:sp modelId="{8E778BAB-BE65-4A4D-8FAB-ED14E4BE7C39}">
      <dsp:nvSpPr>
        <dsp:cNvPr id="0" name=""/>
        <dsp:cNvSpPr/>
      </dsp:nvSpPr>
      <dsp:spPr>
        <a:xfrm>
          <a:off x="0" y="2306769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Порог вхождения нового участника в проект или переключения участника между  проектами очень высок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2306769"/>
        <a:ext cx="8784976" cy="715052"/>
      </dsp:txXfrm>
    </dsp:sp>
    <dsp:sp modelId="{59967266-EC49-4915-8BF0-B6E50762C5E5}">
      <dsp:nvSpPr>
        <dsp:cNvPr id="0" name=""/>
        <dsp:cNvSpPr/>
      </dsp:nvSpPr>
      <dsp:spPr>
        <a:xfrm>
          <a:off x="0" y="3073662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Кадровые риски максимальны (все экспертные знания/опыт находятся у сотрудников)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3073662"/>
        <a:ext cx="8784976" cy="715052"/>
      </dsp:txXfrm>
    </dsp:sp>
    <dsp:sp modelId="{4DB735C4-EE2B-4062-A68A-86E07933DA52}">
      <dsp:nvSpPr>
        <dsp:cNvPr id="0" name=""/>
        <dsp:cNvSpPr/>
      </dsp:nvSpPr>
      <dsp:spPr>
        <a:xfrm>
          <a:off x="0" y="3840555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Повторное использование наработок сравнимо по затратам с разработкой «с нуля»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3840555"/>
        <a:ext cx="8784976" cy="715052"/>
      </dsp:txXfrm>
    </dsp:sp>
    <dsp:sp modelId="{2154E9DA-7B93-4F66-9CEE-DE6FA0FAEA48}">
      <dsp:nvSpPr>
        <dsp:cNvPr id="0" name=""/>
        <dsp:cNvSpPr/>
      </dsp:nvSpPr>
      <dsp:spPr>
        <a:xfrm>
          <a:off x="0" y="4607448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Риски потери ценной информации максимальны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4607448"/>
        <a:ext cx="8784976" cy="7150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D53A55-B7C2-4DD8-9CF1-36E5F54E71C3}">
      <dsp:nvSpPr>
        <dsp:cNvPr id="0" name=""/>
        <dsp:cNvSpPr/>
      </dsp:nvSpPr>
      <dsp:spPr>
        <a:xfrm>
          <a:off x="0" y="6091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baseline="0" dirty="0" smtClean="0">
              <a:solidFill>
                <a:srgbClr val="002060"/>
              </a:solidFill>
            </a:rPr>
            <a:t>Полная непрозрачность процесса и </a:t>
          </a:r>
          <a:r>
            <a:rPr lang="ru-RU" sz="1800" b="1" kern="1200" dirty="0" smtClean="0">
              <a:solidFill>
                <a:srgbClr val="002060"/>
              </a:solidFill>
            </a:rPr>
            <a:t>загрузки участников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6091"/>
        <a:ext cx="8784976" cy="715052"/>
      </dsp:txXfrm>
    </dsp:sp>
    <dsp:sp modelId="{D2206FFD-00F4-4123-9499-E24005C06D61}">
      <dsp:nvSpPr>
        <dsp:cNvPr id="0" name=""/>
        <dsp:cNvSpPr/>
      </dsp:nvSpPr>
      <dsp:spPr>
        <a:xfrm>
          <a:off x="0" y="772983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Процесс разработки ПО, используемый инструментарий и средства поддержки процесса разработки не стандартизованы и не унифицированы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772983"/>
        <a:ext cx="8784976" cy="715052"/>
      </dsp:txXfrm>
    </dsp:sp>
    <dsp:sp modelId="{1A7232A1-7DCB-47B5-A5B7-F832E7B6128F}">
      <dsp:nvSpPr>
        <dsp:cNvPr id="0" name=""/>
        <dsp:cNvSpPr/>
      </dsp:nvSpPr>
      <dsp:spPr>
        <a:xfrm>
          <a:off x="0" y="1539876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Большое количество ручных операций/действий (большие издержки по всех этапах разработки)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1539876"/>
        <a:ext cx="8784976" cy="715052"/>
      </dsp:txXfrm>
    </dsp:sp>
    <dsp:sp modelId="{8E778BAB-BE65-4A4D-8FAB-ED14E4BE7C39}">
      <dsp:nvSpPr>
        <dsp:cNvPr id="0" name=""/>
        <dsp:cNvSpPr/>
      </dsp:nvSpPr>
      <dsp:spPr>
        <a:xfrm>
          <a:off x="0" y="2306769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Порог вхождения нового участника в проект или переключения участника между  проектами очень высок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2306769"/>
        <a:ext cx="8784976" cy="715052"/>
      </dsp:txXfrm>
    </dsp:sp>
    <dsp:sp modelId="{59967266-EC49-4915-8BF0-B6E50762C5E5}">
      <dsp:nvSpPr>
        <dsp:cNvPr id="0" name=""/>
        <dsp:cNvSpPr/>
      </dsp:nvSpPr>
      <dsp:spPr>
        <a:xfrm>
          <a:off x="0" y="3073662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Кадровые риски максимальны (все экспертные знания/опыт находятся у сотрудников)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3073662"/>
        <a:ext cx="8784976" cy="715052"/>
      </dsp:txXfrm>
    </dsp:sp>
    <dsp:sp modelId="{4DB735C4-EE2B-4062-A68A-86E07933DA52}">
      <dsp:nvSpPr>
        <dsp:cNvPr id="0" name=""/>
        <dsp:cNvSpPr/>
      </dsp:nvSpPr>
      <dsp:spPr>
        <a:xfrm>
          <a:off x="0" y="3840555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Повторное использование наработок сравнимо по затратам с разработкой «с нуля»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3840555"/>
        <a:ext cx="8784976" cy="715052"/>
      </dsp:txXfrm>
    </dsp:sp>
    <dsp:sp modelId="{2154E9DA-7B93-4F66-9CEE-DE6FA0FAEA48}">
      <dsp:nvSpPr>
        <dsp:cNvPr id="0" name=""/>
        <dsp:cNvSpPr/>
      </dsp:nvSpPr>
      <dsp:spPr>
        <a:xfrm>
          <a:off x="0" y="4607448"/>
          <a:ext cx="8784976" cy="715052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2060"/>
              </a:solidFill>
            </a:rPr>
            <a:t>Риски потери ценной информации максимальны</a:t>
          </a:r>
          <a:endParaRPr lang="ru-RU" sz="1800" b="1" kern="1200" dirty="0">
            <a:solidFill>
              <a:srgbClr val="002060"/>
            </a:solidFill>
          </a:endParaRPr>
        </a:p>
      </dsp:txBody>
      <dsp:txXfrm>
        <a:off x="0" y="4607448"/>
        <a:ext cx="8784976" cy="71505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7E96E8-7081-4F2B-A9E6-7B7BD8645537}">
      <dsp:nvSpPr>
        <dsp:cNvPr id="0" name=""/>
        <dsp:cNvSpPr/>
      </dsp:nvSpPr>
      <dsp:spPr>
        <a:xfrm>
          <a:off x="0" y="64445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rgbClr val="002060"/>
              </a:solidFill>
            </a:rPr>
            <a:t>Невозможно планирование  проектной деятельности (постоянный «аврал»)</a:t>
          </a:r>
          <a:endParaRPr lang="ru-RU" sz="2300" b="1" kern="1200" dirty="0">
            <a:solidFill>
              <a:srgbClr val="002060"/>
            </a:solidFill>
          </a:endParaRPr>
        </a:p>
      </dsp:txBody>
      <dsp:txXfrm>
        <a:off x="0" y="64445"/>
        <a:ext cx="8784976" cy="914940"/>
      </dsp:txXfrm>
    </dsp:sp>
    <dsp:sp modelId="{0F430E43-4AB6-489F-B3F1-54D1ABAD3C44}">
      <dsp:nvSpPr>
        <dsp:cNvPr id="0" name=""/>
        <dsp:cNvSpPr/>
      </dsp:nvSpPr>
      <dsp:spPr>
        <a:xfrm>
          <a:off x="0" y="1045625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rgbClr val="002060"/>
              </a:solidFill>
            </a:rPr>
            <a:t>Невозможно планировать/балансировать загрузку участников процесса, вести учет  трудозатрат</a:t>
          </a:r>
          <a:endParaRPr lang="ru-RU" sz="2300" b="1" kern="1200" dirty="0">
            <a:solidFill>
              <a:srgbClr val="002060"/>
            </a:solidFill>
          </a:endParaRPr>
        </a:p>
      </dsp:txBody>
      <dsp:txXfrm>
        <a:off x="0" y="1045625"/>
        <a:ext cx="8784976" cy="914940"/>
      </dsp:txXfrm>
    </dsp:sp>
    <dsp:sp modelId="{6D194A69-48BD-4C1D-9904-C31475524E6E}">
      <dsp:nvSpPr>
        <dsp:cNvPr id="0" name=""/>
        <dsp:cNvSpPr/>
      </dsp:nvSpPr>
      <dsp:spPr>
        <a:xfrm>
          <a:off x="0" y="2026805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rgbClr val="002060"/>
              </a:solidFill>
            </a:rPr>
            <a:t>Невозможно тиражировать или масштабировать процесс</a:t>
          </a:r>
          <a:endParaRPr lang="ru-RU" sz="2300" b="1" kern="1200" dirty="0">
            <a:solidFill>
              <a:srgbClr val="002060"/>
            </a:solidFill>
          </a:endParaRPr>
        </a:p>
      </dsp:txBody>
      <dsp:txXfrm>
        <a:off x="0" y="2026805"/>
        <a:ext cx="8784976" cy="914940"/>
      </dsp:txXfrm>
    </dsp:sp>
    <dsp:sp modelId="{ABC400EC-0FD9-4610-AF26-9735569C3D76}">
      <dsp:nvSpPr>
        <dsp:cNvPr id="0" name=""/>
        <dsp:cNvSpPr/>
      </dsp:nvSpPr>
      <dsp:spPr>
        <a:xfrm>
          <a:off x="0" y="3007986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i="0" kern="1200" baseline="0" dirty="0" smtClean="0">
              <a:solidFill>
                <a:srgbClr val="002060"/>
              </a:solidFill>
            </a:rPr>
            <a:t>Невозможно планировать качество результата процесса</a:t>
          </a:r>
          <a:endParaRPr lang="ru-RU" sz="2300" b="1" i="0" kern="1200" baseline="0" dirty="0">
            <a:solidFill>
              <a:srgbClr val="002060"/>
            </a:solidFill>
          </a:endParaRPr>
        </a:p>
      </dsp:txBody>
      <dsp:txXfrm>
        <a:off x="0" y="3007986"/>
        <a:ext cx="8784976" cy="914940"/>
      </dsp:txXfrm>
    </dsp:sp>
    <dsp:sp modelId="{6499FFFD-7939-47DE-B0C9-D14EE40A7330}">
      <dsp:nvSpPr>
        <dsp:cNvPr id="0" name=""/>
        <dsp:cNvSpPr/>
      </dsp:nvSpPr>
      <dsp:spPr>
        <a:xfrm>
          <a:off x="0" y="3989166"/>
          <a:ext cx="8784976" cy="9149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i="0" kern="1200" baseline="0" dirty="0" smtClean="0">
              <a:solidFill>
                <a:srgbClr val="002060"/>
              </a:solidFill>
            </a:rPr>
            <a:t>Невозможно использование статистики</a:t>
          </a:r>
          <a:r>
            <a:rPr lang="ru-RU" sz="2300" b="1" i="0" kern="1200" dirty="0" smtClean="0">
              <a:solidFill>
                <a:srgbClr val="002060"/>
              </a:solidFill>
            </a:rPr>
            <a:t> по выполненным работам/завершенным проектам </a:t>
          </a:r>
          <a:r>
            <a:rPr lang="ru-RU" sz="2300" b="1" kern="1200" dirty="0" smtClean="0">
              <a:solidFill>
                <a:srgbClr val="002060"/>
              </a:solidFill>
            </a:rPr>
            <a:t>для планирования</a:t>
          </a:r>
          <a:endParaRPr lang="ru-RU" sz="2300" b="1" i="0" kern="1200" dirty="0">
            <a:solidFill>
              <a:srgbClr val="002060"/>
            </a:solidFill>
          </a:endParaRPr>
        </a:p>
      </dsp:txBody>
      <dsp:txXfrm>
        <a:off x="0" y="3989166"/>
        <a:ext cx="8784976" cy="9149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D53A55-B7C2-4DD8-9CF1-36E5F54E71C3}">
      <dsp:nvSpPr>
        <dsp:cNvPr id="0" name=""/>
        <dsp:cNvSpPr/>
      </dsp:nvSpPr>
      <dsp:spPr>
        <a:xfrm>
          <a:off x="0" y="456472"/>
          <a:ext cx="8784976" cy="106287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i="0" kern="1200" baseline="0" dirty="0" smtClean="0">
              <a:solidFill>
                <a:srgbClr val="002060"/>
              </a:solidFill>
            </a:rPr>
            <a:t>Полное устранение всех недостатков существующего процесса и их следствий, снижение издержек на большинстве этапов разработки ПО</a:t>
          </a:r>
          <a:endParaRPr lang="ru-RU" sz="1900" b="1" kern="1200" dirty="0">
            <a:solidFill>
              <a:srgbClr val="002060"/>
            </a:solidFill>
          </a:endParaRPr>
        </a:p>
      </dsp:txBody>
      <dsp:txXfrm>
        <a:off x="0" y="456472"/>
        <a:ext cx="8784976" cy="1062871"/>
      </dsp:txXfrm>
    </dsp:sp>
    <dsp:sp modelId="{D2206FFD-00F4-4123-9499-E24005C06D61}">
      <dsp:nvSpPr>
        <dsp:cNvPr id="0" name=""/>
        <dsp:cNvSpPr/>
      </dsp:nvSpPr>
      <dsp:spPr>
        <a:xfrm>
          <a:off x="0" y="1574064"/>
          <a:ext cx="8784976" cy="106287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solidFill>
                <a:srgbClr val="002060"/>
              </a:solidFill>
            </a:rPr>
            <a:t>Проект – серийное изделие, результат работы «конвейера разработки»</a:t>
          </a:r>
          <a:endParaRPr lang="ru-RU" sz="1900" b="1" kern="1200" dirty="0">
            <a:solidFill>
              <a:srgbClr val="002060"/>
            </a:solidFill>
          </a:endParaRPr>
        </a:p>
      </dsp:txBody>
      <dsp:txXfrm>
        <a:off x="0" y="1574064"/>
        <a:ext cx="8784976" cy="1062871"/>
      </dsp:txXfrm>
    </dsp:sp>
    <dsp:sp modelId="{1A7232A1-7DCB-47B5-A5B7-F832E7B6128F}">
      <dsp:nvSpPr>
        <dsp:cNvPr id="0" name=""/>
        <dsp:cNvSpPr/>
      </dsp:nvSpPr>
      <dsp:spPr>
        <a:xfrm>
          <a:off x="0" y="2691656"/>
          <a:ext cx="8784976" cy="106287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solidFill>
                <a:srgbClr val="002060"/>
              </a:solidFill>
            </a:rPr>
            <a:t>Возможность стандартизации и формализации взаимодействия с соисполнителями/подрядчиками</a:t>
          </a:r>
          <a:endParaRPr lang="ru-RU" sz="1900" b="1" kern="1200" dirty="0">
            <a:solidFill>
              <a:srgbClr val="002060"/>
            </a:solidFill>
          </a:endParaRPr>
        </a:p>
      </dsp:txBody>
      <dsp:txXfrm>
        <a:off x="0" y="2691656"/>
        <a:ext cx="8784976" cy="1062871"/>
      </dsp:txXfrm>
    </dsp:sp>
    <dsp:sp modelId="{8E778BAB-BE65-4A4D-8FAB-ED14E4BE7C39}">
      <dsp:nvSpPr>
        <dsp:cNvPr id="0" name=""/>
        <dsp:cNvSpPr/>
      </dsp:nvSpPr>
      <dsp:spPr>
        <a:xfrm>
          <a:off x="0" y="3809247"/>
          <a:ext cx="8784976" cy="106287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solidFill>
                <a:srgbClr val="002060"/>
              </a:solidFill>
              <a:latin typeface="+mj-lt"/>
              <a:ea typeface="+mj-ea"/>
              <a:cs typeface="+mj-cs"/>
            </a:rPr>
            <a:t>Возможность «экспорта» процесса разработки ПО – продажи экспертных знаний/опыта по организации аналогичного процесса другим организациям (от проведения обучения до непосредственно внедрения процесса у заказчика)</a:t>
          </a:r>
          <a:endParaRPr lang="ru-RU" sz="1900" b="1" kern="1200" dirty="0">
            <a:solidFill>
              <a:srgbClr val="002060"/>
            </a:solidFill>
          </a:endParaRPr>
        </a:p>
      </dsp:txBody>
      <dsp:txXfrm>
        <a:off x="0" y="3809247"/>
        <a:ext cx="8784976" cy="106287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D53A55-B7C2-4DD8-9CF1-36E5F54E71C3}">
      <dsp:nvSpPr>
        <dsp:cNvPr id="0" name=""/>
        <dsp:cNvSpPr/>
      </dsp:nvSpPr>
      <dsp:spPr>
        <a:xfrm>
          <a:off x="0" y="242334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0" kern="1200" baseline="0" dirty="0" smtClean="0">
              <a:solidFill>
                <a:srgbClr val="002060"/>
              </a:solidFill>
            </a:rPr>
            <a:t>Использование </a:t>
          </a:r>
          <a:r>
            <a:rPr lang="en-US" sz="1500" b="1" i="0" kern="1200" baseline="0" dirty="0" smtClean="0">
              <a:solidFill>
                <a:srgbClr val="002060"/>
              </a:solidFill>
            </a:rPr>
            <a:t>VCS, </a:t>
          </a:r>
          <a:r>
            <a:rPr lang="ru-RU" sz="1500" b="1" i="0" kern="1200" baseline="0" dirty="0" smtClean="0">
              <a:solidFill>
                <a:srgbClr val="002060"/>
              </a:solidFill>
            </a:rPr>
            <a:t>культура регулярных «</a:t>
          </a:r>
          <a:r>
            <a:rPr lang="ru-RU" sz="1500" b="1" i="0" kern="1200" baseline="0" dirty="0" err="1" smtClean="0">
              <a:solidFill>
                <a:srgbClr val="002060"/>
              </a:solidFill>
            </a:rPr>
            <a:t>коммитов</a:t>
          </a:r>
          <a:r>
            <a:rPr lang="ru-RU" sz="1500" b="1" i="0" kern="1200" baseline="0" dirty="0" smtClean="0">
              <a:solidFill>
                <a:srgbClr val="002060"/>
              </a:solidFill>
            </a:rPr>
            <a:t>» </a:t>
          </a:r>
          <a:r>
            <a:rPr lang="en-US" sz="1500" b="1" i="0" kern="1200" baseline="0" dirty="0" smtClean="0">
              <a:solidFill>
                <a:srgbClr val="002060"/>
              </a:solidFill>
            </a:rPr>
            <a:t> 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(~ 0,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2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%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70C0"/>
            </a:solidFill>
          </a:endParaRPr>
        </a:p>
      </dsp:txBody>
      <dsp:txXfrm>
        <a:off x="0" y="242334"/>
        <a:ext cx="8784976" cy="685821"/>
      </dsp:txXfrm>
    </dsp:sp>
    <dsp:sp modelId="{D2206FFD-00F4-4123-9499-E24005C06D61}">
      <dsp:nvSpPr>
        <dsp:cNvPr id="0" name=""/>
        <dsp:cNvSpPr/>
      </dsp:nvSpPr>
      <dsp:spPr>
        <a:xfrm>
          <a:off x="0" y="971355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rgbClr val="002060"/>
              </a:solidFill>
            </a:rPr>
            <a:t>Использование системы </a:t>
          </a:r>
          <a:r>
            <a:rPr lang="en-US" sz="1500" b="1" kern="1200" dirty="0" smtClean="0">
              <a:solidFill>
                <a:srgbClr val="002060"/>
              </a:solidFill>
            </a:rPr>
            <a:t>bug/task tracker</a:t>
          </a:r>
          <a:r>
            <a:rPr lang="ru-RU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(~ 0,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5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%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0" y="971355"/>
        <a:ext cx="8784976" cy="685821"/>
      </dsp:txXfrm>
    </dsp:sp>
    <dsp:sp modelId="{1A7232A1-7DCB-47B5-A5B7-F832E7B6128F}">
      <dsp:nvSpPr>
        <dsp:cNvPr id="0" name=""/>
        <dsp:cNvSpPr/>
      </dsp:nvSpPr>
      <dsp:spPr>
        <a:xfrm>
          <a:off x="0" y="1700376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rgbClr val="002060"/>
              </a:solidFill>
            </a:rPr>
            <a:t>Разработка документа МВС (Модель Времени Сборки) и поддержание его актуальности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baseline="0" dirty="0" smtClean="0">
              <a:solidFill>
                <a:srgbClr val="0070C0"/>
              </a:solidFill>
            </a:rPr>
            <a:t>(~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4 ч/часа + 0.1%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0" y="1700376"/>
        <a:ext cx="8784976" cy="685821"/>
      </dsp:txXfrm>
    </dsp:sp>
    <dsp:sp modelId="{8E778BAB-BE65-4A4D-8FAB-ED14E4BE7C39}">
      <dsp:nvSpPr>
        <dsp:cNvPr id="0" name=""/>
        <dsp:cNvSpPr/>
      </dsp:nvSpPr>
      <dsp:spPr>
        <a:xfrm>
          <a:off x="0" y="2429397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rgbClr val="002060"/>
              </a:solidFill>
              <a:latin typeface="+mj-lt"/>
              <a:ea typeface="+mj-ea"/>
              <a:cs typeface="+mj-cs"/>
            </a:rPr>
            <a:t>Разработка документа МВР (Модель Времени Развертывания) и поддержание его актуальности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baseline="0" dirty="0" smtClean="0">
              <a:solidFill>
                <a:srgbClr val="0070C0"/>
              </a:solidFill>
            </a:rPr>
            <a:t>(~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5-8 ч/часа + 0.1%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0" y="2429397"/>
        <a:ext cx="8784976" cy="685821"/>
      </dsp:txXfrm>
    </dsp:sp>
    <dsp:sp modelId="{97E8B2DA-2DA2-458A-BE12-D3ECCB98E137}">
      <dsp:nvSpPr>
        <dsp:cNvPr id="0" name=""/>
        <dsp:cNvSpPr/>
      </dsp:nvSpPr>
      <dsp:spPr>
        <a:xfrm>
          <a:off x="0" y="3158418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rgbClr val="002060"/>
              </a:solidFill>
            </a:rPr>
            <a:t>Разработка </a:t>
          </a:r>
          <a:r>
            <a:rPr lang="ru-RU" sz="1500" b="1" kern="1200" dirty="0" err="1" smtClean="0">
              <a:solidFill>
                <a:srgbClr val="002060"/>
              </a:solidFill>
            </a:rPr>
            <a:t>скрипта</a:t>
          </a:r>
          <a:r>
            <a:rPr lang="ru-RU" sz="1500" b="1" kern="1200" dirty="0" smtClean="0">
              <a:solidFill>
                <a:srgbClr val="002060"/>
              </a:solidFill>
            </a:rPr>
            <a:t> полной сборки проекта с формированием необходимых артефактов и </a:t>
          </a:r>
          <a:r>
            <a:rPr lang="ru-RU" sz="1500" b="1" kern="1200" dirty="0" err="1" smtClean="0">
              <a:solidFill>
                <a:srgbClr val="002060"/>
              </a:solidFill>
            </a:rPr>
            <a:t>скрипта</a:t>
          </a:r>
          <a:r>
            <a:rPr lang="ru-RU" sz="1500" b="1" kern="1200" dirty="0" smtClean="0">
              <a:solidFill>
                <a:srgbClr val="002060"/>
              </a:solidFill>
            </a:rPr>
            <a:t> развертывания проекта и поддержание их актуальности 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(~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до 24 ч/часов + 0.2%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0" y="3158418"/>
        <a:ext cx="8784976" cy="685821"/>
      </dsp:txXfrm>
    </dsp:sp>
    <dsp:sp modelId="{316C4FC2-1745-44BE-B7FD-0FFDD0541BF0}">
      <dsp:nvSpPr>
        <dsp:cNvPr id="0" name=""/>
        <dsp:cNvSpPr/>
      </dsp:nvSpPr>
      <dsp:spPr>
        <a:xfrm>
          <a:off x="0" y="3887439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rgbClr val="002060"/>
              </a:solidFill>
            </a:rPr>
            <a:t>Разработка тестов 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(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трудозатраты зависят от % покрытия тестами проекта и типа тестов)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0" y="3887439"/>
        <a:ext cx="8784976" cy="685821"/>
      </dsp:txXfrm>
    </dsp:sp>
    <dsp:sp modelId="{99759E2D-DC16-4180-9D7F-DAB849233EEE}">
      <dsp:nvSpPr>
        <dsp:cNvPr id="0" name=""/>
        <dsp:cNvSpPr/>
      </dsp:nvSpPr>
      <dsp:spPr>
        <a:xfrm>
          <a:off x="0" y="4616460"/>
          <a:ext cx="8784976" cy="685821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rgbClr val="002060"/>
              </a:solidFill>
            </a:rPr>
            <a:t>Включение проекта в «конвейер» - первоначальная настройка конвейера (</a:t>
          </a:r>
          <a:r>
            <a:rPr lang="en-US" sz="1500" b="1" kern="1200" dirty="0" smtClean="0">
              <a:solidFill>
                <a:srgbClr val="002060"/>
              </a:solidFill>
            </a:rPr>
            <a:t>VCS, Bug/Task Tracker, </a:t>
          </a:r>
          <a:r>
            <a:rPr lang="ru-RU" sz="1500" b="1" kern="1200" dirty="0" smtClean="0">
              <a:solidFill>
                <a:srgbClr val="002060"/>
              </a:solidFill>
            </a:rPr>
            <a:t>Станции сборки/тестирования, Станции развертывания) 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(~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16-60 ч/часов + 0.1%</a:t>
          </a:r>
          <a:r>
            <a:rPr lang="en-US" sz="1500" b="1" i="0" kern="1200" baseline="0" dirty="0" smtClean="0">
              <a:solidFill>
                <a:srgbClr val="0070C0"/>
              </a:solidFill>
            </a:rPr>
            <a:t> </a:t>
          </a:r>
          <a:r>
            <a:rPr lang="ru-RU" sz="1500" b="1" i="0" kern="1200" baseline="0" dirty="0" smtClean="0">
              <a:solidFill>
                <a:srgbClr val="0070C0"/>
              </a:solidFill>
            </a:rPr>
            <a:t>трудозатрат)</a:t>
          </a:r>
          <a:endParaRPr lang="ru-RU" sz="1500" b="1" kern="1200" dirty="0">
            <a:solidFill>
              <a:srgbClr val="002060"/>
            </a:solidFill>
          </a:endParaRPr>
        </a:p>
      </dsp:txBody>
      <dsp:txXfrm>
        <a:off x="0" y="4616460"/>
        <a:ext cx="8784976" cy="685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321F-5259-4941-94FA-F23D119CE32A}" type="datetimeFigureOut">
              <a:rPr lang="ru-RU" smtClean="0"/>
              <a:pPr/>
              <a:t>02.02.2016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20DC-FCD7-4997-B8AE-522D917E24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2800" b="1" dirty="0" err="1" smtClean="0"/>
              <a:t>Бизнес-цели</a:t>
            </a:r>
            <a:endParaRPr lang="ru-RU" sz="2800" b="1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179512" y="1196752"/>
          <a:ext cx="87849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Схема настройки серверов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47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01" name="Picture 1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588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Основной бизнес-процесс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Схема 14"/>
          <p:cNvGraphicFramePr/>
          <p:nvPr/>
        </p:nvGraphicFramePr>
        <p:xfrm>
          <a:off x="467544" y="1340768"/>
          <a:ext cx="820891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Существующий процесс разработки ПО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1475656" y="1340768"/>
            <a:ext cx="6230938" cy="4905375"/>
            <a:chOff x="3098" y="1966"/>
            <a:chExt cx="6750" cy="5314"/>
          </a:xfrm>
        </p:grpSpPr>
        <p:sp>
          <p:nvSpPr>
            <p:cNvPr id="6" name="AutoShape 34"/>
            <p:cNvSpPr>
              <a:spLocks noChangeAspect="1" noChangeArrowheads="1" noTextEdit="1"/>
            </p:cNvSpPr>
            <p:nvPr/>
          </p:nvSpPr>
          <p:spPr bwMode="auto">
            <a:xfrm>
              <a:off x="3098" y="1966"/>
              <a:ext cx="6750" cy="531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AutoShape 33"/>
            <p:cNvSpPr>
              <a:spLocks noChangeArrowheads="1"/>
            </p:cNvSpPr>
            <p:nvPr/>
          </p:nvSpPr>
          <p:spPr bwMode="auto">
            <a:xfrm>
              <a:off x="5658" y="4779"/>
              <a:ext cx="1629" cy="37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Mail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32"/>
            <p:cNvSpPr>
              <a:spLocks noChangeArrowheads="1"/>
            </p:cNvSpPr>
            <p:nvPr/>
          </p:nvSpPr>
          <p:spPr bwMode="auto">
            <a:xfrm>
              <a:off x="5658" y="4287"/>
              <a:ext cx="1629" cy="37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VCS #2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31"/>
            <p:cNvSpPr>
              <a:spLocks noChangeArrowheads="1"/>
            </p:cNvSpPr>
            <p:nvPr/>
          </p:nvSpPr>
          <p:spPr bwMode="auto">
            <a:xfrm>
              <a:off x="5658" y="5253"/>
              <a:ext cx="1629" cy="35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Bug Tracker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30"/>
            <p:cNvSpPr>
              <a:spLocks noChangeArrowheads="1"/>
            </p:cNvSpPr>
            <p:nvPr/>
          </p:nvSpPr>
          <p:spPr bwMode="auto">
            <a:xfrm>
              <a:off x="8779" y="4867"/>
              <a:ext cx="1000" cy="2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5658" y="3080"/>
              <a:ext cx="1629" cy="5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USB/HDD, CD/DVD network share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28"/>
            <p:cNvSpPr>
              <a:spLocks noChangeArrowheads="1"/>
            </p:cNvSpPr>
            <p:nvPr/>
          </p:nvSpPr>
          <p:spPr bwMode="auto">
            <a:xfrm>
              <a:off x="5658" y="3790"/>
              <a:ext cx="1629" cy="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VCS #1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27"/>
            <p:cNvSpPr>
              <a:spLocks noChangeShapeType="1"/>
            </p:cNvSpPr>
            <p:nvPr/>
          </p:nvSpPr>
          <p:spPr bwMode="auto">
            <a:xfrm flipH="1">
              <a:off x="9279" y="4552"/>
              <a:ext cx="9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AutoShape 26"/>
            <p:cNvSpPr>
              <a:spLocks noChangeShapeType="1"/>
            </p:cNvSpPr>
            <p:nvPr/>
          </p:nvSpPr>
          <p:spPr bwMode="auto">
            <a:xfrm flipV="1">
              <a:off x="8910" y="2296"/>
              <a:ext cx="1" cy="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25"/>
            <p:cNvSpPr>
              <a:spLocks noChangeShapeType="1"/>
            </p:cNvSpPr>
            <p:nvPr/>
          </p:nvSpPr>
          <p:spPr bwMode="auto">
            <a:xfrm>
              <a:off x="4598" y="4388"/>
              <a:ext cx="7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8738" y="4236"/>
              <a:ext cx="1100" cy="306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Тестировщики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8179" y="6371"/>
              <a:ext cx="1100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Стендовики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3487" y="4234"/>
              <a:ext cx="1100" cy="308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Конструкторы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3581" y="1978"/>
              <a:ext cx="1097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Аналитики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8359" y="1977"/>
              <a:ext cx="1101" cy="308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Разработчики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3187" y="6372"/>
              <a:ext cx="1871" cy="306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ГК/Руководитель работ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5324" y="2896"/>
              <a:ext cx="2280" cy="29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5000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8040" y="2570"/>
              <a:ext cx="1739" cy="27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Локально 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DE/IDE/VM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8313" y="6940"/>
              <a:ext cx="836" cy="2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15"/>
            <p:cNvSpPr>
              <a:spLocks noChangeShapeType="1"/>
            </p:cNvSpPr>
            <p:nvPr/>
          </p:nvSpPr>
          <p:spPr bwMode="auto">
            <a:xfrm>
              <a:off x="8730" y="6688"/>
              <a:ext cx="1" cy="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14"/>
            <p:cNvSpPr>
              <a:spLocks noChangeShapeType="1"/>
            </p:cNvSpPr>
            <p:nvPr/>
          </p:nvSpPr>
          <p:spPr bwMode="auto">
            <a:xfrm flipH="1">
              <a:off x="7604" y="4389"/>
              <a:ext cx="11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13"/>
            <p:cNvSpPr>
              <a:spLocks noChangeArrowheads="1"/>
            </p:cNvSpPr>
            <p:nvPr/>
          </p:nvSpPr>
          <p:spPr bwMode="auto">
            <a:xfrm>
              <a:off x="3205" y="7001"/>
              <a:ext cx="1832" cy="2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Локальный 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MS Project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2"/>
            <p:cNvSpPr>
              <a:spLocks noChangeShapeType="1"/>
            </p:cNvSpPr>
            <p:nvPr/>
          </p:nvSpPr>
          <p:spPr bwMode="auto">
            <a:xfrm flipH="1">
              <a:off x="4122" y="6688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AutoShape 11"/>
            <p:cNvSpPr>
              <a:spLocks noChangeArrowheads="1"/>
            </p:cNvSpPr>
            <p:nvPr/>
          </p:nvSpPr>
          <p:spPr bwMode="auto">
            <a:xfrm>
              <a:off x="3205" y="2510"/>
              <a:ext cx="1853" cy="52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Локальные/бумажные документы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10"/>
            <p:cNvSpPr>
              <a:spLocks noChangeShapeType="1"/>
            </p:cNvSpPr>
            <p:nvPr/>
          </p:nvSpPr>
          <p:spPr bwMode="auto">
            <a:xfrm>
              <a:off x="4130" y="2296"/>
              <a:ext cx="2" cy="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AutoShape 9"/>
            <p:cNvSpPr>
              <a:spLocks noChangeShapeType="1"/>
            </p:cNvSpPr>
            <p:nvPr/>
          </p:nvSpPr>
          <p:spPr bwMode="auto">
            <a:xfrm flipH="1">
              <a:off x="4030" y="4552"/>
              <a:ext cx="8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3104" y="4770"/>
              <a:ext cx="1852" cy="52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Локальные/бумажные документы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ShapeType="1"/>
            </p:cNvSpPr>
            <p:nvPr/>
          </p:nvSpPr>
          <p:spPr bwMode="auto">
            <a:xfrm>
              <a:off x="4688" y="2132"/>
              <a:ext cx="1776" cy="76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AutoShape 6"/>
            <p:cNvSpPr>
              <a:spLocks noChangeShapeType="1"/>
            </p:cNvSpPr>
            <p:nvPr/>
          </p:nvSpPr>
          <p:spPr bwMode="auto">
            <a:xfrm rot="10800000" flipV="1">
              <a:off x="6464" y="2131"/>
              <a:ext cx="1884" cy="765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 rot="5400000">
              <a:off x="5444" y="5505"/>
              <a:ext cx="644" cy="1396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 rot="10800000">
              <a:off x="6464" y="5881"/>
              <a:ext cx="1705" cy="64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Недостатки существующего процесса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Схема 38"/>
          <p:cNvGraphicFramePr/>
          <p:nvPr/>
        </p:nvGraphicFramePr>
        <p:xfrm>
          <a:off x="179512" y="1196752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Недостатки существующего процесса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Схема 38"/>
          <p:cNvGraphicFramePr/>
          <p:nvPr/>
        </p:nvGraphicFramePr>
        <p:xfrm>
          <a:off x="179512" y="1196752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Следствия недостатков процесса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179512" y="1340768"/>
          <a:ext cx="878497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Оптимизированный процесс разработки ПО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81" name="Group 1"/>
          <p:cNvGrpSpPr>
            <a:grpSpLocks noChangeAspect="1"/>
          </p:cNvGrpSpPr>
          <p:nvPr/>
        </p:nvGrpSpPr>
        <p:grpSpPr bwMode="auto">
          <a:xfrm>
            <a:off x="323528" y="1124744"/>
            <a:ext cx="8405813" cy="5267325"/>
            <a:chOff x="2097" y="-374"/>
            <a:chExt cx="9108" cy="5706"/>
          </a:xfrm>
        </p:grpSpPr>
        <p:sp>
          <p:nvSpPr>
            <p:cNvPr id="20528" name="AutoShape 48"/>
            <p:cNvSpPr>
              <a:spLocks noChangeAspect="1" noChangeArrowheads="1" noTextEdit="1"/>
            </p:cNvSpPr>
            <p:nvPr/>
          </p:nvSpPr>
          <p:spPr bwMode="auto">
            <a:xfrm>
              <a:off x="2097" y="-374"/>
              <a:ext cx="9108" cy="57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7" name="AutoShape 47"/>
            <p:cNvSpPr>
              <a:spLocks noChangeArrowheads="1"/>
            </p:cNvSpPr>
            <p:nvPr/>
          </p:nvSpPr>
          <p:spPr bwMode="auto">
            <a:xfrm>
              <a:off x="3935" y="574"/>
              <a:ext cx="5312" cy="4029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5000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6" name="AutoShape 46"/>
            <p:cNvSpPr>
              <a:spLocks noChangeArrowheads="1"/>
            </p:cNvSpPr>
            <p:nvPr/>
          </p:nvSpPr>
          <p:spPr bwMode="auto">
            <a:xfrm>
              <a:off x="6635" y="698"/>
              <a:ext cx="1108" cy="359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VCS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5" name="AutoShape 45"/>
            <p:cNvSpPr>
              <a:spLocks noChangeArrowheads="1"/>
            </p:cNvSpPr>
            <p:nvPr/>
          </p:nvSpPr>
          <p:spPr bwMode="auto">
            <a:xfrm>
              <a:off x="4831" y="1684"/>
              <a:ext cx="898" cy="346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CI system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4" name="AutoShape 44"/>
            <p:cNvSpPr>
              <a:spLocks noChangeArrowheads="1"/>
            </p:cNvSpPr>
            <p:nvPr/>
          </p:nvSpPr>
          <p:spPr bwMode="auto">
            <a:xfrm>
              <a:off x="6483" y="1511"/>
              <a:ext cx="836" cy="28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3" name="AutoShape 43"/>
            <p:cNvSpPr>
              <a:spLocks noChangeArrowheads="1"/>
            </p:cNvSpPr>
            <p:nvPr/>
          </p:nvSpPr>
          <p:spPr bwMode="auto">
            <a:xfrm>
              <a:off x="6483" y="1797"/>
              <a:ext cx="838" cy="2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2" name="AutoShape 42"/>
            <p:cNvSpPr>
              <a:spLocks noChangeArrowheads="1"/>
            </p:cNvSpPr>
            <p:nvPr/>
          </p:nvSpPr>
          <p:spPr bwMode="auto">
            <a:xfrm>
              <a:off x="6483" y="2081"/>
              <a:ext cx="838" cy="2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1" name="AutoShape 41"/>
            <p:cNvSpPr>
              <a:spLocks noChangeArrowheads="1"/>
            </p:cNvSpPr>
            <p:nvPr/>
          </p:nvSpPr>
          <p:spPr bwMode="auto">
            <a:xfrm>
              <a:off x="5905" y="3220"/>
              <a:ext cx="1109" cy="3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Bug Tracker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0" name="AutoShape 40"/>
            <p:cNvSpPr>
              <a:spLocks noChangeArrowheads="1"/>
            </p:cNvSpPr>
            <p:nvPr/>
          </p:nvSpPr>
          <p:spPr bwMode="auto">
            <a:xfrm>
              <a:off x="5905" y="3575"/>
              <a:ext cx="1109" cy="36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Task Tracker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9" name="AutoShape 39"/>
            <p:cNvSpPr>
              <a:spLocks noChangeArrowheads="1"/>
            </p:cNvSpPr>
            <p:nvPr/>
          </p:nvSpPr>
          <p:spPr bwMode="auto">
            <a:xfrm>
              <a:off x="5905" y="3936"/>
              <a:ext cx="1109" cy="35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WiKi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8" name="AutoShape 38"/>
            <p:cNvSpPr>
              <a:spLocks noChangeShapeType="1"/>
            </p:cNvSpPr>
            <p:nvPr/>
          </p:nvSpPr>
          <p:spPr bwMode="auto">
            <a:xfrm flipV="1">
              <a:off x="5729" y="1654"/>
              <a:ext cx="754" cy="203"/>
            </a:xfrm>
            <a:prstGeom prst="bentConnector3">
              <a:avLst>
                <a:gd name="adj1" fmla="val 49954"/>
              </a:avLst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7" name="AutoShape 37"/>
            <p:cNvSpPr>
              <a:spLocks noChangeShapeType="1"/>
            </p:cNvSpPr>
            <p:nvPr/>
          </p:nvSpPr>
          <p:spPr bwMode="auto">
            <a:xfrm>
              <a:off x="5729" y="1857"/>
              <a:ext cx="754" cy="82"/>
            </a:xfrm>
            <a:prstGeom prst="bentConnector3">
              <a:avLst>
                <a:gd name="adj1" fmla="val 49954"/>
              </a:avLst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6" name="AutoShape 36"/>
            <p:cNvSpPr>
              <a:spLocks noChangeShapeType="1"/>
            </p:cNvSpPr>
            <p:nvPr/>
          </p:nvSpPr>
          <p:spPr bwMode="auto">
            <a:xfrm>
              <a:off x="5729" y="1857"/>
              <a:ext cx="754" cy="365"/>
            </a:xfrm>
            <a:prstGeom prst="bentConnector3">
              <a:avLst>
                <a:gd name="adj1" fmla="val 49954"/>
              </a:avLst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15" name="AutoShape 35"/>
            <p:cNvSpPr>
              <a:spLocks noChangeArrowheads="1"/>
            </p:cNvSpPr>
            <p:nvPr/>
          </p:nvSpPr>
          <p:spPr bwMode="auto">
            <a:xfrm>
              <a:off x="6309" y="1338"/>
              <a:ext cx="1155" cy="1221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4" name="AutoShape 34"/>
            <p:cNvSpPr>
              <a:spLocks noChangeArrowheads="1"/>
            </p:cNvSpPr>
            <p:nvPr/>
          </p:nvSpPr>
          <p:spPr bwMode="auto">
            <a:xfrm>
              <a:off x="8036" y="1511"/>
              <a:ext cx="838" cy="28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3" name="AutoShape 33"/>
            <p:cNvSpPr>
              <a:spLocks noChangeArrowheads="1"/>
            </p:cNvSpPr>
            <p:nvPr/>
          </p:nvSpPr>
          <p:spPr bwMode="auto">
            <a:xfrm>
              <a:off x="8036" y="1797"/>
              <a:ext cx="840" cy="2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2" name="AutoShape 32"/>
            <p:cNvSpPr>
              <a:spLocks noChangeArrowheads="1"/>
            </p:cNvSpPr>
            <p:nvPr/>
          </p:nvSpPr>
          <p:spPr bwMode="auto">
            <a:xfrm>
              <a:off x="8036" y="2081"/>
              <a:ext cx="840" cy="2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VM/HW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1" name="AutoShape 31"/>
            <p:cNvSpPr>
              <a:spLocks noChangeArrowheads="1"/>
            </p:cNvSpPr>
            <p:nvPr/>
          </p:nvSpPr>
          <p:spPr bwMode="auto">
            <a:xfrm>
              <a:off x="7833" y="1338"/>
              <a:ext cx="1151" cy="1221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10001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0" name="AutoShape 30"/>
            <p:cNvSpPr>
              <a:spLocks noChangeArrowheads="1"/>
            </p:cNvSpPr>
            <p:nvPr/>
          </p:nvSpPr>
          <p:spPr bwMode="auto">
            <a:xfrm>
              <a:off x="7927" y="2970"/>
              <a:ext cx="949" cy="605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Artifacts storage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9" name="AutoShape 29"/>
            <p:cNvSpPr>
              <a:spLocks/>
            </p:cNvSpPr>
            <p:nvPr/>
          </p:nvSpPr>
          <p:spPr bwMode="auto">
            <a:xfrm>
              <a:off x="2104" y="462"/>
              <a:ext cx="1636" cy="826"/>
            </a:xfrm>
            <a:prstGeom prst="borderCallout1">
              <a:avLst>
                <a:gd name="adj1" fmla="val 15000"/>
                <a:gd name="adj2" fmla="val 105046"/>
                <a:gd name="adj3" fmla="val 121667"/>
                <a:gd name="adj4" fmla="val 266037"/>
              </a:avLst>
            </a:prstGeom>
            <a:solidFill>
              <a:srgbClr val="D6E3BC"/>
            </a:solidFill>
            <a:ln w="12700">
              <a:solidFill>
                <a:srgbClr val="9BBB59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Ферма сборки</a:t>
              </a:r>
              <a:endParaRPr kumimoji="0" 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(компиляция -&gt; 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unit/integration-</a:t>
              </a:r>
              <a:r>
                <a:rPr kumimoji="0" lang="en-US" sz="9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тесты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-&gt; </a:t>
              </a:r>
              <a:r>
                <a:rPr kumimoji="0" lang="en-US" sz="9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сборка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9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артефактов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8" name="AutoShape 28"/>
            <p:cNvSpPr>
              <a:spLocks/>
            </p:cNvSpPr>
            <p:nvPr/>
          </p:nvSpPr>
          <p:spPr bwMode="auto">
            <a:xfrm>
              <a:off x="9488" y="621"/>
              <a:ext cx="1710" cy="937"/>
            </a:xfrm>
            <a:prstGeom prst="borderCallout1">
              <a:avLst>
                <a:gd name="adj1" fmla="val 13236"/>
                <a:gd name="adj2" fmla="val -4829"/>
                <a:gd name="adj3" fmla="val 88051"/>
                <a:gd name="adj4" fmla="val -37023"/>
              </a:avLst>
            </a:prstGeom>
            <a:solidFill>
              <a:srgbClr val="D6E3BC"/>
            </a:solidFill>
            <a:ln w="12700">
              <a:solidFill>
                <a:srgbClr val="9BBB59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Ферма развертывания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(деплой -&gt; </a:t>
              </a: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functional/acceptance-тесты -&gt; сохранение артефактов)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7" name="AutoShape 27"/>
            <p:cNvSpPr>
              <a:spLocks noChangeArrowheads="1"/>
            </p:cNvSpPr>
            <p:nvPr/>
          </p:nvSpPr>
          <p:spPr bwMode="auto">
            <a:xfrm>
              <a:off x="4196" y="2586"/>
              <a:ext cx="752" cy="423"/>
            </a:xfrm>
            <a:prstGeom prst="roundRect">
              <a:avLst>
                <a:gd name="adj" fmla="val 16667"/>
              </a:avLst>
            </a:prstGeom>
            <a:solidFill>
              <a:srgbClr val="548DD4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MAIL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6" name="AutoShape 26"/>
            <p:cNvSpPr>
              <a:spLocks noChangeShapeType="1"/>
            </p:cNvSpPr>
            <p:nvPr/>
          </p:nvSpPr>
          <p:spPr bwMode="auto">
            <a:xfrm>
              <a:off x="7321" y="2222"/>
              <a:ext cx="715" cy="1"/>
            </a:xfrm>
            <a:prstGeom prst="straightConnector1">
              <a:avLst/>
            </a:prstGeom>
            <a:noFill/>
            <a:ln w="25400">
              <a:solidFill>
                <a:srgbClr val="E36C0A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5" name="AutoShape 25"/>
            <p:cNvSpPr>
              <a:spLocks noChangeShapeType="1"/>
            </p:cNvSpPr>
            <p:nvPr/>
          </p:nvSpPr>
          <p:spPr bwMode="auto">
            <a:xfrm>
              <a:off x="7321" y="1939"/>
              <a:ext cx="715" cy="1"/>
            </a:xfrm>
            <a:prstGeom prst="straightConnector1">
              <a:avLst/>
            </a:prstGeom>
            <a:noFill/>
            <a:ln w="25400">
              <a:solidFill>
                <a:srgbClr val="E36C0A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4" name="AutoShape 24"/>
            <p:cNvSpPr>
              <a:spLocks noChangeShapeType="1"/>
            </p:cNvSpPr>
            <p:nvPr/>
          </p:nvSpPr>
          <p:spPr bwMode="auto">
            <a:xfrm>
              <a:off x="7319" y="1654"/>
              <a:ext cx="717" cy="1"/>
            </a:xfrm>
            <a:prstGeom prst="straightConnector1">
              <a:avLst/>
            </a:prstGeom>
            <a:noFill/>
            <a:ln w="25400">
              <a:solidFill>
                <a:srgbClr val="E36C0A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3" name="AutoShape 23"/>
            <p:cNvSpPr>
              <a:spLocks noChangeArrowheads="1"/>
            </p:cNvSpPr>
            <p:nvPr/>
          </p:nvSpPr>
          <p:spPr bwMode="auto">
            <a:xfrm>
              <a:off x="5729" y="3070"/>
              <a:ext cx="1453" cy="1404"/>
            </a:xfrm>
            <a:prstGeom prst="roundRect">
              <a:avLst>
                <a:gd name="adj" fmla="val 16667"/>
              </a:avLst>
            </a:prstGeom>
            <a:solidFill>
              <a:srgbClr val="0070C0">
                <a:alpha val="10001"/>
              </a:srgbClr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2" name="AutoShape 22"/>
            <p:cNvSpPr>
              <a:spLocks/>
            </p:cNvSpPr>
            <p:nvPr/>
          </p:nvSpPr>
          <p:spPr bwMode="auto">
            <a:xfrm>
              <a:off x="9577" y="3979"/>
              <a:ext cx="1496" cy="624"/>
            </a:xfrm>
            <a:prstGeom prst="borderCallout1">
              <a:avLst>
                <a:gd name="adj1" fmla="val 19833"/>
                <a:gd name="adj2" fmla="val -5523"/>
                <a:gd name="adj3" fmla="val 52894"/>
                <a:gd name="adj4" fmla="val -164556"/>
              </a:avLst>
            </a:prstGeom>
            <a:solidFill>
              <a:srgbClr val="D6E3BC"/>
            </a:solidFill>
            <a:ln w="12700">
              <a:solidFill>
                <a:srgbClr val="9BBB59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Система поддержки разработки ПО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1" name="AutoShape 21"/>
            <p:cNvSpPr>
              <a:spLocks noChangeShapeType="1"/>
            </p:cNvSpPr>
            <p:nvPr/>
          </p:nvSpPr>
          <p:spPr bwMode="auto">
            <a:xfrm rot="10800000" flipV="1">
              <a:off x="4572" y="1857"/>
              <a:ext cx="259" cy="729"/>
            </a:xfrm>
            <a:prstGeom prst="bentConnector2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00" name="AutoShape 20"/>
            <p:cNvSpPr>
              <a:spLocks noChangeShapeType="1"/>
            </p:cNvSpPr>
            <p:nvPr/>
          </p:nvSpPr>
          <p:spPr bwMode="auto">
            <a:xfrm rot="5400000">
              <a:off x="7693" y="3064"/>
              <a:ext cx="197" cy="1220"/>
            </a:xfrm>
            <a:prstGeom prst="bentConnector2">
              <a:avLst/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9751" y="2434"/>
              <a:ext cx="1101" cy="305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Тестировщики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8" name="AutoShape 18"/>
            <p:cNvSpPr>
              <a:spLocks noChangeArrowheads="1"/>
            </p:cNvSpPr>
            <p:nvPr/>
          </p:nvSpPr>
          <p:spPr bwMode="auto">
            <a:xfrm>
              <a:off x="8288" y="5014"/>
              <a:ext cx="1100" cy="308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Стендовики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7" name="AutoShape 17"/>
            <p:cNvSpPr>
              <a:spLocks noChangeShapeType="1"/>
            </p:cNvSpPr>
            <p:nvPr/>
          </p:nvSpPr>
          <p:spPr bwMode="auto">
            <a:xfrm rot="10800000">
              <a:off x="4572" y="3009"/>
              <a:ext cx="1157" cy="763"/>
            </a:xfrm>
            <a:prstGeom prst="bentConnector2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6" name="AutoShape 16"/>
            <p:cNvSpPr>
              <a:spLocks noChangeArrowheads="1"/>
            </p:cNvSpPr>
            <p:nvPr/>
          </p:nvSpPr>
          <p:spPr bwMode="auto">
            <a:xfrm>
              <a:off x="2287" y="2432"/>
              <a:ext cx="1100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Конструкторы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3590" y="-364"/>
              <a:ext cx="1099" cy="309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Аналитики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4" name="AutoShape 14"/>
            <p:cNvSpPr>
              <a:spLocks noChangeArrowheads="1"/>
            </p:cNvSpPr>
            <p:nvPr/>
          </p:nvSpPr>
          <p:spPr bwMode="auto">
            <a:xfrm>
              <a:off x="8278" y="-362"/>
              <a:ext cx="1099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Разработчики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3143" y="5015"/>
              <a:ext cx="1871" cy="307"/>
            </a:xfrm>
            <a:prstGeom prst="roundRect">
              <a:avLst>
                <a:gd name="adj" fmla="val 16667"/>
              </a:avLst>
            </a:prstGeom>
            <a:solidFill>
              <a:srgbClr val="B8CCE4"/>
            </a:solidFill>
            <a:ln w="19050">
              <a:solidFill>
                <a:srgbClr val="4F81BD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ГК/Руководитель работ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2" name="AutoShape 12"/>
            <p:cNvSpPr>
              <a:spLocks noChangeShapeType="1"/>
            </p:cNvSpPr>
            <p:nvPr/>
          </p:nvSpPr>
          <p:spPr bwMode="auto">
            <a:xfrm flipH="1">
              <a:off x="8402" y="2559"/>
              <a:ext cx="7" cy="411"/>
            </a:xfrm>
            <a:prstGeom prst="straightConnector1">
              <a:avLst/>
            </a:prstGeom>
            <a:noFill/>
            <a:ln w="25400">
              <a:solidFill>
                <a:srgbClr val="E36C0A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1" name="AutoShape 11"/>
            <p:cNvSpPr>
              <a:spLocks noChangeShapeType="1"/>
            </p:cNvSpPr>
            <p:nvPr/>
          </p:nvSpPr>
          <p:spPr bwMode="auto">
            <a:xfrm rot="10800000" flipV="1">
              <a:off x="5280" y="878"/>
              <a:ext cx="1355" cy="806"/>
            </a:xfrm>
            <a:prstGeom prst="bentConnector2">
              <a:avLst/>
            </a:prstGeom>
            <a:noFill/>
            <a:ln w="25400">
              <a:solidFill>
                <a:srgbClr val="E36C0A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90" name="AutoShape 10"/>
            <p:cNvSpPr>
              <a:spLocks noChangeShapeType="1"/>
            </p:cNvSpPr>
            <p:nvPr/>
          </p:nvSpPr>
          <p:spPr bwMode="auto">
            <a:xfrm>
              <a:off x="3397" y="2586"/>
              <a:ext cx="53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9" name="AutoShape 9"/>
            <p:cNvSpPr>
              <a:spLocks noChangeShapeType="1"/>
            </p:cNvSpPr>
            <p:nvPr/>
          </p:nvSpPr>
          <p:spPr bwMode="auto">
            <a:xfrm flipH="1">
              <a:off x="9247" y="2587"/>
              <a:ext cx="4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7675" y="85"/>
              <a:ext cx="1737" cy="2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Локально 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DE/IDE/VM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7" name="AutoShape 7"/>
            <p:cNvSpPr>
              <a:spLocks noChangeShapeType="1"/>
            </p:cNvSpPr>
            <p:nvPr/>
          </p:nvSpPr>
          <p:spPr bwMode="auto">
            <a:xfrm rot="5400000" flipH="1">
              <a:off x="5253" y="-763"/>
              <a:ext cx="783" cy="189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6" name="AutoShape 6"/>
            <p:cNvSpPr>
              <a:spLocks noChangeShapeType="1"/>
            </p:cNvSpPr>
            <p:nvPr/>
          </p:nvSpPr>
          <p:spPr bwMode="auto">
            <a:xfrm rot="16200000">
              <a:off x="7039" y="-656"/>
              <a:ext cx="782" cy="167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5" name="AutoShape 5"/>
            <p:cNvSpPr>
              <a:spLocks noChangeShapeType="1"/>
            </p:cNvSpPr>
            <p:nvPr/>
          </p:nvSpPr>
          <p:spPr bwMode="auto">
            <a:xfrm>
              <a:off x="9387" y="-208"/>
              <a:ext cx="25" cy="430"/>
            </a:xfrm>
            <a:prstGeom prst="bentConnector3">
              <a:avLst>
                <a:gd name="adj1" fmla="val 110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4" name="AutoShape 4"/>
            <p:cNvSpPr>
              <a:spLocks noChangeShapeType="1"/>
            </p:cNvSpPr>
            <p:nvPr/>
          </p:nvSpPr>
          <p:spPr bwMode="auto">
            <a:xfrm rot="16200000" flipH="1">
              <a:off x="7152" y="4042"/>
              <a:ext cx="565" cy="168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3" name="AutoShape 3"/>
            <p:cNvSpPr>
              <a:spLocks noChangeShapeType="1"/>
            </p:cNvSpPr>
            <p:nvPr/>
          </p:nvSpPr>
          <p:spPr bwMode="auto">
            <a:xfrm rot="5400000">
              <a:off x="5525" y="4102"/>
              <a:ext cx="565" cy="156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482" name="AutoShape 2"/>
            <p:cNvSpPr>
              <a:spLocks/>
            </p:cNvSpPr>
            <p:nvPr/>
          </p:nvSpPr>
          <p:spPr bwMode="auto">
            <a:xfrm>
              <a:off x="2178" y="4410"/>
              <a:ext cx="1678" cy="313"/>
            </a:xfrm>
            <a:prstGeom prst="borderCallout1">
              <a:avLst>
                <a:gd name="adj1" fmla="val 39560"/>
                <a:gd name="adj2" fmla="val 104917"/>
                <a:gd name="adj3" fmla="val -91208"/>
                <a:gd name="adj4" fmla="val 111884"/>
              </a:avLst>
            </a:prstGeom>
            <a:solidFill>
              <a:srgbClr val="FABF8F"/>
            </a:solidFill>
            <a:ln w="12700">
              <a:solidFill>
                <a:srgbClr val="E36C0A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Конвейер разработки ПО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Достоинства оптимизированного процесса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Схема 38"/>
          <p:cNvGraphicFramePr/>
          <p:nvPr/>
        </p:nvGraphicFramePr>
        <p:xfrm>
          <a:off x="179512" y="1196752"/>
          <a:ext cx="87849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476672"/>
            <a:ext cx="8229600" cy="4180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latin typeface="+mj-lt"/>
                <a:ea typeface="+mj-ea"/>
                <a:cs typeface="+mj-cs"/>
              </a:rPr>
              <a:t>Требования к проекту и трудозатраты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" name="Схема 38"/>
          <p:cNvGraphicFramePr/>
          <p:nvPr/>
        </p:nvGraphicFramePr>
        <p:xfrm>
          <a:off x="179512" y="980728"/>
          <a:ext cx="878497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589</Words>
  <Application>Microsoft Office PowerPoint</Application>
  <PresentationFormat>Экран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Бизнес-цели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Цели предприятия</dc:title>
  <dc:creator>vinnypuhh</dc:creator>
  <cp:lastModifiedBy>gusevd</cp:lastModifiedBy>
  <cp:revision>166</cp:revision>
  <dcterms:created xsi:type="dcterms:W3CDTF">2016-01-05T13:10:56Z</dcterms:created>
  <dcterms:modified xsi:type="dcterms:W3CDTF">2016-02-02T10:05:11Z</dcterms:modified>
</cp:coreProperties>
</file>