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7" r:id="rId2"/>
    <p:sldId id="258" r:id="rId3"/>
    <p:sldId id="276" r:id="rId4"/>
    <p:sldId id="266" r:id="rId5"/>
    <p:sldId id="288" r:id="rId6"/>
    <p:sldId id="281" r:id="rId7"/>
    <p:sldId id="289" r:id="rId8"/>
    <p:sldId id="283" r:id="rId9"/>
    <p:sldId id="285" r:id="rId10"/>
    <p:sldId id="286" r:id="rId11"/>
    <p:sldId id="264" r:id="rId12"/>
    <p:sldId id="279" r:id="rId13"/>
    <p:sldId id="282" r:id="rId14"/>
    <p:sldId id="287" r:id="rId15"/>
    <p:sldId id="291" r:id="rId16"/>
    <p:sldId id="29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сений Герасименко" initials="АГ" lastIdx="1" clrIdx="0">
    <p:extLst>
      <p:ext uri="{19B8F6BF-5375-455C-9EA6-DF929625EA0E}">
        <p15:presenceInfo xmlns:p15="http://schemas.microsoft.com/office/powerpoint/2012/main" userId="4f6050c0262d53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3" d="100"/>
          <a:sy n="83" d="100"/>
        </p:scale>
        <p:origin x="66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10C0-C308-4221-AC9A-0F8B322B7D47}" type="datetimeFigureOut">
              <a:rPr lang="ru-RU" smtClean="0"/>
              <a:pPr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05AEE-24A0-46F8-9E59-CCC16688F6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5AEA1-3113-4FF9-810C-4C48490D499E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44E5-65EB-4192-893D-BF70169044BC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9B55-9EC5-4162-9DA6-04A407311E79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4E56-1D55-4D38-AA2B-62F3E25550A3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E8D9-1CCC-41CE-9B21-3C0BC6391294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8E3-11AC-450A-91D1-ADE058E820E2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1AFB-DDF4-4A6B-ADE1-6BD2D6C79026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CDA-83AE-42BB-8134-0094749CFAEB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D902-13ED-4BF8-8025-EB307675E26D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036D-A53E-4AB2-A76F-02255E0B3C1E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D6E-0807-4CAB-ACEC-334A44586107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4D49-DD07-4BD5-99B4-F76E5F2D5DB5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BAEAE4-3DBF-4E76-8B84-C990404663D0}" type="datetime1">
              <a:rPr lang="ru-RU" smtClean="0"/>
              <a:pPr/>
              <a:t>20.06.2021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3EB7AA-3EF4-4DEE-B150-CF766037D05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611646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Москва, 2021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796" y="4919144"/>
            <a:ext cx="7682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Выполнил: студент группы ФН11-81Б Глушков Д.Е.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Научный руководитель: доцент кафедры ФН-11, к.ф.-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м.н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Захаров А.А.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275" y="103164"/>
            <a:ext cx="9417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127448" y="2924944"/>
            <a:ext cx="9937103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b="1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</p:txBody>
      </p:sp>
      <p:pic>
        <p:nvPicPr>
          <p:cNvPr id="1026" name="Picture 2" descr="C:\Users\user\Downloads\BMSTU_logo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6" y="53121"/>
            <a:ext cx="958479" cy="11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DB5DF3-1008-4B16-9832-2FC106E7EE57}"/>
              </a:ext>
            </a:extLst>
          </p:cNvPr>
          <p:cNvSpPr txBox="1">
            <a:spLocks/>
          </p:cNvSpPr>
          <p:nvPr/>
        </p:nvSpPr>
        <p:spPr>
          <a:xfrm>
            <a:off x="1387275" y="2279387"/>
            <a:ext cx="8109337" cy="452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ФАКУЛЬТЕТ «Фундаментальные науки»</a:t>
            </a:r>
          </a:p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КАФЕДРА «Вычислительная математика и математическая физика»</a:t>
            </a:r>
          </a:p>
          <a:p>
            <a:pPr>
              <a:spcBef>
                <a:spcPct val="0"/>
              </a:spcBef>
              <a:defRPr/>
            </a:pPr>
            <a:r>
              <a:rPr lang="ru-RU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Направление подготовки «Математика и компьютерные науки» 02.03.01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DCC16F0-EE5C-4E9D-816F-FBAB3CBF2E24}"/>
              </a:ext>
            </a:extLst>
          </p:cNvPr>
          <p:cNvSpPr txBox="1">
            <a:spLocks/>
          </p:cNvSpPr>
          <p:nvPr/>
        </p:nvSpPr>
        <p:spPr>
          <a:xfrm>
            <a:off x="2380610" y="3982203"/>
            <a:ext cx="7430778" cy="791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«Численное моделирование процесса выгорания заряда твердотопливного ракетного двигателя»</a:t>
            </a:r>
          </a:p>
        </p:txBody>
      </p:sp>
    </p:spTree>
    <p:extLst>
      <p:ext uri="{BB962C8B-B14F-4D97-AF65-F5344CB8AC3E}">
        <p14:creationId xmlns:p14="http://schemas.microsoft.com/office/powerpoint/2010/main" val="327874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C5586-3BF1-4E96-89BC-12E5EFD9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00281-C901-458C-A204-A650F25A9C78}"/>
                  </a:ext>
                </a:extLst>
              </p:cNvPr>
              <p:cNvSpPr txBox="1"/>
              <p:nvPr/>
            </p:nvSpPr>
            <p:spPr>
              <a:xfrm>
                <a:off x="407368" y="476672"/>
                <a:ext cx="10641908" cy="4930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По строкам таблицы строятся кубические сплайны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 переменных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 </a:t>
                </a:r>
              </a:p>
              <a:p>
                <a:endParaRPr lang="ru-RU" dirty="0"/>
              </a:p>
              <a:p>
                <a:r>
                  <a:rPr lang="ru-RU" dirty="0"/>
                  <a:t>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По столбцам таблицы не включая граничные значения строятся сплайны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 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3) Формируем новую таблицу: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 полученной таблице строятся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сплайны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результате находим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В итоге имеем все необходимые для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построения </a:t>
                </a:r>
              </a:p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естественного бикубического сплайна значения.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00281-C901-458C-A204-A650F25A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76672"/>
                <a:ext cx="10641908" cy="4930773"/>
              </a:xfrm>
              <a:prstGeom prst="rect">
                <a:avLst/>
              </a:prstGeom>
              <a:blipFill>
                <a:blip r:embed="rId2"/>
                <a:stretch>
                  <a:fillRect l="-630" b="-1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A33833-9A4B-43E3-9973-CC959FE0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07" y="1347391"/>
            <a:ext cx="1824849" cy="425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B92C6D-72E4-4B5A-AE07-D6980F0B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38" y="2283496"/>
            <a:ext cx="1874626" cy="3886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0C54AF-185D-46F6-80AC-2697A7FE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15" y="2283496"/>
            <a:ext cx="4032448" cy="3648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5E604F-7A38-4FBA-9EC3-C3A7B5716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815" y="6113849"/>
            <a:ext cx="1724449" cy="433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AD005A-B420-47DA-815A-F2C267C530D8}"/>
                  </a:ext>
                </a:extLst>
              </p:cNvPr>
              <p:cNvSpPr txBox="1"/>
              <p:nvPr/>
            </p:nvSpPr>
            <p:spPr>
              <a:xfrm>
                <a:off x="8616280" y="6176872"/>
                <a:ext cx="6315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AD005A-B420-47DA-815A-F2C267C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6176872"/>
                <a:ext cx="631520" cy="307777"/>
              </a:xfrm>
              <a:prstGeom prst="rect">
                <a:avLst/>
              </a:prstGeom>
              <a:blipFill>
                <a:blip r:embed="rId7"/>
                <a:stretch>
                  <a:fillRect l="-8654" r="-8654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9F0FCC-124E-4D68-B316-E368C447F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0368" y="3472406"/>
            <a:ext cx="1733133" cy="38864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661FD81-B251-4EB6-AF6B-76491166DBCA}"/>
              </a:ext>
            </a:extLst>
          </p:cNvPr>
          <p:cNvSpPr txBox="1">
            <a:spLocks/>
          </p:cNvSpPr>
          <p:nvPr/>
        </p:nvSpPr>
        <p:spPr>
          <a:xfrm>
            <a:off x="929426" y="233054"/>
            <a:ext cx="103331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вычисления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коэффициентов</a:t>
            </a:r>
          </a:p>
        </p:txBody>
      </p:sp>
    </p:spTree>
    <p:extLst>
      <p:ext uri="{BB962C8B-B14F-4D97-AF65-F5344CB8AC3E}">
        <p14:creationId xmlns:p14="http://schemas.microsoft.com/office/powerpoint/2010/main" val="37733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908736" y="1628800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11</a:t>
            </a:fld>
            <a:endParaRPr lang="ru-RU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864996" y="435549"/>
            <a:ext cx="6462008" cy="5809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заряда РДТТ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04A1EC-4C9A-4045-ACB7-14FB4409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1403350"/>
            <a:ext cx="580072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D17C5-52AE-4663-BBA4-8A5AD220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927648" y="959131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точки, по которым будет происходить интерполяция: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E270B7C-216D-487C-A704-DF33FEB1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768729"/>
            <a:ext cx="4650070" cy="4600159"/>
          </a:xfrm>
        </p:spPr>
      </p:pic>
    </p:spTree>
    <p:extLst>
      <p:ext uri="{BB962C8B-B14F-4D97-AF65-F5344CB8AC3E}">
        <p14:creationId xmlns:p14="http://schemas.microsoft.com/office/powerpoint/2010/main" val="27314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1919536" y="936625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поверхности заряда РДТТ, построенной с помощью интерполяции естественными бикубическими сплайнами: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368B690-1816-48AC-9175-FA12B3B7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AAD128-3963-4219-B5E0-A2C77E6C1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80" y="1760517"/>
            <a:ext cx="489204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310408" y="933918"/>
            <a:ext cx="757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 заряда РДТТ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спустя несколько итераций моделирования процесса горения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3BDD16-B8CD-4132-B274-22C11A96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AEDD34-6944-4ED9-8B4F-109C4B79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43" y="1764915"/>
            <a:ext cx="4605114" cy="455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EBB95-F0AC-40A2-B598-9566672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2B181-CB14-4005-97AC-38B7F674126C}"/>
              </a:ext>
            </a:extLst>
          </p:cNvPr>
          <p:cNvSpPr txBox="1"/>
          <p:nvPr/>
        </p:nvSpPr>
        <p:spPr>
          <a:xfrm>
            <a:off x="2310408" y="933918"/>
            <a:ext cx="757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 заряда РДТТ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спустя несколько итераций моделирования процесса горения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3BDD16-B8CD-4132-B274-22C11A96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663575"/>
            <a:ext cx="8229600" cy="160020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CD191-03E6-4A24-8922-B5FAFFCC3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24" y="1764915"/>
            <a:ext cx="5759152" cy="43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16</a:t>
            </a:fld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908736" y="1628800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5EF9FE-6526-4415-A5DB-8028D0707205}"/>
              </a:ext>
            </a:extLst>
          </p:cNvPr>
          <p:cNvSpPr txBox="1">
            <a:spLocks/>
          </p:cNvSpPr>
          <p:nvPr/>
        </p:nvSpPr>
        <p:spPr>
          <a:xfrm>
            <a:off x="1981200" y="-663575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Благодарности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E8791FA-1A32-4F5D-BDB5-7FDC6581979F}"/>
              </a:ext>
            </a:extLst>
          </p:cNvPr>
          <p:cNvSpPr txBox="1">
            <a:spLocks/>
          </p:cNvSpPr>
          <p:nvPr/>
        </p:nvSpPr>
        <p:spPr>
          <a:xfrm>
            <a:off x="623392" y="1124744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Хочу выразить слова благодарности своему научному руководителю Захарову А.А., заведующему кафедрой ФН-11 Димитриенко Ю.И., нашему куратору Прозоровскому А.А., а также всем преподавателям, которые нас обучали.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7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995750"/>
            <a:ext cx="10945216" cy="14989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конструировании твердотопливных ракетных двигателей возникает задача поиска оптимальной геометрической формы заряда, поскольку площадь поверхности горения полностью влияет на силу тяги.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формы зарядов РДТТ и зависимость площади горения от формы: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2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758680" y="319087"/>
            <a:ext cx="2674640" cy="580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CC2335-DF2C-466C-9C1A-BC0D977F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1567" b="11277"/>
          <a:stretch/>
        </p:blipFill>
        <p:spPr>
          <a:xfrm>
            <a:off x="2927648" y="3010521"/>
            <a:ext cx="602073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3</a:t>
            </a:fld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963651" y="294575"/>
            <a:ext cx="6264696" cy="580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проблемы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76C8153-EECF-4910-8489-96A4B558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79" y="4725144"/>
            <a:ext cx="2674640" cy="58092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33FE13-9B5E-4D6C-BCE2-1285F3113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97" y="1861909"/>
            <a:ext cx="2191004" cy="275154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AF85104-CB61-4605-80AC-C42FD396EFA3}"/>
              </a:ext>
            </a:extLst>
          </p:cNvPr>
          <p:cNvSpPr txBox="1">
            <a:spLocks/>
          </p:cNvSpPr>
          <p:nvPr/>
        </p:nvSpPr>
        <p:spPr>
          <a:xfrm>
            <a:off x="760857" y="98930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твердотопливные ракетные двигатели применяются в нескольких областях (от баллистических до метеорологических ракет)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E2FF170B-9EB3-484B-A9FE-ED5BF4DBAE8F}"/>
              </a:ext>
            </a:extLst>
          </p:cNvPr>
          <p:cNvSpPr txBox="1">
            <a:spLocks/>
          </p:cNvSpPr>
          <p:nvPr/>
        </p:nvSpPr>
        <p:spPr>
          <a:xfrm>
            <a:off x="760857" y="530607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компьютерную модель, описывающую изменение геометрии поверхности горения заряда в трехмерном пространстве.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4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BE50BF6-F82D-4B23-BDAA-02DD60429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04713"/>
              </p:ext>
            </p:extLst>
          </p:nvPr>
        </p:nvGraphicFramePr>
        <p:xfrm>
          <a:off x="5918429" y="5013176"/>
          <a:ext cx="217013" cy="28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286" imgH="228592" progId="Equation.DSMT4">
                  <p:embed/>
                </p:oleObj>
              </mc:Choice>
              <mc:Fallback>
                <p:oleObj name="Equation" r:id="rId2" imgW="171286" imgH="2285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8429" y="5013176"/>
                        <a:ext cx="217013" cy="28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293E32-C363-47E8-B66A-2E4BF5877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742" y="3301262"/>
            <a:ext cx="2619375" cy="952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B8C47C-4838-4D47-A1CD-0D5964AA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00" y="2871415"/>
            <a:ext cx="1047750" cy="2952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E00F83-7376-46FE-9EA6-35D628F8F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055" y="2382562"/>
            <a:ext cx="2952750" cy="2762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3EC40B-E8CE-49A4-9437-62256463C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680" y="1520131"/>
            <a:ext cx="228600" cy="2667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EA3BE-6BD9-466B-9C80-B02CB945B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9137" y="5445224"/>
            <a:ext cx="3133725" cy="3238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816BA8-D768-4C0D-A016-C66F479B7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74" y="5911771"/>
            <a:ext cx="1162050" cy="314325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B1F360B1-3AE1-436A-8D8C-D5C23A932514}"/>
              </a:ext>
            </a:extLst>
          </p:cNvPr>
          <p:cNvSpPr txBox="1">
            <a:spLocks/>
          </p:cNvSpPr>
          <p:nvPr/>
        </p:nvSpPr>
        <p:spPr>
          <a:xfrm>
            <a:off x="446891" y="1037370"/>
            <a:ext cx="10945216" cy="1498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Типичная задача интерполяции состоит в восстановлении с той или иной точностью функции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на прямоугольной области 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сетка                     , где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Требуется восстановить функцию     по таблице чисел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5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4D7C8-7E43-4B5D-B76E-A81C367CB935}"/>
              </a:ext>
            </a:extLst>
          </p:cNvPr>
          <p:cNvSpPr txBox="1"/>
          <p:nvPr/>
        </p:nvSpPr>
        <p:spPr>
          <a:xfrm>
            <a:off x="839416" y="980728"/>
            <a:ext cx="107291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	</a:t>
            </a:r>
            <a:r>
              <a:rPr lang="ru-RU" sz="2200" dirty="0"/>
              <a:t>Эту задачу будем решать путем построения интерполяционного бикубического сплайна: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Который удовлетворяет следующим краевым условиям</a:t>
            </a:r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endParaRPr lang="ru-RU" sz="2200" dirty="0"/>
          </a:p>
          <a:p>
            <a:pPr algn="just"/>
            <a:r>
              <a:rPr lang="ru-RU" sz="2200" dirty="0"/>
              <a:t>И для естественного бикубического сплайна:</a:t>
            </a:r>
          </a:p>
          <a:p>
            <a:pPr algn="just"/>
            <a:endParaRPr lang="ru-RU" sz="2200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69B9E-165A-4627-BDD5-D038A700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3" y="1776790"/>
            <a:ext cx="222885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F90F18-8674-42F8-A7C4-14C49A9C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5" y="2950731"/>
            <a:ext cx="3857625" cy="1733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A7821F-16B3-4C5A-8A47-AE0DD166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3" y="5553422"/>
            <a:ext cx="23050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6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кубического сплайна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69E4E638-22ED-41FD-ACAF-AD4DCEFE58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1124744"/>
                <a:ext cx="10945216" cy="1498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Опишем процесс построения кубического сплайна, поскольку на него опирается алгоритм построения бикубического сплайна.</a:t>
                </a:r>
              </a:p>
              <a:p>
                <a:pPr marL="0" indent="0" algn="just"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необходимо восстановить с некоторой точностью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заданном отрезке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таблице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Формула кубического сплайна на подотрезке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неизвестные коэффициенты.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Объект 2">
                <a:extLst>
                  <a:ext uri="{FF2B5EF4-FFF2-40B4-BE49-F238E27FC236}">
                    <a16:creationId xmlns:a16="http://schemas.microsoft.com/office/drawing/2014/main" id="{69E4E638-22ED-41FD-ACAF-AD4DCEFE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124744"/>
                <a:ext cx="10945216" cy="1498922"/>
              </a:xfrm>
              <a:prstGeom prst="rect">
                <a:avLst/>
              </a:prstGeom>
              <a:blipFill>
                <a:blip r:embed="rId2"/>
                <a:stretch>
                  <a:fillRect l="-835" t="-3265" r="-835" b="-24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805BB263-43A3-49F1-BCEA-01ADF7889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6344"/>
              </p:ext>
            </p:extLst>
          </p:nvPr>
        </p:nvGraphicFramePr>
        <p:xfrm>
          <a:off x="3395700" y="3635291"/>
          <a:ext cx="5400600" cy="133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84320" imgH="1057283" progId="Equation.DSMT4">
                  <p:embed/>
                </p:oleObj>
              </mc:Choice>
              <mc:Fallback>
                <p:oleObj name="Equation" r:id="rId3" imgW="4284320" imgH="10572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700" y="3635291"/>
                        <a:ext cx="5400600" cy="1332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9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7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109446" y="186696"/>
            <a:ext cx="99731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коэффициентов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1A525-4AB0-42C2-A440-2F00E619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08" y="1632376"/>
            <a:ext cx="5256584" cy="1406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72451D-9E8C-4E35-93C7-5C9C735A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16" y="3188816"/>
            <a:ext cx="2823567" cy="306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B055-1131-4161-B7F9-1D1091EF5F3F}"/>
                  </a:ext>
                </a:extLst>
              </p:cNvPr>
              <p:cNvSpPr txBox="1"/>
              <p:nvPr/>
            </p:nvSpPr>
            <p:spPr>
              <a:xfrm>
                <a:off x="4597832" y="3539555"/>
                <a:ext cx="2996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3B055-1131-4161-B7F9-1D1091EF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32" y="3539555"/>
                <a:ext cx="2996333" cy="276999"/>
              </a:xfrm>
              <a:prstGeom prst="rect">
                <a:avLst/>
              </a:prstGeom>
              <a:blipFill>
                <a:blip r:embed="rId4"/>
                <a:stretch>
                  <a:fillRect l="-1423" t="-4444" r="-2439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2E673A-74A4-4A6B-9150-5257EBFD8590}"/>
                  </a:ext>
                </a:extLst>
              </p:cNvPr>
              <p:cNvSpPr txBox="1"/>
              <p:nvPr/>
            </p:nvSpPr>
            <p:spPr>
              <a:xfrm>
                <a:off x="5519187" y="4437112"/>
                <a:ext cx="13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2E673A-74A4-4A6B-9150-5257EBFD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87" y="4437112"/>
                <a:ext cx="1326389" cy="276999"/>
              </a:xfrm>
              <a:prstGeom prst="rect">
                <a:avLst/>
              </a:prstGeom>
              <a:blipFill>
                <a:blip r:embed="rId5"/>
                <a:stretch>
                  <a:fillRect l="-5505" t="-2222" r="-367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D492CF3D-58A8-4C54-AE4D-1A598E68D5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774" y="862476"/>
                <a:ext cx="10945216" cy="1498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Система линейных уравнений для вычисления неизвестных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естественного кубического сплайна:</a:t>
                </a:r>
              </a:p>
              <a:p>
                <a:pPr marL="0" indent="0" algn="just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Данная матрица является трехдиагональной, следовательно данную систему уравнений можно решить методом прогонки.</a:t>
                </a:r>
              </a:p>
            </p:txBody>
          </p:sp>
        </mc:Choice>
        <mc:Fallback xmlns="">
          <p:sp>
            <p:nvSpPr>
              <p:cNvPr id="13" name="Объект 2">
                <a:extLst>
                  <a:ext uri="{FF2B5EF4-FFF2-40B4-BE49-F238E27FC236}">
                    <a16:creationId xmlns:a16="http://schemas.microsoft.com/office/drawing/2014/main" id="{D492CF3D-58A8-4C54-AE4D-1A598E68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74" y="862476"/>
                <a:ext cx="10945216" cy="1498922"/>
              </a:xfrm>
              <a:prstGeom prst="rect">
                <a:avLst/>
              </a:prstGeom>
              <a:blipFill>
                <a:blip r:embed="rId6"/>
                <a:stretch>
                  <a:fillRect l="-835" t="-3252" r="-835" b="-227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07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z="2800"/>
              <a:pPr/>
              <a:t>8</a:t>
            </a:fld>
            <a:endParaRPr lang="ru-RU" sz="2800" dirty="0"/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811524" y="260648"/>
            <a:ext cx="856895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поверхностей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E42DC-F1CE-4446-B9DF-D09D962D8A9F}"/>
              </a:ext>
            </a:extLst>
          </p:cNvPr>
          <p:cNvSpPr txBox="1"/>
          <p:nvPr/>
        </p:nvSpPr>
        <p:spPr>
          <a:xfrm>
            <a:off x="551384" y="1124744"/>
            <a:ext cx="1123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интерполяции поверхностей будем использовать естественные бикубические сплайны.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нахождения значения сплайна: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84C7AB-FBA9-492A-BBA0-F2E855C7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4" y="2386120"/>
            <a:ext cx="2235431" cy="390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3A5107-4FCB-4D5A-A428-D49D916C4B0B}"/>
              </a:ext>
            </a:extLst>
          </p:cNvPr>
          <p:cNvSpPr txBox="1"/>
          <p:nvPr/>
        </p:nvSpPr>
        <p:spPr>
          <a:xfrm>
            <a:off x="649701" y="2799593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ru-RU" dirty="0"/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4603DD-EC22-487B-861B-016EBCE2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455" y="4608250"/>
            <a:ext cx="3457575" cy="3143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339EAA-75C0-4F2D-B1B9-D08F7D4D0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8" t="8171"/>
          <a:stretch/>
        </p:blipFill>
        <p:spPr>
          <a:xfrm>
            <a:off x="4401394" y="3261258"/>
            <a:ext cx="1568547" cy="134699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57490C-A1D4-4000-94B8-3C442AB3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3261258"/>
            <a:ext cx="4210050" cy="20859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F1809A-0581-42AB-9309-88A68A99E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5347233"/>
            <a:ext cx="10191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58F264-6D5A-4565-A018-9C5B89E16DA1}"/>
                  </a:ext>
                </a:extLst>
              </p:cNvPr>
              <p:cNvSpPr txBox="1"/>
              <p:nvPr/>
            </p:nvSpPr>
            <p:spPr>
              <a:xfrm>
                <a:off x="8138299" y="3133686"/>
                <a:ext cx="1569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58F264-6D5A-4565-A018-9C5B89E1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9" y="3133686"/>
                <a:ext cx="1569597" cy="276999"/>
              </a:xfrm>
              <a:prstGeom prst="rect">
                <a:avLst/>
              </a:prstGeom>
              <a:blipFill>
                <a:blip r:embed="rId7"/>
                <a:stretch>
                  <a:fillRect l="-4264" r="-155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D43B3-9DE9-4258-B8B4-2C8B6B9987E4}"/>
                  </a:ext>
                </a:extLst>
              </p:cNvPr>
              <p:cNvSpPr txBox="1"/>
              <p:nvPr/>
            </p:nvSpPr>
            <p:spPr>
              <a:xfrm>
                <a:off x="8138298" y="3474852"/>
                <a:ext cx="1170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D43B3-9DE9-4258-B8B4-2C8B6B998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8" y="3474852"/>
                <a:ext cx="1170962" cy="276999"/>
              </a:xfrm>
              <a:prstGeom prst="rect">
                <a:avLst/>
              </a:prstGeom>
              <a:blipFill>
                <a:blip r:embed="rId8"/>
                <a:stretch>
                  <a:fillRect l="-5729" r="-260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320697-B7BB-4BF7-A687-6C1F1E5CBBC4}"/>
                  </a:ext>
                </a:extLst>
              </p:cNvPr>
              <p:cNvSpPr txBox="1"/>
              <p:nvPr/>
            </p:nvSpPr>
            <p:spPr>
              <a:xfrm>
                <a:off x="8153087" y="3816018"/>
                <a:ext cx="2708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320697-B7BB-4BF7-A687-6C1F1E5C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7" y="3816018"/>
                <a:ext cx="2708306" cy="276999"/>
              </a:xfrm>
              <a:prstGeom prst="rect">
                <a:avLst/>
              </a:prstGeom>
              <a:blipFill>
                <a:blip r:embed="rId9"/>
                <a:stretch>
                  <a:fillRect l="-2247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E480-4769-4E50-9877-EDB8F26FFF3F}"/>
                  </a:ext>
                </a:extLst>
              </p:cNvPr>
              <p:cNvSpPr txBox="1"/>
              <p:nvPr/>
            </p:nvSpPr>
            <p:spPr>
              <a:xfrm>
                <a:off x="8153088" y="4135546"/>
                <a:ext cx="20469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E480-4769-4E50-9877-EDB8F26F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88" y="4135546"/>
                <a:ext cx="2046971" cy="276999"/>
              </a:xfrm>
              <a:prstGeom prst="rect">
                <a:avLst/>
              </a:prstGeom>
              <a:blipFill>
                <a:blip r:embed="rId10"/>
                <a:stretch>
                  <a:fillRect l="-3274" t="-434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CA6-175D-4B1F-8A46-837D7B366D77}"/>
                  </a:ext>
                </a:extLst>
              </p:cNvPr>
              <p:cNvSpPr txBox="1"/>
              <p:nvPr/>
            </p:nvSpPr>
            <p:spPr>
              <a:xfrm>
                <a:off x="7891542" y="4501497"/>
                <a:ext cx="1636646" cy="545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325CA6-175D-4B1F-8A46-837D7B366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42" y="4501497"/>
                <a:ext cx="1636646" cy="545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20A58E-F0E2-42FB-9CE7-7C7E7DB1F077}"/>
                  </a:ext>
                </a:extLst>
              </p:cNvPr>
              <p:cNvSpPr txBox="1"/>
              <p:nvPr/>
            </p:nvSpPr>
            <p:spPr>
              <a:xfrm>
                <a:off x="8139173" y="5055787"/>
                <a:ext cx="87562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20A58E-F0E2-42FB-9CE7-7C7E7DB1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73" y="5055787"/>
                <a:ext cx="875624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8F36-4043-4945-9D8B-7FA8376EC8C5}"/>
                  </a:ext>
                </a:extLst>
              </p:cNvPr>
              <p:cNvSpPr txBox="1"/>
              <p:nvPr/>
            </p:nvSpPr>
            <p:spPr>
              <a:xfrm>
                <a:off x="9627125" y="4532928"/>
                <a:ext cx="923907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8F36-4043-4945-9D8B-7FA8376E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125" y="4532928"/>
                <a:ext cx="923907" cy="474553"/>
              </a:xfrm>
              <a:prstGeom prst="rect">
                <a:avLst/>
              </a:prstGeom>
              <a:blipFill>
                <a:blip r:embed="rId13"/>
                <a:stretch>
                  <a:fillRect l="-11842" t="-1299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9D2114-F083-4A31-BFB3-2F2334D3044B}"/>
                  </a:ext>
                </a:extLst>
              </p:cNvPr>
              <p:cNvSpPr txBox="1"/>
              <p:nvPr/>
            </p:nvSpPr>
            <p:spPr>
              <a:xfrm>
                <a:off x="9590449" y="5215259"/>
                <a:ext cx="143193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9D2114-F083-4A31-BFB3-2F2334D30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449" y="5215259"/>
                <a:ext cx="1431930" cy="299313"/>
              </a:xfrm>
              <a:prstGeom prst="rect">
                <a:avLst/>
              </a:prstGeom>
              <a:blipFill>
                <a:blip r:embed="rId14"/>
                <a:stretch>
                  <a:fillRect l="-3404" r="-2128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C7608F-63B5-46AA-80BC-A3564E4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B7AA-3EF4-4DEE-B150-CF766037D054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02A93E-A141-49E0-AA1F-F948E73F0E84}"/>
              </a:ext>
            </a:extLst>
          </p:cNvPr>
          <p:cNvSpPr txBox="1">
            <a:spLocks/>
          </p:cNvSpPr>
          <p:nvPr/>
        </p:nvSpPr>
        <p:spPr>
          <a:xfrm>
            <a:off x="929426" y="233054"/>
            <a:ext cx="103331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неизвестных коэффициентов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B0A10-3DF5-4289-BF7D-1162BD6D414D}"/>
              </a:ext>
            </a:extLst>
          </p:cNvPr>
          <p:cNvSpPr txBox="1"/>
          <p:nvPr/>
        </p:nvSpPr>
        <p:spPr>
          <a:xfrm>
            <a:off x="623392" y="1196753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вычисления неизвестных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составить таблицу из известных значений функции: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57ECD0-A6FC-432C-B8C5-C8A41515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268760"/>
            <a:ext cx="1849703" cy="4320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EA6225-4A6C-44B9-B26B-39057340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642" y="2127099"/>
            <a:ext cx="5298716" cy="3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3974</TotalTime>
  <Words>630</Words>
  <Application>Microsoft Office PowerPoint</Application>
  <PresentationFormat>Широкоэкранный</PresentationFormat>
  <Paragraphs>130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Equation</vt:lpstr>
      <vt:lpstr>Презентация PowerPoint</vt:lpstr>
      <vt:lpstr>Презентация PowerPoint</vt:lpstr>
      <vt:lpstr>Задача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 заряда РДТТ</vt:lpstr>
      <vt:lpstr>Результаты</vt:lpstr>
      <vt:lpstr>Результаты</vt:lpstr>
      <vt:lpstr>Результаты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возникновения режимов перевернутой ориентации КА при релейном управлении с нелинейными датчиками</dc:title>
  <dc:creator>Дмитрий</dc:creator>
  <cp:lastModifiedBy>globy</cp:lastModifiedBy>
  <cp:revision>112</cp:revision>
  <dcterms:created xsi:type="dcterms:W3CDTF">2018-04-17T18:39:12Z</dcterms:created>
  <dcterms:modified xsi:type="dcterms:W3CDTF">2021-06-20T13:33:11Z</dcterms:modified>
</cp:coreProperties>
</file>