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8999640" cy="458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16736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8999640" cy="1673640"/>
          </a:xfrm>
          <a:prstGeom prst="rect">
            <a:avLst/>
          </a:prstGeom>
        </p:spPr>
        <p:txBody>
          <a:bodyPr lIns="0" rIns="0" tIns="0" bIns="0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6000"/>
          </a:bodyPr>
          <a:p>
            <a:pPr>
              <a:lnSpc>
                <a:spcPct val="100000"/>
              </a:lnSpc>
            </a:pPr>
            <a:r>
              <a:rPr b="0" lang="de-AT" sz="4800" spc="-1" strike="noStrike">
                <a:solidFill>
                  <a:srgbClr val="04617b"/>
                </a:solidFill>
                <a:latin typeface="Source Sans Pro Light"/>
              </a:rPr>
              <a:t>Анализ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</a:rPr>
              <a:t>прибыльности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</a:rPr>
              <a:t>авиарейсов</a:t>
            </a:r>
            <a:br/>
            <a:r>
              <a:rPr b="0" lang="de-AT" sz="4800" spc="-1" strike="noStrike">
                <a:solidFill>
                  <a:srgbClr val="04617b"/>
                </a:solidFill>
                <a:latin typeface="Source Sans Pro Light"/>
              </a:rPr>
              <a:t>(г. Анапа, зима 2016-2017-го годов)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3600" spc="-1" strike="noStrike">
                <a:solidFill>
                  <a:srgbClr val="dbf5f9"/>
                </a:solidFill>
                <a:latin typeface="Source Sans Pro"/>
              </a:rPr>
              <a:t>Власов Д. В. (группа dst-26)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1"/>
          <p:cNvGraphicFramePr/>
          <p:nvPr/>
        </p:nvGraphicFramePr>
        <p:xfrm>
          <a:off x="210960" y="252360"/>
          <a:ext cx="9644400" cy="4359240"/>
        </p:xfrm>
        <a:graphic>
          <a:graphicData uri="http://schemas.openxmlformats.org/drawingml/2006/table">
            <a:tbl>
              <a:tblPr/>
              <a:tblGrid>
                <a:gridCol w="1717560"/>
                <a:gridCol w="7927200"/>
              </a:tblGrid>
              <a:tr h="2624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Признак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Уникальный </a:t>
                      </a:r>
                      <a:r>
                        <a:rPr b="0" lang="de-AT" sz="1000" spc="-1" strike="noStrike">
                          <a:latin typeface="Arial"/>
                        </a:rPr>
                        <a:t>идентификатор рейса, </a:t>
                      </a:r>
                      <a:r>
                        <a:rPr b="0" lang="de-AT" sz="1000" spc="-1" strike="noStrike">
                          <a:latin typeface="Arial"/>
                        </a:rPr>
                        <a:t>прибыльность которого </a:t>
                      </a:r>
                      <a:r>
                        <a:rPr b="0" lang="de-AT" sz="1000" spc="-1" strike="noStrike">
                          <a:latin typeface="Arial"/>
                        </a:rPr>
                        <a:t>надо оценить.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вылета (код </a:t>
                      </a:r>
                      <a:r>
                        <a:rPr b="0" lang="de-AT" sz="1000" spc="-1" strike="noStrike">
                          <a:latin typeface="Arial"/>
                        </a:rPr>
                        <a:t>AAQ – Анапа).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прибытия (код).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winter_day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Порядковый номер дня </a:t>
                      </a:r>
                      <a:r>
                        <a:rPr b="0" lang="en-US" sz="1000" spc="-1" strike="noStrike">
                          <a:latin typeface="Arial"/>
                        </a:rPr>
                        <a:t>зимнего месяца. </a:t>
                      </a:r>
                      <a:r>
                        <a:rPr b="0" lang="en-US" sz="1000" spc="-1" strike="noStrike">
                          <a:latin typeface="Arial"/>
                        </a:rPr>
                        <a:t>Позволяет выстроить </a:t>
                      </a:r>
                      <a:r>
                        <a:rPr b="0" lang="en-US" sz="1000" spc="-1" strike="noStrike">
                          <a:latin typeface="Arial"/>
                        </a:rPr>
                        <a:t>линейную шкалувремени </a:t>
                      </a:r>
                      <a:r>
                        <a:rPr b="0" lang="en-US" sz="1000" spc="-1" strike="noStrike">
                          <a:latin typeface="Arial"/>
                        </a:rPr>
                        <a:t>по всем дням зимы 2016-</a:t>
                      </a:r>
                      <a:r>
                        <a:rPr b="0" lang="en-US" sz="1000" spc="-1" strike="noStrike">
                          <a:latin typeface="Arial"/>
                        </a:rPr>
                        <a:t>2017 годов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winter_month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Порядковый номер </a:t>
                      </a:r>
                      <a:r>
                        <a:rPr b="0" lang="en-US" sz="1000" spc="-1" strike="noStrike">
                          <a:latin typeface="Arial"/>
                        </a:rPr>
                        <a:t>зимнего месяца: “01-Dec”, </a:t>
                      </a:r>
                      <a:r>
                        <a:rPr b="0" lang="en-US" sz="1000" spc="-1" strike="noStrike">
                          <a:latin typeface="Arial"/>
                        </a:rPr>
                        <a:t>“02-Jab”, “03-Feb”.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</a:t>
                      </a:r>
                      <a:r>
                        <a:rPr b="0" lang="de-AT" sz="1000" spc="-1" strike="noStrike">
                          <a:latin typeface="Arial"/>
                        </a:rPr>
                        <a:t>вылета для оценки </a:t>
                      </a:r>
                      <a:r>
                        <a:rPr b="0" lang="de-AT" sz="1000" spc="-1" strike="noStrike">
                          <a:latin typeface="Arial"/>
                        </a:rPr>
                        <a:t>продолжительности </a:t>
                      </a:r>
                      <a:r>
                        <a:rPr b="0" lang="de-AT" sz="1000" spc="-1" strike="noStrike">
                          <a:latin typeface="Arial"/>
                        </a:rPr>
                        <a:t>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</a:t>
                      </a:r>
                      <a:r>
                        <a:rPr b="0" lang="de-AT" sz="1000" spc="-1" strike="noStrike">
                          <a:latin typeface="Arial"/>
                        </a:rPr>
                        <a:t>прибытия для оценки </a:t>
                      </a:r>
                      <a:r>
                        <a:rPr b="0" lang="de-AT" sz="1000" spc="-1" strike="noStrike">
                          <a:latin typeface="Arial"/>
                        </a:rPr>
                        <a:t>продолжительности </a:t>
                      </a:r>
                      <a:r>
                        <a:rPr b="0" lang="de-AT" sz="1000" spc="-1" strike="noStrike">
                          <a:latin typeface="Arial"/>
                        </a:rPr>
                        <a:t>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отправления в </a:t>
                      </a:r>
                      <a:r>
                        <a:rPr b="0" lang="de-AT" sz="1000" spc="-1" strike="noStrike">
                          <a:latin typeface="Arial"/>
                        </a:rPr>
                        <a:t>минутах для возможной </a:t>
                      </a:r>
                      <a:r>
                        <a:rPr b="0" lang="de-AT" sz="1000" spc="-1" strike="noStrike">
                          <a:latin typeface="Arial"/>
                        </a:rPr>
                        <a:t>оценки дополнительных </a:t>
                      </a:r>
                      <a:r>
                        <a:rPr b="0" lang="de-AT" sz="1000" spc="-1" strike="noStrike">
                          <a:latin typeface="Arial"/>
                        </a:rPr>
                        <a:t>издержек в аэропорту </a:t>
                      </a:r>
                      <a:r>
                        <a:rPr b="0" lang="de-AT" sz="1000" spc="-1" strike="noStrike">
                          <a:latin typeface="Arial"/>
                        </a:rPr>
                        <a:t>Анапы.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прибытия в </a:t>
                      </a:r>
                      <a:r>
                        <a:rPr b="0" lang="de-AT" sz="1000" spc="-1" strike="noStrike">
                          <a:latin typeface="Arial"/>
                        </a:rPr>
                        <a:t>минутах для возможной </a:t>
                      </a:r>
                      <a:r>
                        <a:rPr b="0" lang="de-AT" sz="1000" spc="-1" strike="noStrike">
                          <a:latin typeface="Arial"/>
                        </a:rPr>
                        <a:t>оценки дополнительных </a:t>
                      </a:r>
                      <a:r>
                        <a:rPr b="0" lang="de-AT" sz="1000" spc="-1" strike="noStrike">
                          <a:latin typeface="Arial"/>
                        </a:rPr>
                        <a:t>издержек для </a:t>
                      </a:r>
                      <a:r>
                        <a:rPr b="0" lang="de-AT" sz="1000" spc="-1" strike="noStrike">
                          <a:latin typeface="Arial"/>
                        </a:rPr>
                        <a:t>принимающего аэропорта.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купленных </a:t>
                      </a:r>
                      <a:r>
                        <a:rPr b="0" lang="de-AT" sz="1000" spc="-1" strike="noStrike">
                          <a:latin typeface="Arial"/>
                        </a:rPr>
                        <a:t>билетов на данный </a:t>
                      </a:r>
                      <a:r>
                        <a:rPr b="0" lang="de-AT" sz="1000" spc="-1" strike="noStrike">
                          <a:latin typeface="Arial"/>
                        </a:rPr>
                        <a:t>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относительная </a:t>
                      </a:r>
                      <a:r>
                        <a:rPr b="0" lang="de-AT" sz="1000" spc="-1" strike="noStrike">
                          <a:latin typeface="Arial"/>
                        </a:rPr>
                        <a:t>загруженность самолёта </a:t>
                      </a:r>
                      <a:r>
                        <a:rPr b="0" lang="de-AT" sz="1000" spc="-1" strike="noStrike">
                          <a:latin typeface="Arial"/>
                        </a:rPr>
                        <a:t>в данном перелёте по </a:t>
                      </a:r>
                      <a:r>
                        <a:rPr b="0" lang="de-AT" sz="1000" spc="-1" strike="noStrike">
                          <a:latin typeface="Arial"/>
                        </a:rPr>
                        <a:t>фактически проданным </a:t>
                      </a:r>
                      <a:r>
                        <a:rPr b="0" lang="de-AT" sz="1000" spc="-1" strike="noStrike">
                          <a:latin typeface="Arial"/>
                        </a:rPr>
                        <a:t>билетам.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fuel_cost_per_flight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Стоимость </a:t>
                      </a:r>
                      <a:r>
                        <a:rPr b="0" lang="en-US" sz="1000" spc="-1" strike="noStrike">
                          <a:latin typeface="Arial"/>
                        </a:rPr>
                        <a:t>израсходованного </a:t>
                      </a:r>
                      <a:r>
                        <a:rPr b="0" lang="en-US" sz="1000" spc="-1" strike="noStrike">
                          <a:latin typeface="Arial"/>
                        </a:rPr>
                        <a:t>топлива.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delay_cost_per_flight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Стоимость задержки </a:t>
                      </a:r>
                      <a:r>
                        <a:rPr b="0" lang="en-US" sz="1000" spc="-1" strike="noStrike">
                          <a:latin typeface="Arial"/>
                        </a:rPr>
                        <a:t>рейса за все минуты </a:t>
                      </a:r>
                      <a:r>
                        <a:rPr b="0" lang="en-US" sz="1000" spc="-1" strike="noStrike">
                          <a:latin typeface="Arial"/>
                        </a:rPr>
                        <a:t>суммарно.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total_cost_per_flight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Суммарные затраты за </a:t>
                      </a:r>
                      <a:r>
                        <a:rPr b="0" lang="en-US" sz="1000" spc="-1" strike="noStrike">
                          <a:latin typeface="Arial"/>
                        </a:rPr>
                        <a:t>полёт.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total_profit_per_flight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Суммарная прибыль за </a:t>
                      </a:r>
                      <a:r>
                        <a:rPr b="0" lang="en-US" sz="1000" spc="-1" strike="noStrike">
                          <a:latin typeface="Arial"/>
                        </a:rPr>
                        <a:t>полёт.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Код модели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aircraft_name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latin typeface="Arial"/>
                        </a:rPr>
                        <a:t>Название модели </a:t>
                      </a:r>
                      <a:r>
                        <a:rPr b="0" lang="en-US" sz="1000" spc="-1" strike="noStrike">
                          <a:latin typeface="Arial"/>
                        </a:rPr>
                        <a:t>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Корреляция между днём зимы и задержками рейсов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540000" y="2971800"/>
            <a:ext cx="8999640" cy="19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0000"/>
          </a:bodyPr>
          <a:p>
            <a:r>
              <a:rPr b="0" lang="en-US" sz="3200" spc="-1" strike="noStrike">
                <a:latin typeface="Arial"/>
              </a:rPr>
              <a:t>Время задержек рейсов время опозданий слабо положительно коррелирует с порядковым номером дня в зимнее время года. То есть чем ближе к концу зимы, тем расходы на задержки рейсов могут быть выше.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904080" cy="12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Прибыль по зимним месяцам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40000" y="4343400"/>
            <a:ext cx="8999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Медианное значение прибыли ниже в феврале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725400" y="1079640"/>
            <a:ext cx="8190000" cy="28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Медианное значение относительной загруженности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4800600"/>
            <a:ext cx="89996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000"/>
          </a:bodyPr>
          <a:p>
            <a:r>
              <a:rPr b="0" lang="en-US" sz="3200" spc="-1" strike="noStrike">
                <a:latin typeface="Arial"/>
              </a:rPr>
              <a:t>Медианное значение относительной </a:t>
            </a:r>
            <a:r>
              <a:rPr b="0" lang="en-US" sz="3200" spc="-1" strike="noStrike">
                <a:latin typeface="Arial"/>
              </a:rPr>
              <a:t>загруженности рейса также ниже всего в </a:t>
            </a:r>
            <a:r>
              <a:rPr b="0" lang="en-US" sz="3200" spc="-1" strike="noStrike">
                <a:latin typeface="Arial"/>
              </a:rPr>
              <a:t>феврале. При этом по первой диаграмме по </a:t>
            </a:r>
            <a:r>
              <a:rPr b="0" lang="en-US" sz="3200" spc="-1" strike="noStrike">
                <a:latin typeface="Arial"/>
              </a:rPr>
              <a:t>отдельным моделям самолётов видно, что </a:t>
            </a:r>
            <a:r>
              <a:rPr b="0" lang="en-US" sz="3200" spc="-1" strike="noStrike">
                <a:latin typeface="Arial"/>
              </a:rPr>
              <a:t>снижение загруженности рейса по месяцам </a:t>
            </a:r>
            <a:r>
              <a:rPr b="0" lang="en-US" sz="3200" spc="-1" strike="noStrike">
                <a:latin typeface="Arial"/>
              </a:rPr>
              <a:t>спадает для самолёта Boeing 737-300, а для </a:t>
            </a:r>
            <a:r>
              <a:rPr b="0" lang="en-US" sz="3200" spc="-1" strike="noStrike">
                <a:latin typeface="Arial"/>
              </a:rPr>
              <a:t>SSJ-100 меняется мало.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725400" y="1400040"/>
            <a:ext cx="8418600" cy="295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Загруженность</a:t>
            </a:r>
            <a:br/>
            <a:r>
              <a:rPr b="0" lang="en-US" sz="4400" spc="-1" strike="noStrike">
                <a:latin typeface="Arial"/>
              </a:rPr>
              <a:t>Boeing 737-300 по месяцам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96800" y="1600200"/>
            <a:ext cx="887580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Загруженность</a:t>
            </a:r>
            <a:br/>
            <a:r>
              <a:rPr b="0" lang="en-US" sz="4400" spc="-1" strike="noStrike">
                <a:latin typeface="Arial"/>
              </a:rPr>
              <a:t>SSJ-100 по месяцам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85800" y="1599120"/>
            <a:ext cx="8647200" cy="29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Прибыльность</a:t>
            </a:r>
            <a:br/>
            <a:r>
              <a:rPr b="0" lang="en-US" sz="4400" spc="-1" strike="noStrike">
                <a:latin typeface="Arial"/>
              </a:rPr>
              <a:t>по 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40000" y="4955400"/>
            <a:ext cx="899964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8000"/>
          </a:bodyPr>
          <a:p>
            <a:r>
              <a:rPr b="0" lang="en-US" sz="3200" spc="-1" strike="noStrike">
                <a:latin typeface="Arial"/>
              </a:rPr>
              <a:t>Из диаграммы в видно, что Boeing 737-300 приносим прибыли за рейс намного больше, чем 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685800" y="1758600"/>
            <a:ext cx="8418600" cy="28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Прибыльность</a:t>
            </a:r>
            <a:br/>
            <a:r>
              <a:rPr b="0" lang="en-US" sz="4400" spc="-1" strike="noStrike">
                <a:latin typeface="Arial"/>
              </a:rPr>
              <a:t>по 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40000" y="4955400"/>
            <a:ext cx="8999640" cy="6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8000"/>
          </a:bodyPr>
          <a:p>
            <a:r>
              <a:rPr b="0" lang="en-US" sz="3200" spc="-1" strike="noStrike">
                <a:latin typeface="Arial"/>
              </a:rPr>
              <a:t>Из диаграммы в видно, что Boeing 737-300 приносим прибыли за рейс намного больше, чем 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685800" y="1758600"/>
            <a:ext cx="8418600" cy="28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Загруженность по</a:t>
            </a:r>
            <a:br/>
            <a:r>
              <a:rPr b="0" lang="en-US" sz="4400" spc="-1" strike="noStrike">
                <a:latin typeface="Arial"/>
              </a:rPr>
              <a:t>моделям самолётов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40000" y="4654800"/>
            <a:ext cx="899964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3000"/>
          </a:bodyPr>
          <a:p>
            <a:r>
              <a:rPr b="0" lang="en-US" sz="3200" spc="-1" strike="noStrike">
                <a:latin typeface="Arial"/>
              </a:rPr>
              <a:t>Но при этом по диаграмме загруженности </a:t>
            </a:r>
            <a:r>
              <a:rPr b="0" lang="en-US" sz="3200" spc="-1" strike="noStrike">
                <a:latin typeface="Arial"/>
              </a:rPr>
              <a:t>видно, что Boeing 737-300 в среднем загружен </a:t>
            </a:r>
            <a:r>
              <a:rPr b="0" lang="en-US" sz="3200" spc="-1" strike="noStrike">
                <a:latin typeface="Arial"/>
              </a:rPr>
              <a:t>меньше, чем SSJ-100. то есть самолёты типа </a:t>
            </a:r>
            <a:r>
              <a:rPr b="0" lang="en-US" sz="3200" spc="-1" strike="noStrike">
                <a:latin typeface="Arial"/>
              </a:rPr>
              <a:t>Boeing 737-300 можно было бы использовать </a:t>
            </a:r>
            <a:r>
              <a:rPr b="0" lang="en-US" sz="3200" spc="-1" strike="noStrike">
                <a:latin typeface="Arial"/>
              </a:rPr>
              <a:t>более эффективно, если перенести на 737-</a:t>
            </a:r>
            <a:r>
              <a:rPr b="0" lang="en-US" sz="3200" spc="-1" strike="noStrike">
                <a:latin typeface="Arial"/>
              </a:rPr>
              <a:t>300 пассажиров с рейсов, где сейчас летает </a:t>
            </a:r>
            <a:r>
              <a:rPr b="0" lang="en-US" sz="3200" spc="-1" strike="noStrike">
                <a:latin typeface="Arial"/>
              </a:rPr>
              <a:t>SSJ-100.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685800" y="1498680"/>
            <a:ext cx="8458200" cy="28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Общие выводы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40000" y="1440000"/>
            <a:ext cx="8999640" cy="38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Из графиков и матрицы коэффициентов корреляции можно сделать ряд предварительных выводов.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Время задержек рейсов время опозданий слабо положительно коррелирует с порядковым номером дня в зимнее время года. То есть чем ближе к концу зимы, тем расходы на задержки рейсов могут быть выше.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Медианное значение прибыли ниже в феврале, в соответствии с диаграммой boxplot по месяцам.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Медианное значение относительной загруженности рейса также ниже всего в феврале по boxplot диаграмме загруженности по месяцам. При этом по аналогичным boxplot-диаграммам для отдельных моделей самолётов видно, что снижение загруженности рейса по месяцам спадает к концу зимы для самолёта Boeing 737-300, а для SSJ-100 меняется мало.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Из boxplot-диаграммы прибыли по моделям самолётов видно, что Boeing 737-300 приносит прибыли за рейс намного больше, чем SSJ-100, но при этом по диаграмме загруженности по типам самолётов видно, что Boeing 737-300 в среднем загружен меньше, чем SSJ-100. То есть самолёты типа Boeing 737-300 можно было бы использовать более эффективно, если перенести на 737-300 пассажиров с рейсов, где сейчас летает SSJ-100.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Структура начального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набора данных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72600" y="1143000"/>
            <a:ext cx="8999640" cy="8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 Light"/>
              </a:rPr>
              <a:t>Для оценки прибыльности авиарейсов была создана начальная выборка по имеющимся в базе данных компании авиарейсам. Выбранные признаки включают информацию 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28600" y="2049480"/>
            <a:ext cx="8999640" cy="34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аэропортах отправления и прибытия;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времени прибытия, отправления и длительности задержек;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проданных местах и общем числе мест в самолёте в зависимости от класса билета и суммарно;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относительной загрузке мест в долях по классам и в целом;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стоимость проданных на рейс билетов по классам и суммарно;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код модели самолёта;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максимальная дальность самолёта;</a:t>
            </a:r>
            <a:endParaRPr b="0" lang="en-US" sz="187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70" spc="-1" strike="noStrike">
                <a:latin typeface="Source Sans Pro"/>
              </a:rPr>
              <a:t>координаты аэропортов вылета и назначения.</a:t>
            </a:r>
            <a:endParaRPr b="0" lang="en-US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Общая рекомендация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540000" y="1440000"/>
            <a:ext cx="8999640" cy="38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9000"/>
          </a:bodyPr>
          <a:p>
            <a:r>
              <a:rPr b="0" lang="en-US" sz="3200" spc="-1" strike="noStrike">
                <a:latin typeface="Arial"/>
              </a:rPr>
              <a:t>Перенести пассажирские авиаперевозки с </a:t>
            </a:r>
            <a:r>
              <a:rPr b="0" lang="en-US" sz="3200" spc="-1" strike="noStrike">
                <a:latin typeface="Arial"/>
              </a:rPr>
              <a:t>самолётов типа SSJ-100 на самолёты типа </a:t>
            </a:r>
            <a:r>
              <a:rPr b="0" lang="en-US" sz="3200" spc="-1" strike="noStrike">
                <a:latin typeface="Arial"/>
              </a:rPr>
              <a:t>Boeing 737-300, чтобы более эффективно </a:t>
            </a:r>
            <a:r>
              <a:rPr b="0" lang="en-US" sz="3200" spc="-1" strike="noStrike">
                <a:latin typeface="Arial"/>
              </a:rPr>
              <a:t>использовать более прибыльный самолёт; </a:t>
            </a:r>
            <a:r>
              <a:rPr b="0" lang="en-US" sz="3200" spc="-1" strike="noStrike">
                <a:latin typeface="Arial"/>
              </a:rPr>
              <a:t>оптимизировать (уменьшить) колическтво </a:t>
            </a:r>
            <a:r>
              <a:rPr b="0" lang="en-US" sz="3200" spc="-1" strike="noStrike">
                <a:latin typeface="Arial"/>
              </a:rPr>
              <a:t>рейсов в феврале месяце так, чтобы </a:t>
            </a:r>
            <a:r>
              <a:rPr b="0" lang="en-US" sz="3200" spc="-1" strike="noStrike">
                <a:latin typeface="Arial"/>
              </a:rPr>
              <a:t>повысить загруженность самолётов и </a:t>
            </a:r>
            <a:r>
              <a:rPr b="0" lang="en-US" sz="3200" spc="-1" strike="noStrike">
                <a:latin typeface="Arial"/>
              </a:rPr>
              <a:t>эффективно уменьшить расходы на задержки </a:t>
            </a:r>
            <a:r>
              <a:rPr b="0" lang="en-US" sz="3200" spc="-1" strike="noStrike">
                <a:latin typeface="Arial"/>
              </a:rPr>
              <a:t>рейсов в аэропортах к концу зимнего периода.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1"/>
          <p:cNvGraphicFramePr/>
          <p:nvPr/>
        </p:nvGraphicFramePr>
        <p:xfrm>
          <a:off x="210960" y="252360"/>
          <a:ext cx="9644400" cy="4359240"/>
        </p:xfrm>
        <a:graphic>
          <a:graphicData uri="http://schemas.openxmlformats.org/drawingml/2006/table">
            <a:tbl>
              <a:tblPr/>
              <a:tblGrid>
                <a:gridCol w="1717560"/>
                <a:gridCol w="792720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Признак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Уникальный идентификатор рейса, прибыльность которого надо оценить.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вылета (код AAQ – Анапа).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Аэропорт прибытия (код).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вылета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Фактическое время прибытия для оценки продолжительности полёта.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отправления в минутах для возможной оценки дополнительных издержек в аэропорту Анапы.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arrival_delay_mins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Задержка прибытия в минутах для возможной оценки дополнительных издержек для принимающего аэропорта.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Количество проданных билетов на данный перелёт класса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economy_load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Доля заполненности по проданным билетам на перелёт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Количество проданных билетов на данный перелёт класса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классе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business_load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Доля заполненности по проданным билетам на перелёт в классе Business.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купленных билетов на данный 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seats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Общее число мест в самолёте.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относительная загруженность самолёта в данном перелёте по фактически проданным билетам.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amount_economy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на перелёт билетов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amount_business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на перелёт билетов в классе Economy.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amount_all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Общая стоимость проданных билетов на данный перелёт.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Код модели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range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Дальность самолёта.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</a:tbl>
          </a:graphicData>
        </a:graphic>
      </p:graphicFrame>
      <p:sp>
        <p:nvSpPr>
          <p:cNvPr id="204" name="CustomShape 2"/>
          <p:cNvSpPr/>
          <p:nvPr/>
        </p:nvSpPr>
        <p:spPr>
          <a:xfrm>
            <a:off x="4697280" y="5051160"/>
            <a:ext cx="685440" cy="663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4000" spc="-1" strike="noStrike">
                <a:latin typeface="Source Sans Pro"/>
              </a:rPr>
              <a:t>…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Table 1"/>
          <p:cNvGraphicFramePr/>
          <p:nvPr/>
        </p:nvGraphicFramePr>
        <p:xfrm>
          <a:off x="208440" y="340920"/>
          <a:ext cx="9644400" cy="815760"/>
        </p:xfrm>
        <a:graphic>
          <a:graphicData uri="http://schemas.openxmlformats.org/drawingml/2006/table">
            <a:tbl>
              <a:tblPr/>
              <a:tblGrid>
                <a:gridCol w="1828080"/>
                <a:gridCol w="7816680"/>
              </a:tblGrid>
              <a:tr h="26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latin typeface="Arial"/>
                        </a:rPr>
                        <a:t>Признак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AT" sz="1200" spc="-1" strike="noStrike">
                          <a:latin typeface="Arial"/>
                        </a:rPr>
                        <a:t>Описание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departure_airport_latitude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Широта аэропорта вылета.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departure_airport_longitude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Долгота аэропорта вылета.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arrival_airport_latitude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Широта аэропорта назначения.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233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arrival_airport_longitude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Долгота аэропорта назначения. Необходимо для случая оценки расхода топлива по расстоянию.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06" name="CustomShape 2"/>
          <p:cNvSpPr/>
          <p:nvPr/>
        </p:nvSpPr>
        <p:spPr>
          <a:xfrm>
            <a:off x="4697280" y="-240840"/>
            <a:ext cx="685440" cy="663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4000" spc="-1" strike="noStrike">
                <a:latin typeface="Source Sans Pro"/>
              </a:rPr>
              <a:t>…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Избыточность данных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Привлечение внешних данных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1440000"/>
            <a:ext cx="8999640" cy="40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Source Sans Pro Light"/>
              </a:rPr>
              <a:t>В приведённом наборе признаков из первоначальной выборки из базы данных присутствуют коррелирующие признаки и признаки, которые могут слабо влиять на прибыльность рейсов. Например, доля загруженности мест и количество купленных билетов, а также длительности задержек рейса в минутах.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Source Sans Pro Light"/>
              </a:rPr>
              <a:t>Деление билетов по  классам возможно окажется избыточным.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Source Sans Pro Light"/>
              </a:rPr>
              <a:t>Наиболее важной информацией, которая отсутствует в исходной базе данных, является расход топлива за час полёта и на пассажир-километр для каждой модели самолёта. Это позволило бы оценить общую стоимость расходов на каждый рейс и оценить его прибыльность относительно проданных авиабилетов. Поэтому возникает необходимость привлечь эти дополнительные данные для анализа извне.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Предварительная косвенная оценка прибыльности авиарейсов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По полученному набору данных можно сделать вывод о прибыльности авиарейсов на основании доли загруженности мест в самолёте каждом рейсе.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За критерий хорошей доли загруженности авиарейса на данном этапе анализа было принято значение </a:t>
            </a:r>
            <a:r>
              <a:rPr b="0" i="1" lang="de-AT" sz="2400" spc="-1" strike="noStrike">
                <a:latin typeface="Source Sans Pro"/>
              </a:rPr>
              <a:t>большее</a:t>
            </a:r>
            <a:r>
              <a:rPr b="0" lang="de-AT" sz="2400" spc="-1" strike="noStrike">
                <a:latin typeface="Source Sans Pro"/>
              </a:rPr>
              <a:t> чем 0.8 (80%).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Было найдено 12 авиарейсов из 127 в зимний период 2017-го года, которые не удовлетворяют этому критерию.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Table 1"/>
          <p:cNvGraphicFramePr/>
          <p:nvPr/>
        </p:nvGraphicFramePr>
        <p:xfrm>
          <a:off x="93960" y="265320"/>
          <a:ext cx="9895680" cy="4749120"/>
        </p:xfrm>
        <a:graphic>
          <a:graphicData uri="http://schemas.openxmlformats.org/drawingml/2006/table">
            <a:tbl>
              <a:tblPr/>
              <a:tblGrid>
                <a:gridCol w="691560"/>
                <a:gridCol w="1245960"/>
                <a:gridCol w="1054800"/>
                <a:gridCol w="1487880"/>
                <a:gridCol w="1487880"/>
                <a:gridCol w="794880"/>
                <a:gridCol w="504000"/>
                <a:gridCol w="802800"/>
                <a:gridCol w="850320"/>
                <a:gridCol w="975960"/>
              </a:tblGrid>
              <a:tr h="1584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flight_id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departure_airport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arrival_airport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actual_departure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actual_arrival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tickets_all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seats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total_load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amount_all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latin typeface="Arial"/>
                        </a:rPr>
                        <a:t>aircraft_code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136642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01-30</a:t>
                      </a:r>
                      <a:r>
                        <a:rPr b="0" lang="de-AT" sz="1000" spc="-1" strike="noStrike">
                          <a:latin typeface="Arial"/>
                        </a:rPr>
                        <a:t>T09:28:00Z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2017-01-30T10:17:00Z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531000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136807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02-23</a:t>
                      </a:r>
                      <a:r>
                        <a:rPr b="0" lang="de-AT" sz="1000" spc="-1" strike="noStrike">
                          <a:latin typeface="Arial"/>
                        </a:rPr>
                        <a:t>T09:28:00Z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2017-02-23T10:18:00Z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531000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01-08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2017-01-08T11:48:00Z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1431000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136360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02-05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2017-02-05T11:48:00Z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1455400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136250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02-08</a:t>
                      </a:r>
                      <a:r>
                        <a:rPr b="0" lang="de-AT" sz="1000" spc="-1" strike="noStrike">
                          <a:latin typeface="Arial"/>
                        </a:rPr>
                        <a:t>T10:06:00Z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2017-02-08T11:47:00Z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1407800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136178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01-29</a:t>
                      </a:r>
                      <a:r>
                        <a:rPr b="0" lang="de-AT" sz="1000" spc="-1" strike="noStrike">
                          <a:latin typeface="Arial"/>
                        </a:rPr>
                        <a:t>T10:10:00Z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2017-01-29T11:49:00Z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1434600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136464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01-09</a:t>
                      </a:r>
                      <a:r>
                        <a:rPr b="0" lang="de-AT" sz="1000" spc="-1" strike="noStrike">
                          <a:latin typeface="Arial"/>
                        </a:rPr>
                        <a:t>T10:07:00Z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2017-01-09T11:47:00Z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1398000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136202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01-05</a:t>
                      </a:r>
                      <a:r>
                        <a:rPr b="0" lang="de-AT" sz="1000" spc="-1" strike="noStrike">
                          <a:latin typeface="Arial"/>
                        </a:rPr>
                        <a:t>T10:07:00Z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2017-01-05T11:49:00Z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1495600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136922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EGO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02-11</a:t>
                      </a:r>
                      <a:r>
                        <a:rPr b="0" lang="de-AT" sz="1000" spc="-1" strike="noStrike">
                          <a:latin typeface="Arial"/>
                        </a:rPr>
                        <a:t>T09:27:00Z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2017-02-11T10:17:00Z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97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607800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SU9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136366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01-11</a:t>
                      </a:r>
                      <a:r>
                        <a:rPr b="0" lang="de-AT" sz="1000" spc="-1" strike="noStrike">
                          <a:latin typeface="Arial"/>
                        </a:rPr>
                        <a:t>T10:08:00Z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2017-01-11T11:47:00Z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0.79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1527400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  <a:tr h="382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136185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01-14</a:t>
                      </a:r>
                      <a:r>
                        <a:rPr b="0" lang="de-AT" sz="1000" spc="-1" strike="noStrike">
                          <a:latin typeface="Arial"/>
                        </a:rPr>
                        <a:t>T10:06:00Z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2017-01-14T11:49:00Z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0.80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1520000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85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136420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AAQ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SVO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</a:t>
                      </a:r>
                      <a:r>
                        <a:rPr b="1" lang="de-AT" sz="1000" spc="-1" strike="noStrike">
                          <a:latin typeface="Arial"/>
                        </a:rPr>
                        <a:t>01-01</a:t>
                      </a:r>
                      <a:r>
                        <a:rPr b="0" lang="de-AT" sz="1000" spc="-1" strike="noStrike">
                          <a:latin typeface="Arial"/>
                        </a:rPr>
                        <a:t>T10:09:00Z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2017-01-01T11:47:00Z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104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130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AT" sz="1000" spc="-1" strike="noStrike">
                          <a:solidFill>
                            <a:srgbClr val="f10d0c"/>
                          </a:solidFill>
                          <a:latin typeface="Arial"/>
                        </a:rPr>
                        <a:t>0.80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1542000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000" spc="-1" strike="noStrike">
                          <a:latin typeface="Arial"/>
                        </a:rPr>
                        <a:t>733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63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Предварительные выводы и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дальнейший анализ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28600" y="1440000"/>
            <a:ext cx="9372240" cy="40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Найдено 12 малозагруженных рейсов в зимний период 2017-го года из Анапы. Это может быть поводом для принятия решений по оптимизации числа авиарейсов в соответствующие и близкие календарные даты.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В предварительных данных отсутствуют сведения, позволяющие оценить расходы на каждый авиарейс.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Необходимо было привлечь дополнительные данные о расходе топлива самолётом за час и/или данные об удельном расходе топлива (</a:t>
            </a:r>
            <a:r>
              <a:rPr b="0" lang="de-AT" sz="2400" spc="-1" strike="noStrike">
                <a:latin typeface="FreeMono"/>
              </a:rPr>
              <a:t>грамм/(пассажир·км)</a:t>
            </a:r>
            <a:r>
              <a:rPr b="0" lang="de-AT" sz="2400" spc="-1" strike="noStrike">
                <a:latin typeface="Source Sans Pro"/>
              </a:rPr>
              <a:t>).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После получения дополнительных данных был проведён дальнейший анализ прибыльности авиарейсов.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40000" y="-4032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Новый набор данных с усчётом затрат на топливо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открытых официальных источниках были </a:t>
            </a:r>
            <a:r>
              <a:rPr b="0" lang="en-US" sz="3200" spc="-1" strike="noStrike">
                <a:latin typeface="Arial"/>
              </a:rPr>
              <a:t>найдены данные о ценах на топливо в 2016-</a:t>
            </a:r>
            <a:r>
              <a:rPr b="0" lang="en-US" sz="3200" spc="-1" strike="noStrike">
                <a:latin typeface="Arial"/>
              </a:rPr>
              <a:t>2017 годах в зимнее время.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Была ориентировочно оценена стоимость </a:t>
            </a:r>
            <a:r>
              <a:rPr b="0" lang="en-US" sz="3200" spc="-1" strike="noStrike">
                <a:latin typeface="Arial"/>
              </a:rPr>
              <a:t>задержки самолёта в минуту (в $38 по курсу </a:t>
            </a:r>
            <a:r>
              <a:rPr b="0" lang="en-US" sz="3200" spc="-1" strike="noStrike">
                <a:latin typeface="Arial"/>
              </a:rPr>
              <a:t>2017-го года).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Были найдены данные об удельном </a:t>
            </a:r>
            <a:r>
              <a:rPr b="0" lang="en-US" sz="3200" spc="-1" strike="noStrike">
                <a:latin typeface="Arial"/>
              </a:rPr>
              <a:t>расходе топлива в граммах на пассажир-</a:t>
            </a:r>
            <a:r>
              <a:rPr b="0" lang="en-US" sz="3200" spc="-1" strike="noStrike">
                <a:latin typeface="Arial"/>
              </a:rPr>
              <a:t>километр.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Была подсчитана чистая прибыль каждого </a:t>
            </a:r>
            <a:r>
              <a:rPr b="0" lang="en-US" sz="3200" spc="-1" strike="noStrike">
                <a:latin typeface="Arial"/>
              </a:rPr>
              <a:t>рейса исходя их стоимости проданных </a:t>
            </a:r>
            <a:r>
              <a:rPr b="0" lang="en-US" sz="3200" spc="-1" strike="noStrike">
                <a:latin typeface="Arial"/>
              </a:rPr>
              <a:t>билетов и затрат на топливо в аэропорте </a:t>
            </a:r>
            <a:r>
              <a:rPr b="0" lang="en-US" sz="3200" spc="-1" strike="noStrike">
                <a:latin typeface="Arial"/>
              </a:rPr>
              <a:t>вылета.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Был сформирован новый набор признаков </a:t>
            </a:r>
            <a:r>
              <a:rPr b="0" lang="en-US" sz="3200" spc="-1" strike="noStrike">
                <a:latin typeface="Arial"/>
              </a:rPr>
              <a:t>для итогового датасета.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Указанные работы были проведены </a:t>
            </a:r>
            <a:r>
              <a:rPr b="0" lang="en-US" sz="3200" spc="-1" strike="noStrike">
                <a:latin typeface="Arial"/>
              </a:rPr>
              <a:t>отдельно (Jupyter Notebook).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2021-05-11T03:41:15Z</dcterms:created>
  <dc:creator/>
  <dc:description/>
  <dc:language>en-US</dc:language>
  <cp:lastModifiedBy/>
  <dcterms:modified xsi:type="dcterms:W3CDTF">2021-05-17T11:31:50Z</dcterms:modified>
  <cp:revision>96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