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00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8308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258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00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8308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258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400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8308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258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400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8308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258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5400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58308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6258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5400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58308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625800" y="3273120"/>
            <a:ext cx="2897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27312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0000" y="3273120"/>
            <a:ext cx="8999280" cy="167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280" cy="18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6736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280" cy="16736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0000" y="270000"/>
            <a:ext cx="8999280" cy="32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6000"/>
          </a:bodyPr>
          <a:p>
            <a:pPr>
              <a:lnSpc>
                <a:spcPct val="100000"/>
              </a:lnSpc>
            </a:pPr>
            <a:r>
              <a:rPr b="0" lang="de-AT" sz="48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Анализ</a:t>
            </a:r>
            <a:br/>
            <a:r>
              <a:rPr b="0" lang="de-AT" sz="48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прибыльности</a:t>
            </a:r>
            <a:br/>
            <a:r>
              <a:rPr b="0" lang="de-AT" sz="48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авиарейсов</a:t>
            </a:r>
            <a:br/>
            <a:r>
              <a:rPr b="0" lang="de-AT" sz="48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(г. Анапа, зима 2016-2017-го годов)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50000" y="3870000"/>
            <a:ext cx="8999280" cy="11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Власов Д. В. (группа dst-26)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Table 1"/>
          <p:cNvGraphicFramePr/>
          <p:nvPr/>
        </p:nvGraphicFramePr>
        <p:xfrm>
          <a:off x="210960" y="252360"/>
          <a:ext cx="9644400" cy="4233960"/>
        </p:xfrm>
        <a:graphic>
          <a:graphicData uri="http://schemas.openxmlformats.org/drawingml/2006/table">
            <a:tbl>
              <a:tblPr/>
              <a:tblGrid>
                <a:gridCol w="1717560"/>
                <a:gridCol w="792720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Признак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flight_id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Уникальный идентификатор рейса, прибыльность которого надо оценить.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Аэропорт вылета (код AAQ – Анапа).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Аэропорт прибытия (код).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winter_day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Порядковый номер дня зимнего месяца. Позволяет выстроить линейную шкалувремени по всем дням зимы 2016-2017 годов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winter_month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Порядковый номер зимнего месяца: “01-Dec”, “02-Jab”, “03-Feb”.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actual_departure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Фактическое время вылета для оценки продолжительности полёта.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actual_arrival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Фактическое время прибытия для оценки продолжительности полёта.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departure_delay_mins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Задержка отправления в минутах для возможной оценки дополнительных издержек в аэропорту Анапы.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arrival_delay_mins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Задержка прибытия в минутах для возможной оценки дополнительных издержек для принимающего аэропорта.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tickets_all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купленных билетов на данный перелёт.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total_load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относительная загруженность самолёта в данном перелёте по фактически проданным билетам.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fuel_cost_per_flight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Стоимость израсходованного топлива.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delay_cost_per_flight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Стоимость задержки рейса за все минуты суммарно.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total_cost_per_flight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Суммарные затраты за полёт.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total_profit_per_flight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Суммарная прибыль за полёт.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aircraft_code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Код модели самолёта.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aircraft_name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Название модели самолёта.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40000" y="-40320"/>
            <a:ext cx="8999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Корреляция между днём зимы и задержками рейсов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40000" y="2971800"/>
            <a:ext cx="8999280" cy="19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Время задержек рейсов время опозданий слабо положительно коррелирует с порядковым номером дня в зимнее время года. То есть чем ближе к концу зимы, тем расходы на задержки рейсов могут быть выше.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6903720" cy="12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40000" y="9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Прибыль по зимним месяцам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40000" y="4343400"/>
            <a:ext cx="899928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Медианное значение прибыли ниже в феврале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725400" y="1079640"/>
            <a:ext cx="8189640" cy="289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40000" y="-40320"/>
            <a:ext cx="8999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Медианное значение относительной загруженности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4800600"/>
            <a:ext cx="89992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Медианное значение относительной загруженности рейса также ниже всего в феврале. При этом по первой диаграмме по отдельным моделям самолётов видно, что снижение загруженности рейса по месяцам спадает для самолёта Boeing 737-300, а для SSJ-100 меняется мало.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725400" y="1400040"/>
            <a:ext cx="8418240" cy="295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40000" y="-40320"/>
            <a:ext cx="8999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Загруженность</a:t>
            </a:r>
            <a:br/>
            <a:r>
              <a:rPr b="0" lang="en-US" sz="4400" spc="-1" strike="noStrike">
                <a:latin typeface="Arial"/>
              </a:rPr>
              <a:t>Boeing 737-300 по месяцам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496800" y="1600200"/>
            <a:ext cx="8875440" cy="31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40000" y="-40320"/>
            <a:ext cx="8999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Загруженность</a:t>
            </a:r>
            <a:br/>
            <a:r>
              <a:rPr b="0" lang="en-US" sz="4400" spc="-1" strike="noStrike">
                <a:latin typeface="Arial"/>
              </a:rPr>
              <a:t>SSJ-100 по месяцам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685800" y="1599120"/>
            <a:ext cx="8646840" cy="297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40000" y="-40320"/>
            <a:ext cx="8999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Прибыльность</a:t>
            </a:r>
            <a:br/>
            <a:r>
              <a:rPr b="0" lang="en-US" sz="4400" spc="-1" strike="noStrike">
                <a:latin typeface="Arial"/>
              </a:rPr>
              <a:t>по моделям самолётов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40000" y="4955400"/>
            <a:ext cx="8999280" cy="6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Из диаграммы в видно, что Boeing 737-300 приносим прибыли за рейс намного больше, чем SSJ-100.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685800" y="1758600"/>
            <a:ext cx="8418240" cy="281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40000" y="-40320"/>
            <a:ext cx="8999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Прибыльность</a:t>
            </a:r>
            <a:br/>
            <a:r>
              <a:rPr b="0" lang="en-US" sz="4400" spc="-1" strike="noStrike">
                <a:latin typeface="Arial"/>
              </a:rPr>
              <a:t>по моделям самолётов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40000" y="4955400"/>
            <a:ext cx="8999280" cy="6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Из диаграммы в видно, что Boeing 737-300 приносим прибыли за рейс намного больше, чем SSJ-100.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685800" y="1758600"/>
            <a:ext cx="8418240" cy="281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40000" y="-40320"/>
            <a:ext cx="8999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Загруженность по</a:t>
            </a:r>
            <a:br/>
            <a:r>
              <a:rPr b="0" lang="en-US" sz="4400" spc="-1" strike="noStrike">
                <a:latin typeface="Arial"/>
              </a:rPr>
              <a:t>моделям самолётов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40000" y="4654800"/>
            <a:ext cx="899928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3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Но при этом по диаграмме загруженности видно, что Boeing 737-300 в среднем загружен меньше, чем SSJ-100. то есть самолёты типа Boeing 737-300 можно было бы использовать более эффективно, если перенести на 737-300 пассажиров с рейсов, где сейчас летает SSJ-100.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685800" y="1498680"/>
            <a:ext cx="8457840" cy="284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0000" y="9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Общие выводы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0000" y="1440000"/>
            <a:ext cx="8999280" cy="38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Из графиков и матрицы коэффициентов корреляции можно сделать ряд предварительных выводов.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Время задержек рейсов время опозданий слабо положительно коррелирует с порядковым номером дня в зимнее время года. То есть чем ближе к концу зимы, тем расходы на задержки рейсов могут быть выше.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Медианное значение прибыли ниже в феврале, в соответствии с диаграммой boxplot по месяцам.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Медианное значение относительной загруженности рейса также ниже всего в феврале по boxplot диаграмме загруженности по месяцам. При этом по аналогичным boxplot-диаграммам для отдельных моделей самолётов видно, что снижение загруженности рейса по месяцам спадает к концу зимы для самолёта Boeing 737-300, а для SSJ-100 меняется мало.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Из boxplot-диаграммы прибыли по моделям самолётов видно, что Boeing 737-300 приносит прибыли за рейс намного больше, чем SSJ-100, но при этом по диаграмме загруженности по типам самолётов видно, что Boeing 737-300 в среднем загружен меньше, чем SSJ-100. То есть самолёты типа Boeing 737-300 можно было бы использовать более эффективно, если перенести на 737-300 пассажиров с рейсов, где сейчас летает SSJ-100.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40000" y="9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Структура начального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набора данных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72600" y="1143000"/>
            <a:ext cx="8999280" cy="8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Для оценки прибыльности авиарейсов была создана начальная выборка по имеющимся в базе данных компании авиарейсам. Выбранные признаки включают информацию о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28600" y="2049480"/>
            <a:ext cx="8999280" cy="34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аэропортах отправления и прибытия;</a:t>
            </a:r>
            <a:endParaRPr b="0" lang="en-US" sz="187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времени прибытия, отправления и длительности задержек;</a:t>
            </a:r>
            <a:endParaRPr b="0" lang="en-US" sz="187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проданных местах и общем числе мест в самолёте в зависимости от класса билета и суммарно;</a:t>
            </a:r>
            <a:endParaRPr b="0" lang="en-US" sz="187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относительной загрузке мест в долях по классам и в целом;</a:t>
            </a:r>
            <a:endParaRPr b="0" lang="en-US" sz="187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стоимость проданных на рейс билетов по классам и суммарно;</a:t>
            </a:r>
            <a:endParaRPr b="0" lang="en-US" sz="187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код модели самолёта;</a:t>
            </a:r>
            <a:endParaRPr b="0" lang="en-US" sz="187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максимальная дальность самолёта;</a:t>
            </a:r>
            <a:endParaRPr b="0" lang="en-US" sz="187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координаты аэропортов вылета и назначения.</a:t>
            </a:r>
            <a:endParaRPr b="0" lang="en-US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40000" y="9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Общая рекомендация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40000" y="1440000"/>
            <a:ext cx="8999280" cy="38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Перенести пассажирские авиаперевозки с самолётов типа SSJ-100 на самолёты типа Boeing 737-300, чтобы более эффективно использовать более прибыльный самолёт; оптимизировать (уменьшить) колическтво рейсов в феврале месяце так, чтобы повысить загруженность самолётов и эффективно уменьшить расходы на задержки рейсов в аэропортах к концу зимнего периода.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Table 1"/>
          <p:cNvGraphicFramePr/>
          <p:nvPr/>
        </p:nvGraphicFramePr>
        <p:xfrm>
          <a:off x="210960" y="252360"/>
          <a:ext cx="9644400" cy="5168520"/>
        </p:xfrm>
        <a:graphic>
          <a:graphicData uri="http://schemas.openxmlformats.org/drawingml/2006/table">
            <a:tbl>
              <a:tblPr/>
              <a:tblGrid>
                <a:gridCol w="1717560"/>
                <a:gridCol w="792720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Признак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flight_id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Уникальный идентификатор рейса, прибыльность которого надо оценить.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Аэропорт вылета (код AAQ – Анапа).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Аэропорт прибытия (код).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actual_departure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Фактическое время вылета для оценки продолжительности полёта.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actual_arrival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Фактическое время прибытия для оценки продолжительности полёта.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departure_delay_mins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Задержка отправления в минутах для возможной оценки дополнительных издержек в аэропорту Анапы.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arrival_delay_mins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Задержка прибытия в минутах для возможной оценки дополнительных издержек для принимающего аэропорта.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tickets_economy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Количество проданных билетов на данный перелёт класса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seats_economy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мест в классе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economy_load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Доля заполненности по проданным билетам на перелёт в классе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tickets_business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Количество проданных билетов на данный перелёт класса Business.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seats_business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мест в классе Business.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business_load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Доля заполненности по проданным билетам на перелёт в классе Business.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tickets_all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купленных билетов на данный перелёт.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seats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мест в самолёте.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total_load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относительная загруженность самолёта в данном перелёте по фактически проданным билетам.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amount_economy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стоимость проданных на перелёт билетов в классе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amount_business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стоимость проданных на перелёт билетов в классе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amount_all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стоимость проданных билетов на данный перелёт.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aircraft_code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Код модели самолёта.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range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Дальность самолёта.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2"/>
          <p:cNvSpPr/>
          <p:nvPr/>
        </p:nvSpPr>
        <p:spPr>
          <a:xfrm>
            <a:off x="4697280" y="5051160"/>
            <a:ext cx="685080" cy="663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4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…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Table 1"/>
          <p:cNvGraphicFramePr/>
          <p:nvPr/>
        </p:nvGraphicFramePr>
        <p:xfrm>
          <a:off x="208440" y="340920"/>
          <a:ext cx="9644400" cy="1196640"/>
        </p:xfrm>
        <a:graphic>
          <a:graphicData uri="http://schemas.openxmlformats.org/drawingml/2006/table">
            <a:tbl>
              <a:tblPr/>
              <a:tblGrid>
                <a:gridCol w="1828080"/>
                <a:gridCol w="781668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200" spc="-1" strike="noStrike">
                          <a:latin typeface="Arial"/>
                        </a:rPr>
                        <a:t>Признак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200" spc="-1" strike="noStrike">
                          <a:latin typeface="Arial"/>
                        </a:rPr>
                        <a:t>Описание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departure_airport_latitude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Широта аэропорта вылета. Необходимо для случая оценки расхода топлива по расстоянию.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departure_airport_longitude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Долгота аэропорта вылета. Необходимо для случая оценки расхода топлива по расстоянию.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arrival_airport_latitude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Широта аэропорта назначения. Необходимо для случая оценки расхода топлива по расстоянию.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arrival_airport_longitude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Долгота аэропорта назначения. Необходимо для случая оценки расхода топлива по расстоянию.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45" name="CustomShape 2"/>
          <p:cNvSpPr/>
          <p:nvPr/>
        </p:nvSpPr>
        <p:spPr>
          <a:xfrm>
            <a:off x="4697280" y="-240840"/>
            <a:ext cx="685080" cy="663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4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…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40000" y="9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4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Избыточность данных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Привлечение внешних данных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40000" y="1440000"/>
            <a:ext cx="8999280" cy="40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28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В приведённом наборе признаков из первоначальной выборки из базы данных присутствуют коррелирующие признаки и признаки, которые могут слабо влиять на прибыльность рейсов. Например, доля загруженности мест и количество купленных билетов, а также длительности задержек рейса в минутах.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Деление билетов по  классам возможно окажется избыточным.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Наиболее важной информацией, которая отсутствует в исходной базе данных, является расход топлива за час полёта и на пассажир-километр для каждой модели самолёта. Это позволило бы оценить общую стоимость расходов на каждый рейс и оценить его прибыльность относительно проданных авиабилетов. Поэтому возникает необходимость привлечь эти дополнительные данные для анализа извне.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40000" y="9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4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Предварительная косвенная оценка прибыльности авиарейсов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0000" y="1440000"/>
            <a:ext cx="8999280" cy="35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 полученному набору данных можно сделать вывод о прибыльности авиарейсов на основании доли загруженности мест в самолёте каждом рейсе.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 критерий хорошей доли загруженности авиарейса на данном этапе анализа было принято значение </a:t>
            </a:r>
            <a:r>
              <a:rPr b="0" i="1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большее</a:t>
            </a: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чем 0.8 (80%).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Было найдено 12 авиарейсов из 127 в зимний период 2017-го года, которые не удовлетворяют этому критерию.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Table 1"/>
          <p:cNvGraphicFramePr/>
          <p:nvPr/>
        </p:nvGraphicFramePr>
        <p:xfrm>
          <a:off x="93960" y="265320"/>
          <a:ext cx="9895680" cy="4749120"/>
        </p:xfrm>
        <a:graphic>
          <a:graphicData uri="http://schemas.openxmlformats.org/drawingml/2006/table">
            <a:tbl>
              <a:tblPr/>
              <a:tblGrid>
                <a:gridCol w="691560"/>
                <a:gridCol w="1245960"/>
                <a:gridCol w="1054800"/>
                <a:gridCol w="1487880"/>
                <a:gridCol w="1487880"/>
                <a:gridCol w="794880"/>
                <a:gridCol w="504000"/>
                <a:gridCol w="802800"/>
                <a:gridCol w="850320"/>
                <a:gridCol w="975960"/>
              </a:tblGrid>
              <a:tr h="158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flight_id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departure_airport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arrival_airport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actual_departure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actual_arrival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tickets_all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seats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total_load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amount_all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aircraft_code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136642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EGO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01-30</a:t>
                      </a:r>
                      <a:r>
                        <a:rPr b="0" lang="de-AT" sz="1000" spc="-1" strike="noStrike">
                          <a:latin typeface="Arial"/>
                        </a:rPr>
                        <a:t>T09:28:00Z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2017-01-30T10:17:00Z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64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0.66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531000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SU9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136807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EGO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02-23</a:t>
                      </a:r>
                      <a:r>
                        <a:rPr b="0" lang="de-AT" sz="1000" spc="-1" strike="noStrike">
                          <a:latin typeface="Arial"/>
                        </a:rPr>
                        <a:t>T09:28:00Z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2017-02-23T10:18:00Z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68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531000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SU9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136122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01-08</a:t>
                      </a:r>
                      <a:r>
                        <a:rPr b="0" lang="de-AT" sz="1000" spc="-1" strike="noStrike">
                          <a:latin typeface="Arial"/>
                        </a:rPr>
                        <a:t>T10:08:00Z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2017-01-08T11:48:00Z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1431000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136360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02-05</a:t>
                      </a:r>
                      <a:r>
                        <a:rPr b="0" lang="de-AT" sz="1000" spc="-1" strike="noStrike">
                          <a:latin typeface="Arial"/>
                        </a:rPr>
                        <a:t>T10:08:00Z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2017-02-05T11:48:00Z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1455400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136250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02-08</a:t>
                      </a:r>
                      <a:r>
                        <a:rPr b="0" lang="de-AT" sz="1000" spc="-1" strike="noStrike">
                          <a:latin typeface="Arial"/>
                        </a:rPr>
                        <a:t>T10:06:00Z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2017-02-08T11:47:00Z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1407800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136178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01-29</a:t>
                      </a:r>
                      <a:r>
                        <a:rPr b="0" lang="de-AT" sz="1000" spc="-1" strike="noStrike">
                          <a:latin typeface="Arial"/>
                        </a:rPr>
                        <a:t>T10:10:00Z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2017-01-29T11:49:00Z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1434600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136464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01-09</a:t>
                      </a:r>
                      <a:r>
                        <a:rPr b="0" lang="de-AT" sz="1000" spc="-1" strike="noStrike">
                          <a:latin typeface="Arial"/>
                        </a:rPr>
                        <a:t>T10:07:00Z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2017-01-09T11:47:00Z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1398000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136202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01-05</a:t>
                      </a:r>
                      <a:r>
                        <a:rPr b="0" lang="de-AT" sz="1000" spc="-1" strike="noStrike">
                          <a:latin typeface="Arial"/>
                        </a:rPr>
                        <a:t>T10:07:00Z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2017-01-05T11:49:00Z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1495600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136922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EGO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02-11</a:t>
                      </a:r>
                      <a:r>
                        <a:rPr b="0" lang="de-AT" sz="1000" spc="-1" strike="noStrike">
                          <a:latin typeface="Arial"/>
                        </a:rPr>
                        <a:t>T09:27:00Z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2017-02-11T10:17:00Z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607800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SU9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136366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01-11</a:t>
                      </a:r>
                      <a:r>
                        <a:rPr b="0" lang="de-AT" sz="1000" spc="-1" strike="noStrike">
                          <a:latin typeface="Arial"/>
                        </a:rPr>
                        <a:t>T10:08:00Z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2017-01-11T11:47:00Z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1527400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136185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01-14</a:t>
                      </a:r>
                      <a:r>
                        <a:rPr b="0" lang="de-AT" sz="1000" spc="-1" strike="noStrike">
                          <a:latin typeface="Arial"/>
                        </a:rPr>
                        <a:t>T10:06:00Z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2017-01-14T11:49:00Z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0.80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1520000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5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136420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01-01</a:t>
                      </a:r>
                      <a:r>
                        <a:rPr b="0" lang="de-AT" sz="1000" spc="-1" strike="noStrike">
                          <a:latin typeface="Arial"/>
                        </a:rPr>
                        <a:t>T10:09:00Z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2017-01-01T11:47:00Z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0.80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1542000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40000" y="9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Предварительные выводы и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дальнейший анализ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28600" y="1440000"/>
            <a:ext cx="9371880" cy="40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Найдено 12 малозагруженных рейсов в зимний период 2017-го года из Анапы. Это может быть поводом для принятия решений по оптимизации числа авиарейсов в соответствующие и близкие календарные даты.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 предварительных данных отсутствуют сведения, позволяющие оценить расходы на каждый авиарейс.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Необходимо было привлечь дополнительные данные о расходе топлива самолётом за час и/или данные об удельном расходе топлива (</a:t>
            </a:r>
            <a:r>
              <a:rPr b="0" lang="de-AT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грамм/(пассажир·км)</a:t>
            </a: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).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После получения дополнительных данных был проведён дальнейший анализ прибыльности авиарейсов.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40000" y="-40320"/>
            <a:ext cx="8999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latin typeface="Arial"/>
              </a:rPr>
              <a:t>Новый набор данных с усчётом затрат на топливо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40000" y="1440000"/>
            <a:ext cx="8999280" cy="35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В открытых официальных источниках были найдены данные о ценах на топливо в 2016-2017 годах в зимнее время.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Была ориентировочно оценена стоимость задержки самолёта в минуту (в $38 по курсу 2017-го года).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Были найдены данные об удельном расходе топлива в граммах на пассажир-километр.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Была подсчитана чистая прибыль каждого рейса исходя их стоимости проданных билетов и затрат на топливо в аэропорте вылета.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Был сформирован новый набор признаков для итогового датасета.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Указанные работы были проведены отдельно (Jupyter Notebook).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2021-05-11T03:41:15Z</dcterms:created>
  <dc:creator/>
  <dc:description/>
  <dc:language>en-US</dc:language>
  <cp:lastModifiedBy/>
  <dcterms:modified xsi:type="dcterms:W3CDTF">2021-05-17T12:21:56Z</dcterms:modified>
  <cp:revision>98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