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256" r:id="rId2"/>
    <p:sldId id="389" r:id="rId3"/>
    <p:sldId id="534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425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426" r:id="rId29"/>
    <p:sldId id="428" r:id="rId30"/>
    <p:sldId id="427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68" r:id="rId71"/>
    <p:sldId id="469" r:id="rId72"/>
    <p:sldId id="470" r:id="rId73"/>
    <p:sldId id="471" r:id="rId74"/>
    <p:sldId id="472" r:id="rId75"/>
    <p:sldId id="473" r:id="rId76"/>
    <p:sldId id="474" r:id="rId77"/>
    <p:sldId id="475" r:id="rId78"/>
    <p:sldId id="476" r:id="rId79"/>
    <p:sldId id="477" r:id="rId80"/>
    <p:sldId id="479" r:id="rId81"/>
    <p:sldId id="478" r:id="rId82"/>
    <p:sldId id="480" r:id="rId83"/>
    <p:sldId id="481" r:id="rId84"/>
    <p:sldId id="483" r:id="rId85"/>
    <p:sldId id="482" r:id="rId86"/>
    <p:sldId id="484" r:id="rId87"/>
    <p:sldId id="485" r:id="rId88"/>
    <p:sldId id="486" r:id="rId89"/>
    <p:sldId id="487" r:id="rId90"/>
    <p:sldId id="488" r:id="rId91"/>
    <p:sldId id="489" r:id="rId92"/>
    <p:sldId id="490" r:id="rId93"/>
    <p:sldId id="491" r:id="rId94"/>
    <p:sldId id="492" r:id="rId95"/>
    <p:sldId id="493" r:id="rId96"/>
    <p:sldId id="495" r:id="rId97"/>
    <p:sldId id="496" r:id="rId98"/>
    <p:sldId id="494" r:id="rId99"/>
    <p:sldId id="497" r:id="rId100"/>
    <p:sldId id="498" r:id="rId101"/>
    <p:sldId id="499" r:id="rId102"/>
    <p:sldId id="500" r:id="rId103"/>
    <p:sldId id="501" r:id="rId104"/>
    <p:sldId id="502" r:id="rId105"/>
    <p:sldId id="503" r:id="rId106"/>
    <p:sldId id="504" r:id="rId107"/>
    <p:sldId id="505" r:id="rId108"/>
    <p:sldId id="506" r:id="rId109"/>
    <p:sldId id="507" r:id="rId110"/>
    <p:sldId id="508" r:id="rId111"/>
    <p:sldId id="509" r:id="rId112"/>
    <p:sldId id="510" r:id="rId113"/>
    <p:sldId id="511" r:id="rId114"/>
    <p:sldId id="512" r:id="rId115"/>
    <p:sldId id="558" r:id="rId116"/>
    <p:sldId id="513" r:id="rId117"/>
    <p:sldId id="514" r:id="rId118"/>
    <p:sldId id="515" r:id="rId119"/>
    <p:sldId id="516" r:id="rId120"/>
    <p:sldId id="517" r:id="rId121"/>
    <p:sldId id="518" r:id="rId122"/>
    <p:sldId id="519" r:id="rId123"/>
    <p:sldId id="521" r:id="rId124"/>
    <p:sldId id="522" r:id="rId125"/>
    <p:sldId id="520" r:id="rId126"/>
    <p:sldId id="523" r:id="rId127"/>
    <p:sldId id="524" r:id="rId128"/>
    <p:sldId id="525" r:id="rId129"/>
    <p:sldId id="526" r:id="rId130"/>
    <p:sldId id="527" r:id="rId131"/>
    <p:sldId id="528" r:id="rId132"/>
    <p:sldId id="529" r:id="rId133"/>
    <p:sldId id="530" r:id="rId134"/>
    <p:sldId id="531" r:id="rId135"/>
    <p:sldId id="532" r:id="rId136"/>
    <p:sldId id="533" r:id="rId137"/>
    <p:sldId id="415" r:id="rId1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0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B06C2-C469-41B5-8C1D-1FB393E727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4604A-AAD9-404D-9A7A-C76A2FBA1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6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Строка, которая не содержит разделителя, будет</a:t>
            </a:r>
          </a:p>
          <a:p>
            <a:pPr marL="0" indent="0">
              <a:buNone/>
            </a:pPr>
            <a:r>
              <a:rPr lang="ru-RU" sz="1200" dirty="0"/>
              <a:t>просто возвращать массив с одним значением оригинальной строки.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4604A-AAD9-404D-9A7A-C76A2FBA1830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86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replacement</a:t>
            </a:r>
            <a:endParaRPr lang="ru-RU" dirty="0"/>
          </a:p>
          <a:p>
            <a:r>
              <a:rPr lang="ru-RU" dirty="0"/>
              <a:t>Если этот параметр является строкой, а </a:t>
            </a:r>
            <a:r>
              <a:rPr lang="ru-RU" dirty="0" err="1"/>
              <a:t>pattern</a:t>
            </a:r>
            <a:r>
              <a:rPr lang="ru-RU" dirty="0"/>
              <a:t> является массивом, все шаблоны будут заменены этой строкой. </a:t>
            </a:r>
          </a:p>
          <a:p>
            <a:r>
              <a:rPr lang="ru-RU" dirty="0"/>
              <a:t>Если и </a:t>
            </a:r>
            <a:r>
              <a:rPr lang="ru-RU" dirty="0" err="1"/>
              <a:t>pattern</a:t>
            </a:r>
            <a:r>
              <a:rPr lang="ru-RU" dirty="0"/>
              <a:t> и </a:t>
            </a:r>
            <a:r>
              <a:rPr lang="ru-RU" dirty="0" err="1"/>
              <a:t>replacement</a:t>
            </a:r>
            <a:r>
              <a:rPr lang="ru-RU" dirty="0"/>
              <a:t> являются массивами, каждый элемент </a:t>
            </a:r>
            <a:r>
              <a:rPr lang="ru-RU" dirty="0" err="1"/>
              <a:t>pattern</a:t>
            </a:r>
            <a:r>
              <a:rPr lang="ru-RU" dirty="0"/>
              <a:t> будет заменен соответствующим элементом из </a:t>
            </a:r>
            <a:r>
              <a:rPr lang="ru-RU" dirty="0" err="1"/>
              <a:t>replacement</a:t>
            </a:r>
            <a:r>
              <a:rPr lang="ru-RU" dirty="0"/>
              <a:t>. </a:t>
            </a:r>
          </a:p>
          <a:p>
            <a:r>
              <a:rPr lang="ru-RU" dirty="0"/>
              <a:t>Если массив </a:t>
            </a:r>
            <a:r>
              <a:rPr lang="ru-RU" dirty="0" err="1"/>
              <a:t>replacement</a:t>
            </a:r>
            <a:r>
              <a:rPr lang="ru-RU" dirty="0"/>
              <a:t> содержит меньше элементов, чем массив </a:t>
            </a:r>
            <a:r>
              <a:rPr lang="ru-RU" dirty="0" err="1"/>
              <a:t>pattern</a:t>
            </a:r>
            <a:r>
              <a:rPr lang="ru-RU" dirty="0"/>
              <a:t>, то все лишние шаблоны из </a:t>
            </a:r>
            <a:r>
              <a:rPr lang="ru-RU" dirty="0" err="1"/>
              <a:t>pattern</a:t>
            </a:r>
            <a:r>
              <a:rPr lang="ru-RU" dirty="0"/>
              <a:t> будут заменены пустыми строками.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4604A-AAD9-404D-9A7A-C76A2FBA1830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97812-A141-449E-8243-2001962CB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D3894F-AC8F-40FA-817B-831C1D6D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914ED-E7F0-4A48-896C-BDC1134C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ACAC0A-FA9C-4230-923A-CFD25A04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2899FC-C7E4-4199-91F6-2FD9A7D9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3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A86FA-E624-4097-B6E6-DC8AA1FE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0284E-A329-46E9-9098-2C63F3CD6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38F05-5BA2-44D1-A45C-3FAC25E7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4F5C02-CB43-4F08-A0F2-A5D3E881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07DA23-CC05-4879-8545-A0B289BF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97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26F1D8-0640-4410-A6B8-C0D338950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95E1C8-EE4D-4447-ADD6-F59008876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B37F3-2F94-4C58-BFC6-CD59A78E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C5D0E-F256-4B8B-86E4-B6C1295D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60FAD0-DBC3-41D0-94BF-12BC2275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17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C660A-C44E-49B7-8BB1-F71644FA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EF049-C977-4D50-9465-71442FB2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25DA3-F484-425D-AACE-D279DF74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BCE94D-EC90-472A-9D2E-044862E4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1F5CF-6EB3-47AA-8AFA-44A0D5B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21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62327-D06E-4272-80B3-22E98E61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8DD3C5-7BAF-49D5-A308-5597F1CA7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6E8E7-8DCD-4F2D-B0C2-E6495252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85BB5-7F1B-4B8D-A400-DF92F46C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B0456-EA14-4DC3-86E1-64A185A9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0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F166E-4AFA-4C15-91BA-3041D15C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1BDD0-6E1B-4AEA-B98F-85FE58D16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0A2C51-64F7-42AC-A43F-1BB6DBF85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6CB9D-FECF-43B7-AA86-44BFD509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C64F63-B9F9-4745-8D1B-FC59412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61E16D-1B96-42D6-B50A-BAB23413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7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1B77A-ED9A-490F-98D6-43D44A23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EBA98D-2B9D-4AD8-A615-6C1E7EED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3A00E7-C31F-40F8-B5D5-94CAEB19D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EB40BB-5A52-497D-81D4-D4283F4F2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487485-6EC8-4758-A62F-255FAC2DD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3493D9-1A49-4E68-A3A1-2673E76E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EEE485-7C75-4434-9C5D-E364A2E8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1E3B9F-77AC-4955-B476-F518504B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0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035BC-9B2D-47CC-81DD-2EC167FF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B7678F-9DC6-4CE4-A941-C6E41BCD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50B74D-7A0E-4262-9550-2DA3A2FF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15B15-0695-4750-8611-D2DE6309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87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A35828-6D41-4B3A-939A-7306427B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E4D414-5C02-4418-9875-95EC23A9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942F6A-7B87-4954-A712-A59D48AC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F288A-6577-41C5-B04F-45C44732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4D200-3A77-4991-B992-4AD83CAE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D2E804-601A-4D22-B89A-004A576BB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D71F6A-3661-403F-8716-A988B37A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669D0-1F31-4154-BFBC-C519C9D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978B65-7CA2-4BB0-838F-386F82C5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5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D9E5E-0E4F-4F23-B569-41870634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78B3F5-EE46-4B31-BB56-74A7CF074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055418-0863-43F1-B3F5-A2E538564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904534-203F-4567-9C2E-D8502ACA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A8BDAD-683B-4211-95C0-ECD3C4FD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DFC45E-F9A0-4671-B729-A25D7712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5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617E3-F776-40CA-9812-9ED98604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FF8BE2-599C-4CC5-AFE6-B26E3ADA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9A8A5-03EA-453E-A68A-BDC31254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95F63-B01E-42EE-A766-E4613704437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28EBC-28DA-498E-8C17-51D9A486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A4FD4-46B1-4500-B9BB-EDA65235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3002-87E7-46A8-85E6-00BF2029C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62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tar/manual/html_chapter/Date-input-formats.html#SEC119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ru/function.explode.php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old.code.mu/php/string/str_replace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D4086-896C-4076-A3B1-6D30F4525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/>
              <a:t>phplab</a:t>
            </a:r>
            <a:r>
              <a:rPr lang="ru-RU" sz="7200" b="1" dirty="0"/>
              <a:t>.</a:t>
            </a:r>
            <a:r>
              <a:rPr lang="en-US" sz="7200" b="1" dirty="0"/>
              <a:t>by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7B7E74-54DD-4226-A224-565833F3D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обучение основам программирования на </a:t>
            </a:r>
            <a:r>
              <a:rPr lang="en-US" sz="2800" dirty="0"/>
              <a:t>PHP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148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C49B4-BC58-45F0-AED9-F2F3DED4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43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202441-28EC-4A69-9FC7-B9FBEC22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200" dirty="0"/>
              <a:t>Запишите результат выполнения скрипта</a:t>
            </a:r>
          </a:p>
          <a:p>
            <a:pPr marL="0" indent="0">
              <a:buNone/>
            </a:pPr>
            <a:r>
              <a:rPr lang="ru-RU" sz="3200" dirty="0"/>
              <a:t>$</a:t>
            </a:r>
            <a:r>
              <a:rPr lang="ru-RU" sz="3200" dirty="0" err="1"/>
              <a:t>juice</a:t>
            </a:r>
            <a:r>
              <a:rPr lang="ru-RU" sz="3200" dirty="0"/>
              <a:t> = "</a:t>
            </a:r>
            <a:r>
              <a:rPr lang="ru-RU" sz="3200" dirty="0" err="1"/>
              <a:t>apple</a:t>
            </a:r>
            <a:r>
              <a:rPr lang="ru-RU" sz="3200" dirty="0"/>
              <a:t>";</a:t>
            </a:r>
          </a:p>
          <a:p>
            <a:pPr marL="0" indent="0">
              <a:buNone/>
            </a:pPr>
            <a:r>
              <a:rPr lang="en-US" sz="3200" dirty="0"/>
              <a:t>echo "He drank some juice made of $juices.";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 </a:t>
            </a:r>
            <a:endParaRPr lang="ru-RU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6"/>
                </a:solidFill>
              </a:rPr>
              <a:t>//He drank some juice made of .</a:t>
            </a:r>
            <a:endParaRPr lang="ru-RU" sz="3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874510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318E-0BCA-48D5-B07D-85506209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08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2A93E-975F-4DA5-A329-1F12DD15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rmAutofit/>
          </a:bodyPr>
          <a:lstStyle/>
          <a:p>
            <a:r>
              <a:rPr lang="ru-RU" sz="3600" b="1" dirty="0"/>
              <a:t>+</a:t>
            </a:r>
            <a:r>
              <a:rPr lang="ru-RU" sz="3600" dirty="0"/>
              <a:t> </a:t>
            </a:r>
            <a:r>
              <a:rPr lang="en-US" sz="3600" dirty="0"/>
              <a:t>- </a:t>
            </a:r>
            <a:r>
              <a:rPr lang="ru-RU" sz="3600" dirty="0"/>
              <a:t>один и более раз</a:t>
            </a:r>
            <a:endParaRPr lang="en-US" sz="3600" dirty="0"/>
          </a:p>
          <a:p>
            <a:r>
              <a:rPr lang="ru-RU" sz="3600" b="1" dirty="0"/>
              <a:t>*</a:t>
            </a:r>
            <a:r>
              <a:rPr lang="en-US" sz="3600" b="1" dirty="0"/>
              <a:t> </a:t>
            </a:r>
            <a:r>
              <a:rPr lang="en-US" sz="3600" dirty="0"/>
              <a:t>- </a:t>
            </a:r>
            <a:r>
              <a:rPr lang="ru-RU" sz="3600" dirty="0"/>
              <a:t>ноль и более раз</a:t>
            </a:r>
            <a:endParaRPr lang="en-US" sz="3600" dirty="0"/>
          </a:p>
          <a:p>
            <a:r>
              <a:rPr lang="ru-RU" sz="3600" b="1" dirty="0"/>
              <a:t>?</a:t>
            </a:r>
            <a:r>
              <a:rPr lang="ru-RU" sz="3600" dirty="0"/>
              <a:t> </a:t>
            </a:r>
            <a:r>
              <a:rPr lang="en-US" sz="3600" dirty="0"/>
              <a:t>- </a:t>
            </a:r>
            <a:r>
              <a:rPr lang="ru-RU" sz="3600" dirty="0"/>
              <a:t>ноль или один раз</a:t>
            </a:r>
            <a:r>
              <a:rPr lang="en-US" sz="3600" dirty="0"/>
              <a:t>.</a:t>
            </a:r>
            <a:r>
              <a:rPr lang="ru-RU" sz="3600" dirty="0"/>
              <a:t> Иначе говоря - может быть, а может не быть. </a:t>
            </a:r>
          </a:p>
        </p:txBody>
      </p:sp>
    </p:spTree>
    <p:extLst>
      <p:ext uri="{BB962C8B-B14F-4D97-AF65-F5344CB8AC3E}">
        <p14:creationId xmlns:p14="http://schemas.microsoft.com/office/powerpoint/2010/main" val="13591736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51553-4AD4-4667-97BC-0153FA24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713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89318-1347-462B-A6DD-BB5B5085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64"/>
            <a:ext cx="10515600" cy="5644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Данные операторы действуют на тот символ, который стоит </a:t>
            </a:r>
            <a:r>
              <a:rPr lang="ru-RU" sz="3600" b="1" dirty="0"/>
              <a:t>перед ними</a:t>
            </a:r>
            <a:r>
              <a:rPr lang="ru-RU" sz="3600" dirty="0"/>
              <a:t>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</a:t>
            </a:r>
            <a:r>
              <a:rPr lang="ru-RU" sz="3600" dirty="0"/>
              <a:t>/</a:t>
            </a:r>
            <a:r>
              <a:rPr lang="en-US" sz="3600" dirty="0" err="1"/>
              <a:t>xa+x</a:t>
            </a:r>
            <a:r>
              <a:rPr lang="ru-RU" sz="3600" dirty="0"/>
              <a:t>/</a:t>
            </a:r>
            <a:r>
              <a:rPr lang="en-US" sz="3600" dirty="0"/>
              <a:t>', '!', 'xx </a:t>
            </a:r>
            <a:r>
              <a:rPr lang="en-US" sz="3600" dirty="0" err="1"/>
              <a:t>xax</a:t>
            </a:r>
            <a:r>
              <a:rPr lang="en-US" sz="3600" dirty="0"/>
              <a:t> </a:t>
            </a:r>
            <a:r>
              <a:rPr lang="en-US" sz="3600" dirty="0" err="1"/>
              <a:t>xaax</a:t>
            </a:r>
            <a:r>
              <a:rPr lang="en-US" sz="3600" dirty="0"/>
              <a:t> </a:t>
            </a:r>
            <a:r>
              <a:rPr lang="en-US" sz="3600" dirty="0" err="1"/>
              <a:t>xaaax</a:t>
            </a:r>
            <a:r>
              <a:rPr lang="en-US" sz="3600" dirty="0"/>
              <a:t> </a:t>
            </a:r>
            <a:r>
              <a:rPr lang="en-US" sz="3600" dirty="0" err="1"/>
              <a:t>xbx</a:t>
            </a:r>
            <a:r>
              <a:rPr lang="en-US" sz="3600" dirty="0"/>
              <a:t>’);</a:t>
            </a:r>
            <a:endParaRPr lang="ru-RU" sz="3600" dirty="0"/>
          </a:p>
          <a:p>
            <a:pPr marL="0" indent="0">
              <a:buNone/>
            </a:pPr>
            <a:r>
              <a:rPr lang="en-US" sz="3600" dirty="0"/>
              <a:t>?&gt;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b="1" dirty="0"/>
              <a:t>+</a:t>
            </a:r>
            <a:r>
              <a:rPr lang="ru-RU" sz="3600" dirty="0"/>
              <a:t> </a:t>
            </a:r>
            <a:r>
              <a:rPr lang="en-US" sz="3600" dirty="0"/>
              <a:t>- </a:t>
            </a:r>
            <a:r>
              <a:rPr lang="ru-RU" sz="3600" dirty="0"/>
              <a:t>один и более раз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78697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543BC-7F1A-45DF-AB82-9BCD6C0A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5FFB7A-EAB2-4D57-AA1C-E01E774D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</a:t>
            </a:r>
            <a:r>
              <a:rPr lang="ru-RU" sz="3600" dirty="0"/>
              <a:t>/</a:t>
            </a:r>
            <a:r>
              <a:rPr lang="en-US" sz="3600" dirty="0" err="1"/>
              <a:t>xa+x</a:t>
            </a:r>
            <a:r>
              <a:rPr lang="ru-RU" sz="3600" dirty="0"/>
              <a:t>/</a:t>
            </a:r>
            <a:r>
              <a:rPr lang="en-US" sz="3600" dirty="0"/>
              <a:t>', '!', 'xx </a:t>
            </a:r>
            <a:r>
              <a:rPr lang="en-US" sz="3600" dirty="0" err="1"/>
              <a:t>xax</a:t>
            </a:r>
            <a:r>
              <a:rPr lang="en-US" sz="3600" dirty="0"/>
              <a:t> </a:t>
            </a:r>
            <a:r>
              <a:rPr lang="en-US" sz="3600" dirty="0" err="1"/>
              <a:t>xaax</a:t>
            </a:r>
            <a:r>
              <a:rPr lang="en-US" sz="3600" dirty="0"/>
              <a:t> </a:t>
            </a:r>
            <a:r>
              <a:rPr lang="en-US" sz="3600" dirty="0" err="1"/>
              <a:t>xaaax</a:t>
            </a:r>
            <a:r>
              <a:rPr lang="en-US" sz="3600" dirty="0"/>
              <a:t> </a:t>
            </a:r>
            <a:r>
              <a:rPr lang="en-US" sz="3600" dirty="0" err="1"/>
              <a:t>xbx</a:t>
            </a:r>
            <a:r>
              <a:rPr lang="en-US" sz="3600" dirty="0"/>
              <a:t>’); </a:t>
            </a:r>
            <a:endParaRPr lang="ru-RU" sz="3600" dirty="0"/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выведет '</a:t>
            </a:r>
            <a:r>
              <a:rPr lang="en-US" sz="3600" dirty="0">
                <a:solidFill>
                  <a:schemeClr val="accent1"/>
                </a:solidFill>
              </a:rPr>
              <a:t>xx ! ! ! </a:t>
            </a:r>
            <a:r>
              <a:rPr lang="en-US" sz="3600" dirty="0" err="1">
                <a:solidFill>
                  <a:schemeClr val="accent1"/>
                </a:solidFill>
              </a:rPr>
              <a:t>xbx</a:t>
            </a:r>
            <a:r>
              <a:rPr lang="en-US" sz="3600" dirty="0">
                <a:solidFill>
                  <a:schemeClr val="accent1"/>
                </a:solidFill>
              </a:rPr>
              <a:t>’</a:t>
            </a:r>
          </a:p>
          <a:p>
            <a:pPr marL="0" indent="0">
              <a:buNone/>
            </a:pPr>
            <a:r>
              <a:rPr lang="en-US" sz="3600" dirty="0"/>
              <a:t>?&gt;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В данном случае шаблон поиска выглядит так: </a:t>
            </a:r>
            <a:r>
              <a:rPr lang="ru-RU" sz="3600" i="1" dirty="0"/>
              <a:t>буква 'x', буква 'a' один или более раз, буква 'x'</a:t>
            </a:r>
            <a:r>
              <a:rPr lang="ru-RU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44925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0BF88-9445-4FDD-9C0B-F7CF3746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E6187-0E24-446D-90A2-53D17D3A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</a:t>
            </a:r>
            <a:r>
              <a:rPr lang="ru-RU" sz="3600" dirty="0"/>
              <a:t>/</a:t>
            </a:r>
            <a:r>
              <a:rPr lang="en-US" sz="3600" dirty="0" err="1"/>
              <a:t>xa</a:t>
            </a:r>
            <a:r>
              <a:rPr lang="en-US" sz="3600" dirty="0"/>
              <a:t>*x</a:t>
            </a:r>
            <a:r>
              <a:rPr lang="ru-RU" sz="3600" dirty="0"/>
              <a:t>/</a:t>
            </a:r>
            <a:r>
              <a:rPr lang="en-US" sz="3600" dirty="0"/>
              <a:t>', '!', 'xx </a:t>
            </a:r>
            <a:r>
              <a:rPr lang="en-US" sz="3600" dirty="0" err="1"/>
              <a:t>xax</a:t>
            </a:r>
            <a:r>
              <a:rPr lang="en-US" sz="3600" dirty="0"/>
              <a:t> </a:t>
            </a:r>
            <a:r>
              <a:rPr lang="en-US" sz="3600" dirty="0" err="1"/>
              <a:t>xaax</a:t>
            </a:r>
            <a:r>
              <a:rPr lang="en-US" sz="3600" dirty="0"/>
              <a:t> </a:t>
            </a:r>
            <a:r>
              <a:rPr lang="en-US" sz="3600" dirty="0" err="1"/>
              <a:t>xaaax</a:t>
            </a:r>
            <a:r>
              <a:rPr lang="en-US" sz="3600" dirty="0"/>
              <a:t> </a:t>
            </a:r>
            <a:r>
              <a:rPr lang="en-US" sz="3600" dirty="0" err="1"/>
              <a:t>xbx</a:t>
            </a:r>
            <a:r>
              <a:rPr lang="en-US" sz="3600" dirty="0"/>
              <a:t>’);</a:t>
            </a:r>
            <a:endParaRPr lang="ru-RU" sz="3600" dirty="0"/>
          </a:p>
          <a:p>
            <a:pPr marL="0" indent="0">
              <a:buNone/>
            </a:pPr>
            <a:r>
              <a:rPr lang="en-US" sz="3600" dirty="0"/>
              <a:t>?&gt;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b="1" dirty="0"/>
              <a:t>*</a:t>
            </a:r>
            <a:r>
              <a:rPr lang="en-US" sz="3600" b="1" dirty="0"/>
              <a:t> </a:t>
            </a:r>
            <a:r>
              <a:rPr lang="en-US" sz="3600" dirty="0"/>
              <a:t>- </a:t>
            </a:r>
            <a:r>
              <a:rPr lang="ru-RU" sz="3600" dirty="0"/>
              <a:t>ноль и более раз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44950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E1018-145D-43AD-9991-BBCE0A8D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5C274-E805-4819-B1AD-DA765091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93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&lt;?php</a:t>
            </a:r>
          </a:p>
          <a:p>
            <a:pPr marL="0" indent="0">
              <a:buNone/>
            </a:pPr>
            <a:r>
              <a:rPr lang="en-US" sz="3200" dirty="0"/>
              <a:t>echo </a:t>
            </a:r>
            <a:r>
              <a:rPr lang="en-US" sz="3200" dirty="0" err="1"/>
              <a:t>preg_replace</a:t>
            </a:r>
            <a:r>
              <a:rPr lang="en-US" sz="3200" dirty="0"/>
              <a:t>(‘</a:t>
            </a:r>
            <a:r>
              <a:rPr lang="ru-RU" sz="3200" dirty="0"/>
              <a:t>/</a:t>
            </a:r>
            <a:r>
              <a:rPr lang="en-US" sz="3200" dirty="0" err="1"/>
              <a:t>xa</a:t>
            </a:r>
            <a:r>
              <a:rPr lang="en-US" sz="3200" dirty="0"/>
              <a:t>*x</a:t>
            </a:r>
            <a:r>
              <a:rPr lang="ru-RU" sz="3200" dirty="0"/>
              <a:t>/</a:t>
            </a:r>
            <a:r>
              <a:rPr lang="en-US" sz="3200" dirty="0"/>
              <a:t>', '!', 'xx </a:t>
            </a:r>
            <a:r>
              <a:rPr lang="en-US" sz="3200" dirty="0" err="1"/>
              <a:t>xax</a:t>
            </a:r>
            <a:r>
              <a:rPr lang="en-US" sz="3200" dirty="0"/>
              <a:t> </a:t>
            </a:r>
            <a:r>
              <a:rPr lang="en-US" sz="3200" dirty="0" err="1"/>
              <a:t>xaax</a:t>
            </a:r>
            <a:r>
              <a:rPr lang="en-US" sz="3200" dirty="0"/>
              <a:t> </a:t>
            </a:r>
            <a:r>
              <a:rPr lang="en-US" sz="3200" dirty="0" err="1"/>
              <a:t>xaaax</a:t>
            </a:r>
            <a:r>
              <a:rPr lang="en-US" sz="3200" dirty="0"/>
              <a:t> </a:t>
            </a:r>
            <a:r>
              <a:rPr lang="en-US" sz="3200" dirty="0" err="1"/>
              <a:t>xbx</a:t>
            </a:r>
            <a:r>
              <a:rPr lang="en-US" sz="3200" dirty="0"/>
              <a:t>’); </a:t>
            </a:r>
            <a:endParaRPr lang="ru-RU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//</a:t>
            </a:r>
            <a:r>
              <a:rPr lang="ru-RU" sz="3200" dirty="0">
                <a:solidFill>
                  <a:schemeClr val="accent1"/>
                </a:solidFill>
              </a:rPr>
              <a:t>выведет '! ! ! ! </a:t>
            </a:r>
            <a:r>
              <a:rPr lang="en-US" sz="3200" dirty="0" err="1">
                <a:solidFill>
                  <a:schemeClr val="accent1"/>
                </a:solidFill>
              </a:rPr>
              <a:t>xbx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</a:p>
          <a:p>
            <a:pPr marL="0" indent="0">
              <a:buNone/>
            </a:pPr>
            <a:r>
              <a:rPr lang="en-US" sz="3200" dirty="0"/>
              <a:t>?&gt;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В данном случае шаблон поиска выглядит так: </a:t>
            </a:r>
            <a:r>
              <a:rPr lang="ru-RU" sz="3200" i="1" dirty="0"/>
              <a:t>буква 'x', буква 'a' ноль или более раз, буква 'x'</a:t>
            </a:r>
            <a:r>
              <a:rPr lang="ru-RU" sz="3200" dirty="0"/>
              <a:t>.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Кроме очевидного варианта </a:t>
            </a:r>
            <a:r>
              <a:rPr lang="ru-RU" sz="3200" b="1" dirty="0" err="1"/>
              <a:t>xax</a:t>
            </a:r>
            <a:r>
              <a:rPr lang="ru-RU" sz="3200" b="1" dirty="0"/>
              <a:t> </a:t>
            </a:r>
            <a:r>
              <a:rPr lang="ru-RU" sz="3200" b="1" dirty="0" err="1"/>
              <a:t>xaax</a:t>
            </a:r>
            <a:r>
              <a:rPr lang="ru-RU" sz="3200" b="1" dirty="0"/>
              <a:t> </a:t>
            </a:r>
            <a:r>
              <a:rPr lang="ru-RU" sz="3200" b="1" dirty="0" err="1"/>
              <a:t>xaaax</a:t>
            </a:r>
            <a:r>
              <a:rPr lang="ru-RU" sz="3200" dirty="0"/>
              <a:t>, под шаблон также попадает подстрока </a:t>
            </a:r>
            <a:r>
              <a:rPr lang="ru-RU" sz="3200" b="1" dirty="0"/>
              <a:t>'</a:t>
            </a:r>
            <a:r>
              <a:rPr lang="ru-RU" sz="3200" b="1" dirty="0" err="1"/>
              <a:t>xx</a:t>
            </a:r>
            <a:r>
              <a:rPr lang="ru-RU" sz="3200" b="1" dirty="0"/>
              <a:t>'</a:t>
            </a:r>
            <a:r>
              <a:rPr lang="ru-RU" sz="3200" dirty="0"/>
              <a:t>, так как там нет буквы </a:t>
            </a:r>
            <a:r>
              <a:rPr lang="ru-RU" sz="3200" b="1" dirty="0"/>
              <a:t>'a'</a:t>
            </a:r>
            <a:r>
              <a:rPr lang="ru-RU" sz="3200" dirty="0"/>
              <a:t> вообще (то есть 0 раз). 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954824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F8A0F-4B6B-45F0-A021-B22D2FB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CCCB70-A23E-411C-989E-64C8CABB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</a:t>
            </a:r>
            <a:r>
              <a:rPr lang="ru-RU" sz="3600" dirty="0"/>
              <a:t>/</a:t>
            </a:r>
            <a:r>
              <a:rPr lang="en-US" sz="3600" dirty="0" err="1"/>
              <a:t>xa?x</a:t>
            </a:r>
            <a:r>
              <a:rPr lang="ru-RU" sz="3600" dirty="0"/>
              <a:t>/</a:t>
            </a:r>
            <a:r>
              <a:rPr lang="en-US" sz="3600" dirty="0"/>
              <a:t>', '!', 'xx </a:t>
            </a:r>
            <a:r>
              <a:rPr lang="en-US" sz="3600" dirty="0" err="1"/>
              <a:t>xax</a:t>
            </a:r>
            <a:r>
              <a:rPr lang="en-US" sz="3600" dirty="0"/>
              <a:t> </a:t>
            </a:r>
            <a:r>
              <a:rPr lang="en-US" sz="3600" dirty="0" err="1"/>
              <a:t>xaax</a:t>
            </a:r>
            <a:r>
              <a:rPr lang="en-US" sz="3600" dirty="0"/>
              <a:t> </a:t>
            </a:r>
            <a:r>
              <a:rPr lang="en-US" sz="3600" dirty="0" err="1"/>
              <a:t>xbx</a:t>
            </a:r>
            <a:r>
              <a:rPr lang="en-US" sz="3600" dirty="0"/>
              <a:t>'); </a:t>
            </a:r>
          </a:p>
          <a:p>
            <a:pPr marL="0" indent="0">
              <a:buNone/>
            </a:pPr>
            <a:r>
              <a:rPr lang="en-US" sz="3600" dirty="0"/>
              <a:t>?&gt;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b="1" dirty="0"/>
              <a:t>?</a:t>
            </a:r>
            <a:r>
              <a:rPr lang="ru-RU" sz="3600" dirty="0"/>
              <a:t> </a:t>
            </a:r>
            <a:r>
              <a:rPr lang="en-US" sz="3600" dirty="0"/>
              <a:t>- </a:t>
            </a:r>
            <a:r>
              <a:rPr lang="ru-RU" sz="3600" dirty="0"/>
              <a:t>ноль или один раз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251484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D11F4-537A-4F07-BC9C-783015B7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AC313-B16B-4BC1-B887-AECC2DBC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</a:t>
            </a:r>
            <a:r>
              <a:rPr lang="ru-RU" sz="3600" dirty="0"/>
              <a:t>/</a:t>
            </a:r>
            <a:r>
              <a:rPr lang="en-US" sz="3600" dirty="0" err="1"/>
              <a:t>xa?x</a:t>
            </a:r>
            <a:r>
              <a:rPr lang="ru-RU" sz="3600" dirty="0"/>
              <a:t>/</a:t>
            </a:r>
            <a:r>
              <a:rPr lang="en-US" sz="3600" dirty="0"/>
              <a:t>', '!', 'xx </a:t>
            </a:r>
            <a:r>
              <a:rPr lang="en-US" sz="3600" dirty="0" err="1"/>
              <a:t>xax</a:t>
            </a:r>
            <a:r>
              <a:rPr lang="en-US" sz="3600" dirty="0"/>
              <a:t> </a:t>
            </a:r>
            <a:r>
              <a:rPr lang="en-US" sz="3600" dirty="0" err="1"/>
              <a:t>xaax</a:t>
            </a:r>
            <a:r>
              <a:rPr lang="en-US" sz="3600" dirty="0"/>
              <a:t> </a:t>
            </a:r>
            <a:r>
              <a:rPr lang="en-US" sz="3600" dirty="0" err="1"/>
              <a:t>xbx</a:t>
            </a:r>
            <a:r>
              <a:rPr lang="en-US" sz="3600" dirty="0"/>
              <a:t>’); </a:t>
            </a:r>
            <a:endParaRPr lang="ru-RU" sz="3600" dirty="0"/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выведет '! ! </a:t>
            </a:r>
            <a:r>
              <a:rPr lang="en-US" sz="3600" dirty="0" err="1">
                <a:solidFill>
                  <a:schemeClr val="accent1"/>
                </a:solidFill>
              </a:rPr>
              <a:t>xaax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xbx</a:t>
            </a:r>
            <a:r>
              <a:rPr lang="en-US" sz="3600" dirty="0">
                <a:solidFill>
                  <a:schemeClr val="accent1"/>
                </a:solidFill>
              </a:rPr>
              <a:t>’</a:t>
            </a:r>
          </a:p>
          <a:p>
            <a:pPr marL="0" indent="0">
              <a:buNone/>
            </a:pPr>
            <a:r>
              <a:rPr lang="en-US" sz="3600" dirty="0"/>
              <a:t>?&gt;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В данном случае шаблон поиска выглядит так: </a:t>
            </a:r>
            <a:r>
              <a:rPr lang="ru-RU" sz="3600" i="1" dirty="0"/>
              <a:t>буква 'x', далее буква 'a' может быть или не быть, потом буква 'x'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4177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AD776-C303-4644-BADB-D79933C9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ru-RU" b="1" dirty="0">
                <a:latin typeface="+mn-lt"/>
              </a:rPr>
              <a:t>Массивы слов для замены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14A09-791B-4FD6-B6E4-2D487A8B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04"/>
            <a:ext cx="10515600" cy="56569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$string = 'The quick brown fox jumps over the lazy dog.';</a:t>
            </a:r>
          </a:p>
          <a:p>
            <a:pPr marL="0" indent="0">
              <a:buNone/>
            </a:pPr>
            <a:r>
              <a:rPr lang="en-US" dirty="0"/>
              <a:t>$patterns = array(</a:t>
            </a:r>
          </a:p>
          <a:p>
            <a:pPr marL="0" indent="0">
              <a:buNone/>
            </a:pPr>
            <a:r>
              <a:rPr lang="en-US" dirty="0"/>
              <a:t>    '/quick/',</a:t>
            </a:r>
          </a:p>
          <a:p>
            <a:pPr marL="0" indent="0">
              <a:buNone/>
            </a:pPr>
            <a:r>
              <a:rPr lang="en-US" dirty="0"/>
              <a:t>    '/brown/',</a:t>
            </a:r>
          </a:p>
          <a:p>
            <a:pPr marL="0" indent="0">
              <a:buNone/>
            </a:pPr>
            <a:r>
              <a:rPr lang="en-US" dirty="0"/>
              <a:t>    '/fox/',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$replacements = array(</a:t>
            </a:r>
          </a:p>
          <a:p>
            <a:pPr marL="0" indent="0">
              <a:buNone/>
            </a:pPr>
            <a:r>
              <a:rPr lang="en-US" dirty="0"/>
              <a:t>    'slow',</a:t>
            </a:r>
          </a:p>
          <a:p>
            <a:pPr marL="0" indent="0">
              <a:buNone/>
            </a:pPr>
            <a:r>
              <a:rPr lang="en-US" dirty="0"/>
              <a:t>    'black',</a:t>
            </a:r>
          </a:p>
          <a:p>
            <a:pPr marL="0" indent="0">
              <a:buNone/>
            </a:pPr>
            <a:r>
              <a:rPr lang="en-US" dirty="0"/>
              <a:t>    'bear',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preg_replace</a:t>
            </a:r>
            <a:r>
              <a:rPr lang="en-US" dirty="0"/>
              <a:t>($patterns, $replacements, $string); </a:t>
            </a:r>
            <a:r>
              <a:rPr lang="en-US" dirty="0">
                <a:solidFill>
                  <a:schemeClr val="accent1"/>
                </a:solidFill>
              </a:rPr>
              <a:t>// The slow black bear jumps over the lazy dog.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015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4F54A-9ACC-4957-8720-4B80B472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A01C1-D472-4FC3-952C-D76EDD45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$string = 'The quick brown fox jumps over the lazy dog.’;</a:t>
            </a:r>
            <a:endParaRPr lang="ru-RU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$patterns = array('/quick/’,</a:t>
            </a:r>
            <a:r>
              <a:rPr lang="ru-RU" sz="3600" dirty="0"/>
              <a:t> </a:t>
            </a:r>
            <a:r>
              <a:rPr lang="en-US" sz="3600" dirty="0"/>
              <a:t>'/brown/’,</a:t>
            </a:r>
            <a:r>
              <a:rPr lang="ru-RU" sz="3600" dirty="0"/>
              <a:t> </a:t>
            </a:r>
            <a:r>
              <a:rPr lang="en-US" sz="3600" dirty="0"/>
              <a:t>'/fox/');</a:t>
            </a:r>
          </a:p>
          <a:p>
            <a:pPr marL="0" indent="0">
              <a:buNone/>
            </a:pPr>
            <a:r>
              <a:rPr lang="en-US" sz="3600" dirty="0"/>
              <a:t>$replacements = array('slow’,</a:t>
            </a:r>
            <a:r>
              <a:rPr lang="ru-RU" sz="3600" dirty="0"/>
              <a:t> </a:t>
            </a:r>
            <a:r>
              <a:rPr lang="en-US" sz="3600" dirty="0"/>
              <a:t>'black’,</a:t>
            </a:r>
            <a:r>
              <a:rPr lang="ru-RU" sz="3600" dirty="0"/>
              <a:t> </a:t>
            </a:r>
            <a:r>
              <a:rPr lang="en-US" sz="3600" dirty="0"/>
              <a:t>'bear’);</a:t>
            </a:r>
            <a:endParaRPr lang="ru-RU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($patterns, $replacements, $string); </a:t>
            </a:r>
            <a:r>
              <a:rPr lang="en-US" sz="3600" dirty="0">
                <a:solidFill>
                  <a:schemeClr val="accent1"/>
                </a:solidFill>
              </a:rPr>
              <a:t>// The slow black bear jumps over the lazy dog.</a:t>
            </a:r>
            <a:endParaRPr lang="ru-RU" sz="3600" dirty="0">
              <a:solidFill>
                <a:schemeClr val="accent1"/>
              </a:solidFill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368288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EDA29-B8E6-4BEF-807A-D04A7674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ru-RU" b="1" dirty="0">
                <a:latin typeface="+mn-lt"/>
              </a:rPr>
              <a:t>Экранировка спецсимволов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0052D-F841-40FF-A481-F2F953F6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Например, для того, чтобы найти по такому шаблону: </a:t>
            </a:r>
            <a:r>
              <a:rPr lang="ru-RU" sz="3600" i="1" dirty="0"/>
              <a:t>буква 'a', затем плюс '+', затем буква ‘x’</a:t>
            </a:r>
            <a:r>
              <a:rPr lang="ru-RU" sz="3600" dirty="0"/>
              <a:t>.</a:t>
            </a:r>
          </a:p>
          <a:p>
            <a:pPr marL="0" indent="0">
              <a:buNone/>
            </a:pPr>
            <a:r>
              <a:rPr lang="ru-RU" sz="3600" dirty="0"/>
              <a:t> </a:t>
            </a:r>
          </a:p>
          <a:p>
            <a:pPr marL="0" indent="0">
              <a:buNone/>
            </a:pPr>
            <a:r>
              <a:rPr lang="ru-RU" sz="3600" dirty="0"/>
              <a:t>Попробуем:</a:t>
            </a:r>
          </a:p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(‘/</a:t>
            </a:r>
            <a:r>
              <a:rPr lang="en-US" sz="3600" dirty="0" err="1"/>
              <a:t>a+x</a:t>
            </a:r>
            <a:r>
              <a:rPr lang="en-US" sz="3600" dirty="0"/>
              <a:t>/', '!', '</a:t>
            </a:r>
            <a:r>
              <a:rPr lang="en-US" sz="3600" dirty="0" err="1"/>
              <a:t>a+x</a:t>
            </a:r>
            <a:r>
              <a:rPr lang="en-US" sz="3600" dirty="0"/>
              <a:t> ax </a:t>
            </a:r>
            <a:r>
              <a:rPr lang="en-US" sz="3600" dirty="0" err="1"/>
              <a:t>aax</a:t>
            </a:r>
            <a:r>
              <a:rPr lang="en-US" sz="3600" dirty="0"/>
              <a:t> </a:t>
            </a:r>
            <a:r>
              <a:rPr lang="en-US" sz="3600" dirty="0" err="1"/>
              <a:t>aaax</a:t>
            </a:r>
            <a:r>
              <a:rPr lang="en-US" sz="3600" dirty="0"/>
              <a:t>’); </a:t>
            </a:r>
            <a:endParaRPr lang="ru-RU" sz="3600" dirty="0"/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выведет '</a:t>
            </a:r>
            <a:r>
              <a:rPr lang="en-US" sz="3600" dirty="0" err="1">
                <a:solidFill>
                  <a:schemeClr val="accent1"/>
                </a:solidFill>
              </a:rPr>
              <a:t>a+x</a:t>
            </a:r>
            <a:r>
              <a:rPr lang="en-US" sz="3600" dirty="0">
                <a:solidFill>
                  <a:schemeClr val="accent1"/>
                </a:solidFill>
              </a:rPr>
              <a:t> ! ! !''</a:t>
            </a:r>
          </a:p>
          <a:p>
            <a:pPr marL="0" indent="0">
              <a:buNone/>
            </a:pPr>
            <a:r>
              <a:rPr lang="en-US" sz="3600" dirty="0"/>
              <a:t>?&gt;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8202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491E8-E1D9-490C-BFC9-F011D841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713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E6AC1-8C77-46D1-BBF3-A3456E37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64"/>
            <a:ext cx="10515600" cy="5644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/>
              <a:t>Что хранится в константе __FILE__?</a:t>
            </a:r>
          </a:p>
          <a:p>
            <a:pPr marL="0" indent="0">
              <a:buNone/>
            </a:pPr>
            <a:r>
              <a:rPr lang="ru-RU" sz="3600" dirty="0"/>
              <a:t> 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</a:rPr>
              <a:t>//</a:t>
            </a:r>
            <a:r>
              <a:rPr lang="ru-RU" sz="3600" dirty="0">
                <a:solidFill>
                  <a:schemeClr val="accent6"/>
                </a:solidFill>
              </a:rPr>
              <a:t>Полный путь и имя текущего файла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580534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39751-D5FE-4F7F-B0F6-04FC8547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9675C-E6FF-4604-B859-80473CC1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Чтобы спецсимвол обозначал сам себя - его нужно экранировать с помощью </a:t>
            </a:r>
            <a:r>
              <a:rPr lang="ru-RU" sz="3600" b="1" dirty="0"/>
              <a:t>обратного слеша</a:t>
            </a:r>
            <a:r>
              <a:rPr lang="ru-RU" sz="3600" dirty="0"/>
              <a:t>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(‘/a\+x/', '!', '</a:t>
            </a:r>
            <a:r>
              <a:rPr lang="en-US" sz="3600" dirty="0" err="1"/>
              <a:t>a+x</a:t>
            </a:r>
            <a:r>
              <a:rPr lang="en-US" sz="3600" dirty="0"/>
              <a:t> ax </a:t>
            </a:r>
            <a:r>
              <a:rPr lang="en-US" sz="3600" dirty="0" err="1"/>
              <a:t>aax</a:t>
            </a:r>
            <a:r>
              <a:rPr lang="en-US" sz="3600" dirty="0"/>
              <a:t> </a:t>
            </a:r>
            <a:r>
              <a:rPr lang="en-US" sz="3600" dirty="0" err="1"/>
              <a:t>aaax</a:t>
            </a:r>
            <a:r>
              <a:rPr lang="en-US" sz="3600" dirty="0"/>
              <a:t>'); </a:t>
            </a: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выведет '</a:t>
            </a:r>
            <a:r>
              <a:rPr lang="en-US" sz="3600" dirty="0">
                <a:solidFill>
                  <a:schemeClr val="accent1"/>
                </a:solidFill>
              </a:rPr>
              <a:t>! ax </a:t>
            </a:r>
            <a:r>
              <a:rPr lang="en-US" sz="3600" dirty="0" err="1">
                <a:solidFill>
                  <a:schemeClr val="accent1"/>
                </a:solidFill>
              </a:rPr>
              <a:t>aax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aaax</a:t>
            </a:r>
            <a:r>
              <a:rPr lang="en-US" sz="3600" dirty="0">
                <a:solidFill>
                  <a:schemeClr val="accent1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3600" dirty="0"/>
              <a:t>?&gt;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665047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6BCA9-53B0-4D65-B86F-03467E13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7C4B1-4F73-47DC-BD96-806EFEBD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(‘/a\.x/', '!', '</a:t>
            </a:r>
            <a:r>
              <a:rPr lang="en-US" sz="3600" dirty="0" err="1"/>
              <a:t>a.x</a:t>
            </a:r>
            <a:r>
              <a:rPr lang="en-US" sz="3600" dirty="0"/>
              <a:t> </a:t>
            </a:r>
            <a:r>
              <a:rPr lang="en-US" sz="3600" dirty="0" err="1"/>
              <a:t>abx</a:t>
            </a:r>
            <a:r>
              <a:rPr lang="en-US" sz="3600" dirty="0"/>
              <a:t> </a:t>
            </a:r>
            <a:r>
              <a:rPr lang="en-US" sz="3600" dirty="0" err="1"/>
              <a:t>azx</a:t>
            </a:r>
            <a:r>
              <a:rPr lang="en-US" sz="3600" dirty="0"/>
              <a:t>'); </a:t>
            </a: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выведет '! </a:t>
            </a:r>
            <a:r>
              <a:rPr lang="en-US" sz="3600" dirty="0" err="1">
                <a:solidFill>
                  <a:schemeClr val="accent1"/>
                </a:solidFill>
              </a:rPr>
              <a:t>abx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azx</a:t>
            </a:r>
            <a:r>
              <a:rPr lang="en-US" sz="3600" dirty="0">
                <a:solidFill>
                  <a:schemeClr val="accent1"/>
                </a:solidFill>
              </a:rPr>
              <a:t>’</a:t>
            </a:r>
          </a:p>
          <a:p>
            <a:pPr marL="0" indent="0">
              <a:buNone/>
            </a:pPr>
            <a:r>
              <a:rPr lang="en-US" sz="3600" dirty="0"/>
              <a:t>?&gt;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В данном примере шаблон выглядит так: </a:t>
            </a:r>
            <a:r>
              <a:rPr lang="ru-RU" sz="3600" i="1" dirty="0"/>
              <a:t>буква 'a', затем точка '.', затем буква 'x'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276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35F2E-2451-4C50-9E29-68C457C9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738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Сравните с примером (забыт обратный слеш):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142BC2-4D65-4881-A091-098530675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32514"/>
            <a:ext cx="4893860" cy="5344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(‘/a\.x/', '!', '</a:t>
            </a:r>
            <a:r>
              <a:rPr lang="en-US" sz="3600" dirty="0" err="1"/>
              <a:t>a.x</a:t>
            </a:r>
            <a:r>
              <a:rPr lang="en-US" sz="3600" dirty="0"/>
              <a:t> </a:t>
            </a:r>
            <a:r>
              <a:rPr lang="en-US" sz="3600" dirty="0" err="1"/>
              <a:t>abx</a:t>
            </a:r>
            <a:r>
              <a:rPr lang="en-US" sz="3600" dirty="0"/>
              <a:t> </a:t>
            </a:r>
            <a:r>
              <a:rPr lang="en-US" sz="3600" dirty="0" err="1"/>
              <a:t>azx</a:t>
            </a:r>
            <a:r>
              <a:rPr lang="en-US" sz="3600" dirty="0"/>
              <a:t>’);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выведет '! </a:t>
            </a:r>
            <a:r>
              <a:rPr lang="en-US" sz="3600" dirty="0" err="1">
                <a:solidFill>
                  <a:schemeClr val="accent1"/>
                </a:solidFill>
              </a:rPr>
              <a:t>abx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azx</a:t>
            </a:r>
            <a:r>
              <a:rPr lang="en-US" sz="3600" dirty="0">
                <a:solidFill>
                  <a:schemeClr val="accent1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3600" dirty="0"/>
              <a:t>?&gt;</a:t>
            </a:r>
            <a:endParaRPr lang="ru-RU" sz="3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E3D0EDF-DB33-40C6-8631-1EAB73581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2060" y="832514"/>
            <a:ext cx="5621740" cy="5344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(‘/</a:t>
            </a:r>
            <a:r>
              <a:rPr lang="en-US" sz="3600" dirty="0" err="1"/>
              <a:t>a.x</a:t>
            </a:r>
            <a:r>
              <a:rPr lang="en-US" sz="3600" dirty="0"/>
              <a:t>/', '!', '</a:t>
            </a:r>
            <a:r>
              <a:rPr lang="en-US" sz="3600" dirty="0" err="1"/>
              <a:t>a.x</a:t>
            </a:r>
            <a:r>
              <a:rPr lang="en-US" sz="3600" dirty="0"/>
              <a:t> </a:t>
            </a:r>
            <a:r>
              <a:rPr lang="en-US" sz="3600" dirty="0" err="1"/>
              <a:t>abx</a:t>
            </a:r>
            <a:r>
              <a:rPr lang="en-US" sz="3600" dirty="0"/>
              <a:t> </a:t>
            </a:r>
            <a:r>
              <a:rPr lang="en-US" sz="3600" dirty="0" err="1"/>
              <a:t>azx</a:t>
            </a:r>
            <a:r>
              <a:rPr lang="en-US" sz="3600" dirty="0"/>
              <a:t>’);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выведет '! ! !'</a:t>
            </a:r>
          </a:p>
          <a:p>
            <a:pPr marL="0" indent="0">
              <a:buNone/>
            </a:pPr>
            <a:r>
              <a:rPr lang="ru-RU" sz="3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899271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394E038-898A-43D5-8EA8-52F3BE89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328482-6C7B-4223-8E7B-85C06990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(‘/</a:t>
            </a:r>
            <a:r>
              <a:rPr lang="en-US" sz="3600" dirty="0" err="1"/>
              <a:t>a.x</a:t>
            </a:r>
            <a:r>
              <a:rPr lang="en-US" sz="3600" dirty="0"/>
              <a:t>/', '!', '</a:t>
            </a:r>
            <a:r>
              <a:rPr lang="en-US" sz="3600" dirty="0" err="1"/>
              <a:t>a.x</a:t>
            </a:r>
            <a:r>
              <a:rPr lang="en-US" sz="3600" dirty="0"/>
              <a:t> </a:t>
            </a:r>
            <a:r>
              <a:rPr lang="en-US" sz="3600" dirty="0" err="1"/>
              <a:t>abx</a:t>
            </a:r>
            <a:r>
              <a:rPr lang="en-US" sz="3600" dirty="0"/>
              <a:t> </a:t>
            </a:r>
            <a:r>
              <a:rPr lang="en-US" sz="3600" dirty="0" err="1"/>
              <a:t>azx</a:t>
            </a:r>
            <a:r>
              <a:rPr lang="en-US" sz="3600" dirty="0"/>
              <a:t>’);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выведет '! ! !'</a:t>
            </a:r>
          </a:p>
          <a:p>
            <a:pPr marL="0" indent="0">
              <a:buNone/>
            </a:pPr>
            <a:r>
              <a:rPr lang="ru-RU" sz="3600" dirty="0"/>
              <a:t>?&gt;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Все подстроки попали под шаблон, так как </a:t>
            </a:r>
            <a:r>
              <a:rPr lang="ru-RU" sz="3600" b="1" dirty="0" err="1"/>
              <a:t>незаэкранированная</a:t>
            </a:r>
            <a:r>
              <a:rPr lang="ru-RU" sz="3600" dirty="0"/>
              <a:t> точка обозначает любой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42028407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B55EB-A40C-41B8-90A7-45564672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22553-3148-43B5-B2DF-8FCF972F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Обратите внимание на то, что если вы </a:t>
            </a:r>
            <a:r>
              <a:rPr lang="ru-RU" sz="3600" b="1" dirty="0"/>
              <a:t>забудете</a:t>
            </a:r>
            <a:r>
              <a:rPr lang="ru-RU" sz="3600" dirty="0"/>
              <a:t> обратный слеш для точки (когда она должна обозначать сама себя) - этого можно даже </a:t>
            </a:r>
            <a:r>
              <a:rPr lang="ru-RU" sz="3600" b="1" dirty="0"/>
              <a:t>не заметить</a:t>
            </a:r>
            <a:r>
              <a:rPr lang="ru-RU" sz="3600" dirty="0"/>
              <a:t>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&lt;?</a:t>
            </a:r>
            <a:r>
              <a:rPr lang="ru-RU" sz="3600" dirty="0" err="1"/>
              <a:t>php</a:t>
            </a:r>
            <a:endParaRPr lang="ru-RU" sz="3600" dirty="0"/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</a:t>
            </a:r>
            <a:r>
              <a:rPr lang="ru-RU" sz="3600" dirty="0" err="1"/>
              <a:t>preg_replace</a:t>
            </a:r>
            <a:r>
              <a:rPr lang="ru-RU" sz="3600" dirty="0"/>
              <a:t>(‘</a:t>
            </a:r>
            <a:r>
              <a:rPr lang="en-US" sz="3600" dirty="0"/>
              <a:t>/</a:t>
            </a:r>
            <a:r>
              <a:rPr lang="ru-RU" sz="3600" dirty="0" err="1"/>
              <a:t>a.x</a:t>
            </a:r>
            <a:r>
              <a:rPr lang="en-US" sz="3600" dirty="0"/>
              <a:t>/</a:t>
            </a:r>
            <a:r>
              <a:rPr lang="ru-RU" sz="3600" dirty="0"/>
              <a:t>', '!', '</a:t>
            </a:r>
            <a:r>
              <a:rPr lang="ru-RU" sz="3600" dirty="0" err="1"/>
              <a:t>a.x</a:t>
            </a:r>
            <a:r>
              <a:rPr lang="ru-RU" sz="3600" dirty="0"/>
              <a:t>’); </a:t>
            </a:r>
            <a:endParaRPr lang="en-US" sz="3600" dirty="0"/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//выведет '!', как мы и хотели</a:t>
            </a:r>
          </a:p>
          <a:p>
            <a:pPr marL="0" indent="0">
              <a:buNone/>
            </a:pPr>
            <a:r>
              <a:rPr lang="ru-RU" sz="3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711641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E3634-8A28-4FDE-8062-8F8C4454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ru-RU" dirty="0"/>
              <a:t>Разберем что происходит в </a:t>
            </a:r>
            <a:r>
              <a:rPr lang="ru-RU" dirty="0" err="1"/>
              <a:t>роуте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676F0-8D69-420A-8AD7-2CC99904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'news/([a-zA-Z0-9]+)/([a-zA-Z0-9]+)' =&gt; 'site/404/’,</a:t>
            </a:r>
          </a:p>
          <a:p>
            <a:pPr marL="0" indent="0">
              <a:buNone/>
            </a:pPr>
            <a:r>
              <a:rPr lang="en-US" dirty="0"/>
              <a:t>'news/([a-</a:t>
            </a:r>
            <a:r>
              <a:rPr lang="en-US" dirty="0" err="1"/>
              <a:t>zA</a:t>
            </a:r>
            <a:r>
              <a:rPr lang="en-US" dirty="0"/>
              <a:t>-Z]+)' =&gt; 'site/404/’,</a:t>
            </a:r>
          </a:p>
          <a:p>
            <a:pPr marL="0" indent="0">
              <a:buNone/>
            </a:pPr>
            <a:r>
              <a:rPr lang="en-US" dirty="0"/>
              <a:t>'news/([0-9]+)' =&gt; 'site/</a:t>
            </a:r>
            <a:r>
              <a:rPr lang="en-US" dirty="0" err="1"/>
              <a:t>showNews</a:t>
            </a:r>
            <a:r>
              <a:rPr lang="en-US" dirty="0"/>
              <a:t>/$1/’,</a:t>
            </a:r>
          </a:p>
          <a:p>
            <a:pPr marL="0" indent="0">
              <a:buNone/>
            </a:pPr>
            <a:r>
              <a:rPr lang="en-US" dirty="0"/>
              <a:t>'news' =&gt; 'site/</a:t>
            </a:r>
            <a:r>
              <a:rPr lang="en-US" dirty="0" err="1"/>
              <a:t>showNews</a:t>
            </a:r>
            <a:r>
              <a:rPr lang="en-US" dirty="0"/>
              <a:t>/',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847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BFA19-AC5F-4331-9932-C069E781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r>
              <a:rPr lang="ru-RU" b="1" dirty="0"/>
              <a:t>ООП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7CAB1-C59C-4D02-9EAC-B695238F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4853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Классы</a:t>
            </a:r>
            <a:endParaRPr lang="en-US" sz="3600" b="1" dirty="0"/>
          </a:p>
          <a:p>
            <a:pPr marL="0" indent="0">
              <a:buNone/>
            </a:pPr>
            <a:r>
              <a:rPr lang="ru-RU" sz="3600" dirty="0"/>
              <a:t>В PHP класс создается с помощью ключевого слова </a:t>
            </a:r>
            <a:r>
              <a:rPr lang="ru-RU" sz="3600" b="1" dirty="0" err="1"/>
              <a:t>class</a:t>
            </a:r>
            <a:r>
              <a:rPr lang="ru-RU" sz="3600" dirty="0"/>
              <a:t>, за которым следует название этого класса.</a:t>
            </a:r>
            <a:endParaRPr lang="en-US" sz="3600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ru-RU" sz="3600" dirty="0" err="1"/>
              <a:t>class</a:t>
            </a:r>
            <a:r>
              <a:rPr lang="ru-RU" sz="3600" dirty="0"/>
              <a:t> </a:t>
            </a:r>
            <a:r>
              <a:rPr lang="ru-RU" sz="3600" dirty="0" err="1"/>
              <a:t>Car</a:t>
            </a:r>
            <a:r>
              <a:rPr lang="en-US" sz="3600" dirty="0"/>
              <a:t> </a:t>
            </a:r>
            <a:r>
              <a:rPr lang="ru-RU" sz="3600" dirty="0"/>
              <a:t>{</a:t>
            </a:r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dirty="0">
                <a:solidFill>
                  <a:schemeClr val="accent1"/>
                </a:solidFill>
              </a:rPr>
              <a:t>// тут код, то есть PHP-чертеж автомобиля</a:t>
            </a:r>
          </a:p>
          <a:p>
            <a:pPr marL="0" indent="0">
              <a:buNone/>
            </a:pPr>
            <a:r>
              <a:rPr lang="ru-RU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0520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64D09-C450-4C80-80FA-0965D48F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68C76-345F-494C-8C26-D8CF4CA0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Укажем теперь в нашем чертеже, что любой автомобиль, созданный по этому чертежу, будет иметь свойство для цвета и количества топлива.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 err="1"/>
              <a:t>class</a:t>
            </a:r>
            <a:r>
              <a:rPr lang="ru-RU" sz="3600" dirty="0"/>
              <a:t> </a:t>
            </a:r>
            <a:r>
              <a:rPr lang="ru-RU" sz="3600" dirty="0" err="1"/>
              <a:t>Car</a:t>
            </a:r>
            <a:r>
              <a:rPr lang="ru-RU" sz="3600" dirty="0"/>
              <a:t>{</a:t>
            </a:r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dirty="0">
                <a:solidFill>
                  <a:schemeClr val="accent1"/>
                </a:solidFill>
              </a:rPr>
              <a:t>// Зададим свойства (по сути переменные </a:t>
            </a:r>
            <a:r>
              <a:rPr lang="en-US" sz="3600" dirty="0">
                <a:solidFill>
                  <a:schemeClr val="accent1"/>
                </a:solidFill>
              </a:rPr>
              <a:t>	</a:t>
            </a:r>
            <a:r>
              <a:rPr lang="ru-RU" sz="3600" dirty="0">
                <a:solidFill>
                  <a:schemeClr val="accent1"/>
                </a:solidFill>
              </a:rPr>
              <a:t>класса):</a:t>
            </a:r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dirty="0" err="1"/>
              <a:t>public</a:t>
            </a:r>
            <a:r>
              <a:rPr lang="ru-RU" sz="3600" dirty="0"/>
              <a:t> $</a:t>
            </a:r>
            <a:r>
              <a:rPr lang="ru-RU" sz="3600" dirty="0" err="1"/>
              <a:t>color</a:t>
            </a:r>
            <a:r>
              <a:rPr lang="ru-RU" sz="3600" dirty="0"/>
              <a:t>; </a:t>
            </a:r>
            <a:r>
              <a:rPr lang="ru-RU" sz="3600" dirty="0">
                <a:solidFill>
                  <a:schemeClr val="accent1"/>
                </a:solidFill>
              </a:rPr>
              <a:t>// цвет автомобиля</a:t>
            </a:r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dirty="0" err="1"/>
              <a:t>public</a:t>
            </a:r>
            <a:r>
              <a:rPr lang="ru-RU" sz="3600" dirty="0"/>
              <a:t> $</a:t>
            </a:r>
            <a:r>
              <a:rPr lang="ru-RU" sz="3600" dirty="0" err="1"/>
              <a:t>fuel</a:t>
            </a:r>
            <a:r>
              <a:rPr lang="ru-RU" sz="3600" dirty="0"/>
              <a:t>; </a:t>
            </a:r>
            <a:r>
              <a:rPr lang="ru-RU" sz="3600" dirty="0">
                <a:solidFill>
                  <a:schemeClr val="accent1"/>
                </a:solidFill>
              </a:rPr>
              <a:t>// количество топлива</a:t>
            </a:r>
          </a:p>
          <a:p>
            <a:pPr marL="0" indent="0">
              <a:buNone/>
            </a:pPr>
            <a:r>
              <a:rPr lang="ru-RU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1541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EECAC-3303-455D-BC86-3706DEA4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858B0-70F1-4679-BCA0-41079E7A1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Ключевое слово </a:t>
            </a:r>
            <a:r>
              <a:rPr lang="ru-RU" sz="3600" b="1" dirty="0" err="1"/>
              <a:t>public</a:t>
            </a:r>
            <a:r>
              <a:rPr lang="ru-RU" sz="3600" dirty="0"/>
              <a:t> регулирует область видимости наших свойств. Подробнее данное ключевое слово мы будем изучать позже.</a:t>
            </a:r>
          </a:p>
        </p:txBody>
      </p:sp>
    </p:spTree>
    <p:extLst>
      <p:ext uri="{BB962C8B-B14F-4D97-AF65-F5344CB8AC3E}">
        <p14:creationId xmlns:p14="http://schemas.microsoft.com/office/powerpoint/2010/main" val="172668089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87050-3CC4-4037-AF79-E9021E9F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19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C3026-3E07-41B5-8211-ACA85D79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6" y="0"/>
            <a:ext cx="10515600" cy="6731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900" dirty="0"/>
              <a:t>Давайте теперь сделаем методы нашего класса. В PHP методы, подобно обычным функциям, объявляются с помощью ключевого слова </a:t>
            </a:r>
            <a:r>
              <a:rPr lang="ru-RU" sz="2900" b="1" dirty="0" err="1"/>
              <a:t>function</a:t>
            </a:r>
            <a:r>
              <a:rPr lang="ru-RU" sz="2900" dirty="0"/>
              <a:t>, перед которым пишется ключевое слово </a:t>
            </a:r>
            <a:r>
              <a:rPr lang="ru-RU" sz="2900" b="1" dirty="0" err="1"/>
              <a:t>public</a:t>
            </a:r>
            <a:r>
              <a:rPr lang="ru-RU" sz="2900" dirty="0"/>
              <a:t>.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class Car {</a:t>
            </a:r>
          </a:p>
          <a:p>
            <a:pPr marL="0" indent="0">
              <a:buNone/>
            </a:pPr>
            <a:r>
              <a:rPr lang="en-US" sz="2900" dirty="0"/>
              <a:t>	public $color; </a:t>
            </a:r>
            <a:r>
              <a:rPr lang="en-US" sz="2900" dirty="0">
                <a:solidFill>
                  <a:schemeClr val="accent1"/>
                </a:solidFill>
              </a:rPr>
              <a:t>// </a:t>
            </a:r>
            <a:r>
              <a:rPr lang="ru-RU" sz="2900" dirty="0">
                <a:solidFill>
                  <a:schemeClr val="accent1"/>
                </a:solidFill>
              </a:rPr>
              <a:t>цвет автомобиля</a:t>
            </a:r>
          </a:p>
          <a:p>
            <a:pPr marL="0" indent="0">
              <a:buNone/>
            </a:pPr>
            <a:r>
              <a:rPr lang="ru-RU" sz="2900" dirty="0"/>
              <a:t>	</a:t>
            </a:r>
            <a:r>
              <a:rPr lang="en-US" sz="2900" dirty="0"/>
              <a:t>public $fuel; </a:t>
            </a:r>
            <a:r>
              <a:rPr lang="en-US" sz="2900" dirty="0">
                <a:solidFill>
                  <a:schemeClr val="accent1"/>
                </a:solidFill>
              </a:rPr>
              <a:t>// </a:t>
            </a:r>
            <a:r>
              <a:rPr lang="ru-RU" sz="2900" dirty="0">
                <a:solidFill>
                  <a:schemeClr val="accent1"/>
                </a:solidFill>
              </a:rPr>
              <a:t>количество топлива</a:t>
            </a:r>
          </a:p>
          <a:p>
            <a:pPr marL="0" indent="0">
              <a:buNone/>
            </a:pPr>
            <a:r>
              <a:rPr lang="ru-RU" sz="2900" dirty="0"/>
              <a:t>		</a:t>
            </a:r>
          </a:p>
          <a:p>
            <a:pPr marL="0" indent="0">
              <a:buNone/>
            </a:pPr>
            <a:r>
              <a:rPr lang="ru-RU" sz="2900" dirty="0"/>
              <a:t>	</a:t>
            </a:r>
            <a:r>
              <a:rPr lang="ru-RU" sz="2900" dirty="0">
                <a:solidFill>
                  <a:schemeClr val="accent1"/>
                </a:solidFill>
              </a:rPr>
              <a:t>// Команда ехать:</a:t>
            </a:r>
          </a:p>
          <a:p>
            <a:pPr marL="0" indent="0">
              <a:buNone/>
            </a:pPr>
            <a:r>
              <a:rPr lang="ru-RU" sz="2900" dirty="0"/>
              <a:t>	</a:t>
            </a:r>
            <a:r>
              <a:rPr lang="en-US" sz="2900" dirty="0"/>
              <a:t>public function go() {</a:t>
            </a:r>
          </a:p>
          <a:p>
            <a:pPr marL="0" indent="0">
              <a:buNone/>
            </a:pPr>
            <a:r>
              <a:rPr lang="en-US" sz="2900" dirty="0"/>
              <a:t>		</a:t>
            </a:r>
            <a:r>
              <a:rPr lang="en-US" sz="2900" dirty="0">
                <a:solidFill>
                  <a:schemeClr val="accent1"/>
                </a:solidFill>
              </a:rPr>
              <a:t>// </a:t>
            </a:r>
            <a:r>
              <a:rPr lang="ru-RU" sz="2900" dirty="0">
                <a:solidFill>
                  <a:schemeClr val="accent1"/>
                </a:solidFill>
              </a:rPr>
              <a:t>какой-то </a:t>
            </a:r>
            <a:r>
              <a:rPr lang="en-US" sz="2900" dirty="0">
                <a:solidFill>
                  <a:schemeClr val="accent1"/>
                </a:solidFill>
              </a:rPr>
              <a:t>PHP </a:t>
            </a:r>
            <a:r>
              <a:rPr lang="ru-RU" sz="2900" dirty="0">
                <a:solidFill>
                  <a:schemeClr val="accent1"/>
                </a:solidFill>
              </a:rPr>
              <a:t>код</a:t>
            </a:r>
          </a:p>
          <a:p>
            <a:pPr marL="0" indent="0">
              <a:buNone/>
            </a:pPr>
            <a:r>
              <a:rPr lang="ru-RU" sz="2900" dirty="0"/>
              <a:t>	}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…</a:t>
            </a:r>
          </a:p>
          <a:p>
            <a:pPr marL="0" indent="0">
              <a:buNone/>
            </a:pPr>
            <a:r>
              <a:rPr lang="en-US" sz="2900" dirty="0"/>
              <a:t>}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424736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7416B-950C-484D-AB81-4D216651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78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79C82-8DC6-4825-8C5F-6D2BCCFA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/>
              <a:t>В чем заключается отличие </a:t>
            </a:r>
            <a:r>
              <a:rPr lang="en-US" sz="3600" dirty="0"/>
              <a:t>require </a:t>
            </a:r>
            <a:r>
              <a:rPr lang="ru-RU" sz="3600" dirty="0"/>
              <a:t>и </a:t>
            </a:r>
            <a:r>
              <a:rPr lang="en-US" sz="3600" dirty="0"/>
              <a:t>include</a:t>
            </a:r>
            <a:r>
              <a:rPr lang="ru-RU" sz="3600" dirty="0"/>
              <a:t>?</a:t>
            </a:r>
          </a:p>
          <a:p>
            <a:pPr marL="0" indent="0">
              <a:buNone/>
            </a:pPr>
            <a:r>
              <a:rPr lang="ru-RU" sz="3600" dirty="0"/>
              <a:t> 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</a:rPr>
              <a:t>//require</a:t>
            </a:r>
            <a:r>
              <a:rPr lang="ru-RU" sz="3600" dirty="0">
                <a:solidFill>
                  <a:schemeClr val="accent6"/>
                </a:solidFill>
              </a:rPr>
              <a:t> аналогично </a:t>
            </a:r>
            <a:r>
              <a:rPr lang="en-US" sz="3600" dirty="0">
                <a:solidFill>
                  <a:schemeClr val="accent6"/>
                </a:solidFill>
              </a:rPr>
              <a:t>include</a:t>
            </a:r>
            <a:r>
              <a:rPr lang="ru-RU" sz="3600" dirty="0">
                <a:solidFill>
                  <a:schemeClr val="accent6"/>
                </a:solidFill>
              </a:rPr>
              <a:t>, за исключением того, что при ошибке он также выдаст фатальную ошибку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4251688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D13ED-BBCF-47DD-BFB9-0364097E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713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8C7DA-2F04-4D4F-AEBE-64CF2A7B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64"/>
            <a:ext cx="10515600" cy="5644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Создаем объект класса</a:t>
            </a:r>
            <a:endParaRPr lang="ru-RU" sz="3600" dirty="0"/>
          </a:p>
          <a:p>
            <a:pPr marL="0" indent="0">
              <a:buNone/>
            </a:pPr>
            <a:r>
              <a:rPr lang="ru-RU" sz="3600" dirty="0"/>
              <a:t>В PHP это делается с помощью ключевого слова </a:t>
            </a:r>
            <a:r>
              <a:rPr lang="ru-RU" sz="3600" b="1" dirty="0" err="1"/>
              <a:t>new</a:t>
            </a:r>
            <a:r>
              <a:rPr lang="ru-RU" sz="3600" dirty="0"/>
              <a:t>, после которого пишется имя класса.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&lt;?</a:t>
            </a:r>
            <a:r>
              <a:rPr lang="ru-RU" sz="3600" dirty="0" err="1"/>
              <a:t>php</a:t>
            </a:r>
            <a:endParaRPr lang="ru-RU" sz="3600" dirty="0"/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dirty="0" err="1"/>
              <a:t>new</a:t>
            </a:r>
            <a:r>
              <a:rPr lang="ru-RU" sz="3600" dirty="0"/>
              <a:t> </a:t>
            </a:r>
            <a:r>
              <a:rPr lang="ru-RU" sz="3600" dirty="0" err="1"/>
              <a:t>Car</a:t>
            </a:r>
            <a:r>
              <a:rPr lang="ru-RU" sz="3600" dirty="0"/>
              <a:t>; </a:t>
            </a:r>
            <a:r>
              <a:rPr lang="ru-RU" sz="3600" dirty="0">
                <a:solidFill>
                  <a:schemeClr val="accent1"/>
                </a:solidFill>
              </a:rPr>
              <a:t>// командуем сделать автомобиль</a:t>
            </a:r>
          </a:p>
          <a:p>
            <a:pPr marL="0" indent="0">
              <a:buNone/>
            </a:pPr>
            <a:r>
              <a:rPr lang="ru-RU" sz="3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590772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917C3-C7C3-4A14-B310-C3131D99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47BBE-7811-41BF-8E3F-6CC034A8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&lt;?</a:t>
            </a:r>
            <a:r>
              <a:rPr lang="ru-RU" sz="3600" dirty="0" err="1"/>
              <a:t>php</a:t>
            </a:r>
            <a:endParaRPr lang="ru-RU" sz="3600" dirty="0"/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ru-RU" sz="3600" dirty="0"/>
              <a:t> = </a:t>
            </a:r>
            <a:r>
              <a:rPr lang="ru-RU" sz="3600" dirty="0" err="1"/>
              <a:t>new</a:t>
            </a:r>
            <a:r>
              <a:rPr lang="ru-RU" sz="3600" dirty="0"/>
              <a:t> </a:t>
            </a:r>
            <a:r>
              <a:rPr lang="ru-RU" sz="3600" dirty="0" err="1"/>
              <a:t>Car</a:t>
            </a:r>
            <a:r>
              <a:rPr lang="ru-RU" sz="3600" dirty="0"/>
              <a:t>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запишем созданный объект в переменную $</a:t>
            </a:r>
            <a:r>
              <a:rPr lang="ru-RU" sz="3600" dirty="0" err="1">
                <a:solidFill>
                  <a:schemeClr val="accent1"/>
                </a:solidFill>
              </a:rPr>
              <a:t>myCar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3600" dirty="0"/>
              <a:t>?&gt;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После создания автомобиля можно обращаться к его свойствам. Обращение к ним происходит через стрелочку </a:t>
            </a:r>
            <a:r>
              <a:rPr lang="ru-RU" sz="3600" b="1" dirty="0"/>
              <a:t>-&gt;</a:t>
            </a:r>
            <a:r>
              <a:rPr lang="ru-RU" sz="3600" dirty="0"/>
              <a:t>, вот так: </a:t>
            </a:r>
            <a:r>
              <a:rPr lang="ru-RU" sz="3600" i="1" dirty="0" err="1"/>
              <a:t>имяОбъекта</a:t>
            </a:r>
            <a:r>
              <a:rPr lang="ru-RU" sz="3600" i="1" dirty="0"/>
              <a:t>-&gt;</a:t>
            </a:r>
            <a:r>
              <a:rPr lang="ru-RU" sz="3600" i="1" dirty="0" err="1"/>
              <a:t>егоСвойство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57305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88953-9364-4312-985D-BCAD20E6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59912-B00A-43A8-A656-DF7D27F1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Давайте установим свойства нашего объекта: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ru-RU" sz="3600" dirty="0"/>
              <a:t> = </a:t>
            </a:r>
            <a:r>
              <a:rPr lang="ru-RU" sz="3600" dirty="0" err="1"/>
              <a:t>new</a:t>
            </a:r>
            <a:r>
              <a:rPr lang="ru-RU" sz="3600" dirty="0"/>
              <a:t> </a:t>
            </a:r>
            <a:r>
              <a:rPr lang="ru-RU" sz="3600" dirty="0" err="1"/>
              <a:t>Car</a:t>
            </a:r>
            <a:r>
              <a:rPr lang="ru-RU" sz="3600" dirty="0"/>
              <a:t>; </a:t>
            </a:r>
            <a:r>
              <a:rPr lang="ru-RU" sz="3600" dirty="0">
                <a:solidFill>
                  <a:schemeClr val="accent1"/>
                </a:solidFill>
              </a:rPr>
              <a:t>// командуем сделать автомобиль</a:t>
            </a:r>
          </a:p>
          <a:p>
            <a:pPr marL="0" indent="0">
              <a:buNone/>
            </a:pPr>
            <a:r>
              <a:rPr lang="ru-RU" sz="3600" dirty="0"/>
              <a:t>	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Устанавливаем свойства объекта: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ru-RU" sz="3600" dirty="0"/>
              <a:t>-&gt;</a:t>
            </a:r>
            <a:r>
              <a:rPr lang="ru-RU" sz="3600" dirty="0" err="1"/>
              <a:t>color</a:t>
            </a:r>
            <a:r>
              <a:rPr lang="ru-RU" sz="3600" dirty="0"/>
              <a:t> = '</a:t>
            </a:r>
            <a:r>
              <a:rPr lang="ru-RU" sz="3600" dirty="0" err="1"/>
              <a:t>red</a:t>
            </a:r>
            <a:r>
              <a:rPr lang="ru-RU" sz="3600" dirty="0"/>
              <a:t>'; </a:t>
            </a:r>
            <a:r>
              <a:rPr lang="ru-RU" sz="3600" dirty="0">
                <a:solidFill>
                  <a:schemeClr val="accent1"/>
                </a:solidFill>
              </a:rPr>
              <a:t>// красим в красный цвет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ru-RU" sz="3600" dirty="0"/>
              <a:t>-&gt;</a:t>
            </a:r>
            <a:r>
              <a:rPr lang="ru-RU" sz="3600" dirty="0" err="1"/>
              <a:t>fuel</a:t>
            </a:r>
            <a:r>
              <a:rPr lang="ru-RU" sz="3600" dirty="0"/>
              <a:t> = 50; </a:t>
            </a:r>
            <a:r>
              <a:rPr lang="ru-RU" sz="3600" dirty="0">
                <a:solidFill>
                  <a:schemeClr val="accent1"/>
                </a:solidFill>
              </a:rPr>
              <a:t>// заливаем топливо</a:t>
            </a:r>
          </a:p>
        </p:txBody>
      </p:sp>
    </p:spTree>
    <p:extLst>
      <p:ext uri="{BB962C8B-B14F-4D97-AF65-F5344CB8AC3E}">
        <p14:creationId xmlns:p14="http://schemas.microsoft.com/office/powerpoint/2010/main" val="8492075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C2190-AB1A-42BC-BAF1-268B2DD6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78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C7B58-B0E2-4AF7-8179-EA0663CB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свойства объекта можно что-то записывать и из свойств можно выводить их содержимое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ru-RU" sz="3600" dirty="0"/>
              <a:t>-&gt;</a:t>
            </a:r>
            <a:r>
              <a:rPr lang="ru-RU" sz="3600" dirty="0" err="1"/>
              <a:t>color</a:t>
            </a:r>
            <a:r>
              <a:rPr lang="ru-RU" sz="3600" dirty="0"/>
              <a:t>; </a:t>
            </a:r>
            <a:r>
              <a:rPr lang="ru-RU" sz="3600" dirty="0">
                <a:solidFill>
                  <a:schemeClr val="accent1"/>
                </a:solidFill>
              </a:rPr>
              <a:t>// </a:t>
            </a:r>
            <a:r>
              <a:rPr lang="en-US" sz="3600" dirty="0">
                <a:solidFill>
                  <a:schemeClr val="accent1"/>
                </a:solidFill>
              </a:rPr>
              <a:t>red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ru-RU" sz="3600" dirty="0"/>
              <a:t>-&gt;</a:t>
            </a:r>
            <a:r>
              <a:rPr lang="ru-RU" sz="3600" dirty="0" err="1"/>
              <a:t>fuel</a:t>
            </a:r>
            <a:r>
              <a:rPr lang="ru-RU" sz="3600" dirty="0"/>
              <a:t>; </a:t>
            </a:r>
            <a:r>
              <a:rPr lang="ru-RU" sz="3600" dirty="0">
                <a:solidFill>
                  <a:schemeClr val="accent1"/>
                </a:solidFill>
              </a:rPr>
              <a:t>// </a:t>
            </a:r>
            <a:r>
              <a:rPr lang="en-US" sz="3600" dirty="0">
                <a:solidFill>
                  <a:schemeClr val="accent1"/>
                </a:solidFill>
              </a:rPr>
              <a:t>50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3922423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0900-C097-43F6-B662-A042D706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5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1F239-3AD9-451C-AD49-5FD97683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en-US" sz="3600" dirty="0"/>
              <a:t>1</a:t>
            </a:r>
            <a:r>
              <a:rPr lang="ru-RU" sz="3600" dirty="0"/>
              <a:t> = </a:t>
            </a:r>
            <a:r>
              <a:rPr lang="ru-RU" sz="3600" dirty="0" err="1"/>
              <a:t>new</a:t>
            </a:r>
            <a:r>
              <a:rPr lang="ru-RU" sz="3600" dirty="0"/>
              <a:t> </a:t>
            </a:r>
            <a:r>
              <a:rPr lang="ru-RU" sz="3600" dirty="0" err="1"/>
              <a:t>Car</a:t>
            </a:r>
            <a:r>
              <a:rPr lang="ru-RU" sz="3600" dirty="0"/>
              <a:t>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Устанавливаем свойства объекта: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en-US" sz="3600" dirty="0"/>
              <a:t>1</a:t>
            </a:r>
            <a:r>
              <a:rPr lang="ru-RU" sz="3600" dirty="0"/>
              <a:t>-&gt;</a:t>
            </a:r>
            <a:r>
              <a:rPr lang="ru-RU" sz="3600" dirty="0" err="1"/>
              <a:t>color</a:t>
            </a:r>
            <a:r>
              <a:rPr lang="ru-RU" sz="3600" dirty="0"/>
              <a:t> = '</a:t>
            </a:r>
            <a:r>
              <a:rPr lang="ru-RU" sz="3600" dirty="0" err="1"/>
              <a:t>red</a:t>
            </a:r>
            <a:r>
              <a:rPr lang="ru-RU" sz="3600" dirty="0"/>
              <a:t>'; 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en-US" sz="3600" dirty="0"/>
              <a:t>1</a:t>
            </a:r>
            <a:r>
              <a:rPr lang="ru-RU" sz="3600" dirty="0"/>
              <a:t>-&gt;</a:t>
            </a:r>
            <a:r>
              <a:rPr lang="ru-RU" sz="3600" dirty="0" err="1"/>
              <a:t>fuel</a:t>
            </a:r>
            <a:r>
              <a:rPr lang="ru-RU" sz="3600" dirty="0"/>
              <a:t> = 50; </a:t>
            </a:r>
            <a:endParaRPr lang="en-US" sz="3600" dirty="0"/>
          </a:p>
          <a:p>
            <a:pPr marL="0" indent="0">
              <a:buNone/>
            </a:pPr>
            <a:endParaRPr lang="en-US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en-US" sz="3600" dirty="0"/>
              <a:t>2</a:t>
            </a:r>
            <a:r>
              <a:rPr lang="ru-RU" sz="3600" dirty="0"/>
              <a:t> = </a:t>
            </a:r>
            <a:r>
              <a:rPr lang="ru-RU" sz="3600" dirty="0" err="1"/>
              <a:t>new</a:t>
            </a:r>
            <a:r>
              <a:rPr lang="ru-RU" sz="3600" dirty="0"/>
              <a:t> </a:t>
            </a:r>
            <a:r>
              <a:rPr lang="ru-RU" sz="3600" dirty="0" err="1"/>
              <a:t>Car</a:t>
            </a:r>
            <a:r>
              <a:rPr lang="ru-RU" sz="3600" dirty="0"/>
              <a:t>; 	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Устанавливаем свойства объекта: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en-US" sz="3600" dirty="0"/>
              <a:t>2</a:t>
            </a:r>
            <a:r>
              <a:rPr lang="ru-RU" sz="3600" dirty="0"/>
              <a:t>-&gt;</a:t>
            </a:r>
            <a:r>
              <a:rPr lang="ru-RU" sz="3600" dirty="0" err="1"/>
              <a:t>color</a:t>
            </a:r>
            <a:r>
              <a:rPr lang="ru-RU" sz="3600" dirty="0"/>
              <a:t> = '</a:t>
            </a:r>
            <a:r>
              <a:rPr lang="en-US" sz="3600" dirty="0"/>
              <a:t>black</a:t>
            </a:r>
            <a:r>
              <a:rPr lang="ru-RU" sz="3600" dirty="0"/>
              <a:t>';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en-US" sz="3600" dirty="0"/>
              <a:t>2</a:t>
            </a:r>
            <a:r>
              <a:rPr lang="ru-RU" sz="3600" dirty="0"/>
              <a:t>-&gt;</a:t>
            </a:r>
            <a:r>
              <a:rPr lang="ru-RU" sz="3600" dirty="0" err="1"/>
              <a:t>fuel</a:t>
            </a:r>
            <a:r>
              <a:rPr lang="ru-RU" sz="3600" dirty="0"/>
              <a:t> = </a:t>
            </a:r>
            <a:r>
              <a:rPr lang="en-US" sz="3600" dirty="0"/>
              <a:t>7</a:t>
            </a:r>
            <a:r>
              <a:rPr lang="ru-RU" sz="3600" dirty="0"/>
              <a:t>0; </a:t>
            </a:r>
            <a:endParaRPr lang="en-US" sz="3600" dirty="0"/>
          </a:p>
          <a:p>
            <a:pPr marL="0" indent="0">
              <a:buNone/>
            </a:pPr>
            <a:endParaRPr lang="en-US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en-US" sz="3600" dirty="0"/>
              <a:t>1</a:t>
            </a:r>
            <a:r>
              <a:rPr lang="ru-RU" sz="3600" dirty="0"/>
              <a:t>-&gt;</a:t>
            </a:r>
            <a:r>
              <a:rPr lang="ru-RU" sz="3600" dirty="0" err="1"/>
              <a:t>fuel</a:t>
            </a:r>
            <a:r>
              <a:rPr lang="ru-RU" sz="3600" dirty="0"/>
              <a:t> </a:t>
            </a:r>
            <a:r>
              <a:rPr lang="en-US" sz="3600" dirty="0"/>
              <a:t>+ </a:t>
            </a: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en-US" sz="3600" dirty="0"/>
              <a:t>2</a:t>
            </a:r>
            <a:r>
              <a:rPr lang="ru-RU" sz="3600" dirty="0"/>
              <a:t>-&gt;</a:t>
            </a:r>
            <a:r>
              <a:rPr lang="ru-RU" sz="3600" dirty="0" err="1"/>
              <a:t>fuel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1"/>
                </a:solidFill>
              </a:rPr>
              <a:t>//120</a:t>
            </a:r>
            <a:endParaRPr lang="ru-R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111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D01EA-170E-4FF9-802E-F6F744D0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08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C6E7A-EDF5-485E-B827-0A80BD29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Обращение к методам также происходит через стрелочку </a:t>
            </a:r>
            <a:r>
              <a:rPr lang="ru-RU" sz="3600" b="1" dirty="0"/>
              <a:t>-&gt;</a:t>
            </a:r>
            <a:r>
              <a:rPr lang="ru-RU" sz="3600" dirty="0"/>
              <a:t>, но, в отличие от свойства, после имени метода следует писать круглые скобки, вот так: </a:t>
            </a:r>
            <a:r>
              <a:rPr lang="ru-RU" sz="3600" i="1" dirty="0" err="1"/>
              <a:t>имяОбъекта</a:t>
            </a:r>
            <a:r>
              <a:rPr lang="ru-RU" sz="3600" i="1" dirty="0"/>
              <a:t>-&gt;</a:t>
            </a:r>
            <a:r>
              <a:rPr lang="ru-RU" sz="3600" i="1" dirty="0" err="1"/>
              <a:t>егоМетод</a:t>
            </a:r>
            <a:r>
              <a:rPr lang="ru-RU" sz="3600" i="1" dirty="0"/>
              <a:t>()</a:t>
            </a:r>
            <a:r>
              <a:rPr lang="ru-RU" sz="3600" dirty="0"/>
              <a:t>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Задаем команды созданному автомобилю: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ru-RU" sz="3600" dirty="0"/>
              <a:t>-&gt;</a:t>
            </a:r>
            <a:r>
              <a:rPr lang="ru-RU" sz="3600" dirty="0" err="1"/>
              <a:t>go</a:t>
            </a:r>
            <a:r>
              <a:rPr lang="ru-RU" sz="3600" dirty="0"/>
              <a:t>(); </a:t>
            </a:r>
            <a:r>
              <a:rPr lang="ru-RU" sz="3600" dirty="0">
                <a:solidFill>
                  <a:schemeClr val="accent1"/>
                </a:solidFill>
              </a:rPr>
              <a:t>// </a:t>
            </a:r>
            <a:r>
              <a:rPr lang="ru-RU" sz="3600" dirty="0" err="1">
                <a:solidFill>
                  <a:schemeClr val="accent1"/>
                </a:solidFill>
              </a:rPr>
              <a:t>автомодиль</a:t>
            </a:r>
            <a:r>
              <a:rPr lang="ru-RU" sz="3600" dirty="0">
                <a:solidFill>
                  <a:schemeClr val="accent1"/>
                </a:solidFill>
              </a:rPr>
              <a:t>-&gt;</a:t>
            </a:r>
            <a:r>
              <a:rPr lang="ru-RU" sz="3600" dirty="0" err="1">
                <a:solidFill>
                  <a:schemeClr val="accent1"/>
                </a:solidFill>
              </a:rPr>
              <a:t>едь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ru-RU" sz="3600" dirty="0"/>
              <a:t>-&gt;</a:t>
            </a:r>
            <a:r>
              <a:rPr lang="ru-RU" sz="3600" dirty="0" err="1"/>
              <a:t>turn</a:t>
            </a:r>
            <a:r>
              <a:rPr lang="ru-RU" sz="3600" dirty="0"/>
              <a:t>(); </a:t>
            </a:r>
            <a:r>
              <a:rPr lang="ru-RU" sz="3600" dirty="0">
                <a:solidFill>
                  <a:schemeClr val="accent1"/>
                </a:solidFill>
              </a:rPr>
              <a:t>// </a:t>
            </a:r>
            <a:r>
              <a:rPr lang="ru-RU" sz="3600" dirty="0" err="1">
                <a:solidFill>
                  <a:schemeClr val="accent1"/>
                </a:solidFill>
              </a:rPr>
              <a:t>автомодиль</a:t>
            </a:r>
            <a:r>
              <a:rPr lang="ru-RU" sz="3600" dirty="0">
                <a:solidFill>
                  <a:schemeClr val="accent1"/>
                </a:solidFill>
              </a:rPr>
              <a:t>-&gt;поверни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myCar</a:t>
            </a:r>
            <a:r>
              <a:rPr lang="ru-RU" sz="3600" dirty="0"/>
              <a:t>-&gt;</a:t>
            </a:r>
            <a:r>
              <a:rPr lang="ru-RU" sz="3600" dirty="0" err="1"/>
              <a:t>stop</a:t>
            </a:r>
            <a:r>
              <a:rPr lang="ru-RU" sz="3600" dirty="0"/>
              <a:t>(); </a:t>
            </a:r>
            <a:r>
              <a:rPr lang="ru-RU" sz="3600" dirty="0">
                <a:solidFill>
                  <a:schemeClr val="accent1"/>
                </a:solidFill>
              </a:rPr>
              <a:t>// </a:t>
            </a:r>
            <a:r>
              <a:rPr lang="ru-RU" sz="3600" dirty="0" err="1">
                <a:solidFill>
                  <a:schemeClr val="accent1"/>
                </a:solidFill>
              </a:rPr>
              <a:t>автомодиль</a:t>
            </a:r>
            <a:r>
              <a:rPr lang="ru-RU" sz="3600" dirty="0">
                <a:solidFill>
                  <a:schemeClr val="accent1"/>
                </a:solidFill>
              </a:rPr>
              <a:t>-&gt;остановись</a:t>
            </a:r>
          </a:p>
        </p:txBody>
      </p:sp>
    </p:spTree>
    <p:extLst>
      <p:ext uri="{BB962C8B-B14F-4D97-AF65-F5344CB8AC3E}">
        <p14:creationId xmlns:p14="http://schemas.microsoft.com/office/powerpoint/2010/main" val="21503082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77275-D4AE-4F0A-8966-4AA51EFB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Обращение к свойствам класса через $</a:t>
            </a:r>
            <a:r>
              <a:rPr lang="ru-RU" b="1" dirty="0" err="1">
                <a:latin typeface="+mn-lt"/>
              </a:rPr>
              <a:t>this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93E9E-9C25-49CF-8D47-34A9C130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Для того, чтобы обратиться к свойству класса внутри метода этого класса, вместо имени объекта следует писать специальную переменную </a:t>
            </a:r>
            <a:r>
              <a:rPr lang="ru-RU" sz="3600" b="1" dirty="0"/>
              <a:t>$</a:t>
            </a:r>
            <a:r>
              <a:rPr lang="ru-RU" sz="3600" b="1" dirty="0" err="1"/>
              <a:t>this</a:t>
            </a:r>
            <a:r>
              <a:rPr lang="ru-RU" sz="3600" dirty="0"/>
              <a:t>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То есть в нашем случае для получения имени пользователя внутри класса мы должны написать </a:t>
            </a:r>
            <a:r>
              <a:rPr lang="ru-RU" sz="3600" b="1" dirty="0"/>
              <a:t>$</a:t>
            </a:r>
            <a:r>
              <a:rPr lang="ru-RU" sz="3600" b="1" dirty="0" err="1"/>
              <a:t>this</a:t>
            </a:r>
            <a:r>
              <a:rPr lang="ru-RU" sz="3600" b="1" dirty="0"/>
              <a:t>-&gt;</a:t>
            </a:r>
            <a:r>
              <a:rPr lang="ru-RU" sz="3600" b="1" dirty="0" err="1"/>
              <a:t>name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5478377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C406D-1641-4064-B094-F8370781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FC771-B264-4EF2-A81B-AAA0063E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User {</a:t>
            </a:r>
          </a:p>
          <a:p>
            <a:pPr marL="0" indent="0">
              <a:buNone/>
            </a:pPr>
            <a:r>
              <a:rPr lang="en-US" dirty="0"/>
              <a:t>	public $name;</a:t>
            </a:r>
          </a:p>
          <a:p>
            <a:pPr marL="0" indent="0">
              <a:buNone/>
            </a:pPr>
            <a:r>
              <a:rPr lang="en-US" dirty="0"/>
              <a:t>	public $age;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public function show() {</a:t>
            </a:r>
          </a:p>
          <a:p>
            <a:pPr marL="0" indent="0">
              <a:buNone/>
            </a:pPr>
            <a:r>
              <a:rPr lang="en-US" dirty="0"/>
              <a:t>		return $this-&gt;name;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err="1">
                <a:solidFill>
                  <a:schemeClr val="accent1"/>
                </a:solidFill>
              </a:rPr>
              <a:t>вернем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имя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из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свойства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81071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166AF-5BB6-4635-A61A-B8007ECD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A119B-2928-431C-8CCE-9F45CBEB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Почему внутри класса нельзя написать так - </a:t>
            </a:r>
            <a:r>
              <a:rPr lang="ru-RU" sz="3600" b="1" dirty="0"/>
              <a:t>$</a:t>
            </a:r>
            <a:r>
              <a:rPr lang="ru-RU" sz="3600" b="1" dirty="0" err="1"/>
              <a:t>user</a:t>
            </a:r>
            <a:r>
              <a:rPr lang="ru-RU" sz="3600" b="1" dirty="0"/>
              <a:t>-&gt;</a:t>
            </a:r>
            <a:r>
              <a:rPr lang="ru-RU" sz="3600" b="1" dirty="0" err="1"/>
              <a:t>name</a:t>
            </a:r>
            <a:r>
              <a:rPr lang="ru-RU" sz="3600" dirty="0"/>
              <a:t>? Потому что это имя переменной </a:t>
            </a:r>
            <a:r>
              <a:rPr lang="ru-RU" sz="3600" i="1" dirty="0"/>
              <a:t>снаружи класса</a:t>
            </a:r>
            <a:r>
              <a:rPr lang="ru-RU" sz="3600" dirty="0"/>
              <a:t> и сам класс про это имя ничего не знает</a:t>
            </a:r>
          </a:p>
        </p:txBody>
      </p:sp>
    </p:spTree>
    <p:extLst>
      <p:ext uri="{BB962C8B-B14F-4D97-AF65-F5344CB8AC3E}">
        <p14:creationId xmlns:p14="http://schemas.microsoft.com/office/powerpoint/2010/main" val="34698934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3D801-111F-4D6A-9CB6-24153963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54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D0287-5B31-43FB-BC29-10F6D380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62097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class User{</a:t>
            </a:r>
          </a:p>
          <a:p>
            <a:pPr marL="0" indent="0">
              <a:buNone/>
            </a:pPr>
            <a:r>
              <a:rPr lang="en-US" sz="3200" dirty="0"/>
              <a:t>	public $name;</a:t>
            </a:r>
          </a:p>
          <a:p>
            <a:pPr marL="0" indent="0">
              <a:buNone/>
            </a:pPr>
            <a:r>
              <a:rPr lang="en-US" sz="3200" dirty="0"/>
              <a:t>	public $age;</a:t>
            </a:r>
          </a:p>
          <a:p>
            <a:pPr marL="0" indent="0">
              <a:buNone/>
            </a:pPr>
            <a:r>
              <a:rPr lang="en-US" sz="3200" dirty="0"/>
              <a:t>		</a:t>
            </a:r>
          </a:p>
          <a:p>
            <a:pPr marL="0" indent="0">
              <a:buNone/>
            </a:pPr>
            <a:r>
              <a:rPr lang="en-US" sz="3200" dirty="0"/>
              <a:t>	public function show(){</a:t>
            </a:r>
          </a:p>
          <a:p>
            <a:pPr marL="0" indent="0">
              <a:buNone/>
            </a:pPr>
            <a:r>
              <a:rPr lang="en-US" sz="3200" dirty="0"/>
              <a:t>		return $this-&gt;name; </a:t>
            </a:r>
            <a:r>
              <a:rPr lang="en-US" sz="3200" dirty="0">
                <a:solidFill>
                  <a:schemeClr val="accent1"/>
                </a:solidFill>
              </a:rPr>
              <a:t>// </a:t>
            </a:r>
            <a:r>
              <a:rPr lang="ru-RU" sz="3200" dirty="0">
                <a:solidFill>
                  <a:schemeClr val="accent1"/>
                </a:solidFill>
              </a:rPr>
              <a:t>Возвращаем имя</a:t>
            </a: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/>
              <a:t>	}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$user = new User; </a:t>
            </a:r>
            <a:r>
              <a:rPr lang="en-US" sz="3200" dirty="0">
                <a:solidFill>
                  <a:schemeClr val="accent1"/>
                </a:solidFill>
              </a:rPr>
              <a:t>// </a:t>
            </a:r>
            <a:r>
              <a:rPr lang="ru-RU" sz="3200" dirty="0">
                <a:solidFill>
                  <a:schemeClr val="accent1"/>
                </a:solidFill>
              </a:rPr>
              <a:t>создаем объект класса</a:t>
            </a:r>
          </a:p>
          <a:p>
            <a:pPr marL="0" indent="0">
              <a:buNone/>
            </a:pPr>
            <a:r>
              <a:rPr lang="ru-RU" sz="3200" dirty="0"/>
              <a:t>$</a:t>
            </a:r>
            <a:r>
              <a:rPr lang="en-US" sz="3200" dirty="0"/>
              <a:t>user-&gt;name = </a:t>
            </a:r>
            <a:r>
              <a:rPr lang="ru-RU" sz="3200" dirty="0"/>
              <a:t>'Вася'; </a:t>
            </a:r>
            <a:r>
              <a:rPr lang="ru-RU" sz="3200" dirty="0">
                <a:solidFill>
                  <a:schemeClr val="accent1"/>
                </a:solidFill>
              </a:rPr>
              <a:t>// записываем имя	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// Вызываем наш метод: </a:t>
            </a:r>
            <a:r>
              <a:rPr lang="en-US" sz="3200" dirty="0"/>
              <a:t>echo $user-&gt;show(); </a:t>
            </a:r>
            <a:r>
              <a:rPr lang="en-US" sz="3200" dirty="0">
                <a:solidFill>
                  <a:schemeClr val="accent1"/>
                </a:solidFill>
              </a:rPr>
              <a:t>// </a:t>
            </a:r>
            <a:r>
              <a:rPr lang="ru-RU" sz="3200" dirty="0">
                <a:solidFill>
                  <a:schemeClr val="accent1"/>
                </a:solidFill>
              </a:rPr>
              <a:t>выведет 'Вася'</a:t>
            </a:r>
          </a:p>
        </p:txBody>
      </p:sp>
    </p:spTree>
    <p:extLst>
      <p:ext uri="{BB962C8B-B14F-4D97-AF65-F5344CB8AC3E}">
        <p14:creationId xmlns:p14="http://schemas.microsoft.com/office/powerpoint/2010/main" val="182084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FBACB-09A0-47FC-890B-E631C99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19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913CA-E3C2-4D13-90AC-984A102D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20"/>
            <a:ext cx="10515600" cy="56856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200" dirty="0"/>
              <a:t>В чем заключается отличие </a:t>
            </a:r>
            <a:r>
              <a:rPr lang="en-US" sz="3200" dirty="0"/>
              <a:t>include</a:t>
            </a:r>
            <a:r>
              <a:rPr lang="ru-RU" sz="3200" dirty="0"/>
              <a:t> и </a:t>
            </a:r>
            <a:r>
              <a:rPr lang="en-US" sz="3200" dirty="0"/>
              <a:t>include</a:t>
            </a:r>
            <a:r>
              <a:rPr lang="ru-RU" sz="3200" dirty="0"/>
              <a:t>_</a:t>
            </a:r>
            <a:r>
              <a:rPr lang="en-US" sz="3200" dirty="0"/>
              <a:t>once</a:t>
            </a:r>
            <a:r>
              <a:rPr lang="ru-RU" sz="3200" dirty="0"/>
              <a:t>?</a:t>
            </a:r>
          </a:p>
          <a:p>
            <a:pPr marL="0" indent="0">
              <a:buNone/>
            </a:pPr>
            <a:r>
              <a:rPr lang="ru-RU" sz="3200" dirty="0"/>
              <a:t> 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/>
                </a:solidFill>
              </a:rPr>
              <a:t>//</a:t>
            </a:r>
            <a:r>
              <a:rPr lang="ru-RU" sz="3200" dirty="0">
                <a:solidFill>
                  <a:schemeClr val="accent6"/>
                </a:solidFill>
              </a:rPr>
              <a:t>если код из файла уже один раз был включен, он не будет включен и выполнен повторно и вернёт </a:t>
            </a:r>
            <a:r>
              <a:rPr lang="en-US" sz="3200" dirty="0">
                <a:solidFill>
                  <a:schemeClr val="accent6"/>
                </a:solidFill>
              </a:rPr>
              <a:t>TRUE</a:t>
            </a:r>
            <a:endParaRPr lang="ru-RU" sz="3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40314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394FE-3BB4-4B49-8957-C2FD6604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5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2A998-86D8-4FE4-84F9-16E398D3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082"/>
            <a:ext cx="10515600" cy="5753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 помощью </a:t>
            </a:r>
            <a:r>
              <a:rPr lang="ru-RU" sz="3600" b="1" dirty="0"/>
              <a:t>$</a:t>
            </a:r>
            <a:r>
              <a:rPr lang="ru-RU" sz="3600" b="1" dirty="0" err="1"/>
              <a:t>this</a:t>
            </a:r>
            <a:r>
              <a:rPr lang="ru-RU" sz="3600" dirty="0"/>
              <a:t> свойства можно не только прочитывать, но и записывать. 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Давайте сделаем метод </a:t>
            </a:r>
            <a:r>
              <a:rPr lang="ru-RU" sz="3600" b="1" dirty="0" err="1"/>
              <a:t>setName</a:t>
            </a:r>
            <a:r>
              <a:rPr lang="ru-RU" sz="3600" dirty="0"/>
              <a:t>, который параметром будем принимать имя пользователя и записывать его в свойство </a:t>
            </a:r>
            <a:r>
              <a:rPr lang="ru-RU" sz="3600" b="1" dirty="0" err="1"/>
              <a:t>name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695774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125D-CCD9-48A4-94E5-2D89498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349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73B88-236C-4B39-883D-1A6B7C079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616"/>
            <a:ext cx="10515600" cy="62370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User</a:t>
            </a:r>
            <a:r>
              <a:rPr lang="ru-RU" dirty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public $name; 	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// </a:t>
            </a:r>
            <a:r>
              <a:rPr lang="ru-RU" dirty="0">
                <a:solidFill>
                  <a:schemeClr val="accent1"/>
                </a:solidFill>
              </a:rPr>
              <a:t>Метод для изменения имени юзера: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public function </a:t>
            </a:r>
            <a:r>
              <a:rPr lang="en-US" dirty="0" err="1"/>
              <a:t>setName</a:t>
            </a:r>
            <a:r>
              <a:rPr lang="en-US" dirty="0"/>
              <a:t>($name)</a:t>
            </a:r>
            <a:r>
              <a:rPr lang="ru-RU" dirty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$this-&gt;name = $name;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ru-RU" dirty="0">
                <a:solidFill>
                  <a:schemeClr val="accent1"/>
                </a:solidFill>
              </a:rPr>
              <a:t>запишем новое значение свойства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$user = new User;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$</a:t>
            </a:r>
            <a:r>
              <a:rPr lang="en-US" dirty="0"/>
              <a:t>user-&gt;name = '</a:t>
            </a:r>
            <a:r>
              <a:rPr lang="ru-RU" dirty="0"/>
              <a:t>Коля’;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// Установим новое имя:</a:t>
            </a:r>
            <a:r>
              <a:rPr lang="ru-RU" dirty="0"/>
              <a:t> $</a:t>
            </a:r>
            <a:r>
              <a:rPr lang="en-US" dirty="0"/>
              <a:t>user-&gt;</a:t>
            </a:r>
            <a:r>
              <a:rPr lang="en-US" dirty="0" err="1"/>
              <a:t>setName</a:t>
            </a:r>
            <a:r>
              <a:rPr lang="en-US" dirty="0"/>
              <a:t>('</a:t>
            </a:r>
            <a:r>
              <a:rPr lang="ru-RU" dirty="0"/>
              <a:t>Вася');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// Проверим, что имя изменилось: </a:t>
            </a:r>
            <a:r>
              <a:rPr lang="en-US" dirty="0"/>
              <a:t>echo $user-&gt;name;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ru-RU" dirty="0">
                <a:solidFill>
                  <a:schemeClr val="accent1"/>
                </a:solidFill>
              </a:rPr>
              <a:t>выведет 'Вася'</a:t>
            </a:r>
          </a:p>
        </p:txBody>
      </p:sp>
    </p:spTree>
    <p:extLst>
      <p:ext uri="{BB962C8B-B14F-4D97-AF65-F5344CB8AC3E}">
        <p14:creationId xmlns:p14="http://schemas.microsoft.com/office/powerpoint/2010/main" val="29108496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24987-EA23-42B1-A404-18F153B2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08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CAF97-F969-4401-8136-451EA3AE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Через </a:t>
            </a:r>
            <a:r>
              <a:rPr lang="ru-RU" sz="3600" b="1" dirty="0"/>
              <a:t>$</a:t>
            </a:r>
            <a:r>
              <a:rPr lang="ru-RU" sz="3600" b="1" dirty="0" err="1"/>
              <a:t>this</a:t>
            </a:r>
            <a:r>
              <a:rPr lang="ru-RU" sz="3600" dirty="0"/>
              <a:t> можно обращаться не только к свойствам объекта, но и к его методам. </a:t>
            </a:r>
          </a:p>
          <a:p>
            <a:pPr marL="0" indent="0">
              <a:buNone/>
            </a:pPr>
            <a:r>
              <a:rPr lang="ru-RU" sz="3600" dirty="0"/>
              <a:t>Давайте сразу посмотрим применение на практическом примере.</a:t>
            </a:r>
          </a:p>
        </p:txBody>
      </p:sp>
    </p:spTree>
    <p:extLst>
      <p:ext uri="{BB962C8B-B14F-4D97-AF65-F5344CB8AC3E}">
        <p14:creationId xmlns:p14="http://schemas.microsoft.com/office/powerpoint/2010/main" val="281932956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58C9CB-7A1C-4C4E-85E1-93905102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7F08AB7-2E6E-4DEF-B698-BE7ACE0C4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56563"/>
            <a:ext cx="4934803" cy="572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// Метод для изменения возраста юзера:</a:t>
            </a:r>
          </a:p>
          <a:p>
            <a:pPr marL="0" indent="0">
              <a:buNone/>
            </a:pPr>
            <a:r>
              <a:rPr lang="en-US" sz="3200" dirty="0"/>
              <a:t>public function </a:t>
            </a:r>
            <a:r>
              <a:rPr lang="en-US" sz="3200" dirty="0" err="1"/>
              <a:t>setAge</a:t>
            </a:r>
            <a:r>
              <a:rPr lang="en-US" sz="3200" dirty="0"/>
              <a:t>($age)</a:t>
            </a:r>
            <a:r>
              <a:rPr lang="ru-RU" sz="3200" dirty="0"/>
              <a:t> </a:t>
            </a: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// </a:t>
            </a:r>
            <a:r>
              <a:rPr lang="ru-RU" sz="3200" dirty="0">
                <a:solidFill>
                  <a:schemeClr val="accent1"/>
                </a:solidFill>
              </a:rPr>
              <a:t>Возраст от 18 до 60:</a:t>
            </a:r>
          </a:p>
          <a:p>
            <a:pPr marL="457200" lvl="1" indent="0">
              <a:buNone/>
            </a:pPr>
            <a:r>
              <a:rPr lang="en-US" sz="3200" dirty="0"/>
              <a:t>if ($age &gt;= 18 &amp;&amp; $age &lt;= 60) {</a:t>
            </a:r>
          </a:p>
          <a:p>
            <a:pPr marL="457200" lvl="1" indent="0">
              <a:buNone/>
            </a:pPr>
            <a:r>
              <a:rPr lang="ru-RU" sz="3200" dirty="0"/>
              <a:t>	</a:t>
            </a:r>
            <a:r>
              <a:rPr lang="en-US" sz="3200" dirty="0"/>
              <a:t>$this-&gt;age = $age;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ru-RU" sz="32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07FF30-C277-47EB-AEED-E3929D2D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0424" y="456563"/>
            <a:ext cx="5403376" cy="572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// Метод для добавления к возрасту:</a:t>
            </a:r>
          </a:p>
          <a:p>
            <a:pPr marL="0" indent="0">
              <a:buNone/>
            </a:pPr>
            <a:r>
              <a:rPr lang="en-US" sz="3200" dirty="0"/>
              <a:t>public function </a:t>
            </a:r>
            <a:r>
              <a:rPr lang="en-US" sz="3200" dirty="0" err="1"/>
              <a:t>addAge</a:t>
            </a:r>
            <a:r>
              <a:rPr lang="en-US" sz="3200" dirty="0"/>
              <a:t>($years)</a:t>
            </a:r>
            <a:r>
              <a:rPr lang="ru-RU" sz="3200" dirty="0"/>
              <a:t> </a:t>
            </a: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$</a:t>
            </a:r>
            <a:r>
              <a:rPr lang="en-US" sz="3200" dirty="0" err="1"/>
              <a:t>newAge</a:t>
            </a:r>
            <a:r>
              <a:rPr lang="en-US" sz="3200" dirty="0"/>
              <a:t> = $this-&gt;age + $years; </a:t>
            </a:r>
            <a:r>
              <a:rPr lang="ru-RU" sz="3200" dirty="0"/>
              <a:t>			</a:t>
            </a:r>
          </a:p>
          <a:p>
            <a:pPr marL="457200" lvl="1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// Если НОВЫЙ возраст от 18 до 60:</a:t>
            </a:r>
          </a:p>
          <a:p>
            <a:pPr marL="457200" lvl="1" indent="0">
              <a:buNone/>
            </a:pPr>
            <a:r>
              <a:rPr lang="en-US" sz="3200" dirty="0"/>
              <a:t>if ($</a:t>
            </a:r>
            <a:r>
              <a:rPr lang="en-US" sz="3200" dirty="0" err="1"/>
              <a:t>newAge</a:t>
            </a:r>
            <a:r>
              <a:rPr lang="en-US" sz="3200" dirty="0"/>
              <a:t> &gt;= 18 &amp;&amp; $</a:t>
            </a:r>
            <a:r>
              <a:rPr lang="en-US" sz="3200" dirty="0" err="1"/>
              <a:t>newAge</a:t>
            </a:r>
            <a:r>
              <a:rPr lang="en-US" sz="3200" dirty="0"/>
              <a:t> &lt;= 60) {</a:t>
            </a:r>
          </a:p>
          <a:p>
            <a:pPr marL="457200" lvl="1" indent="0">
              <a:buNone/>
            </a:pPr>
            <a:r>
              <a:rPr lang="en-US" sz="3200" dirty="0"/>
              <a:t>	$this-&gt;age = $</a:t>
            </a:r>
            <a:r>
              <a:rPr lang="en-US" sz="3200" dirty="0" err="1"/>
              <a:t>newAge</a:t>
            </a:r>
            <a:r>
              <a:rPr lang="en-US" sz="3200" dirty="0"/>
              <a:t>; </a:t>
            </a:r>
          </a:p>
          <a:p>
            <a:pPr marL="457200" lvl="1" indent="0">
              <a:buNone/>
            </a:pPr>
            <a:r>
              <a:rPr lang="ru-RU" sz="3200" dirty="0"/>
              <a:t>}</a:t>
            </a:r>
          </a:p>
          <a:p>
            <a:pPr marL="0" indent="0">
              <a:buNone/>
            </a:pPr>
            <a:r>
              <a:rPr lang="ru-RU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19390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6E5BCB3-770C-4D54-88CC-E4DDEB2A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CB7064-2A4C-4027-B560-1083B87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Давайте вынесем проверку возраста на корректность в отдельный </a:t>
            </a:r>
            <a:r>
              <a:rPr lang="ru-RU" sz="3600" i="1" dirty="0"/>
              <a:t>вспомогательный</a:t>
            </a:r>
            <a:r>
              <a:rPr lang="ru-RU" sz="3600" dirty="0"/>
              <a:t> метод </a:t>
            </a:r>
            <a:r>
              <a:rPr lang="ru-RU" sz="3600" b="1" dirty="0" err="1"/>
              <a:t>isAgeCorrect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3051545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5CECD-A912-415E-BF49-DB86B31F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4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BC5D8-AA01-40E6-B299-CF1BB61D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Метод для проверки возраста:</a:t>
            </a:r>
          </a:p>
          <a:p>
            <a:pPr marL="0" indent="0">
              <a:buNone/>
            </a:pPr>
            <a:r>
              <a:rPr lang="en-US" sz="3600" dirty="0"/>
              <a:t>public function </a:t>
            </a:r>
            <a:r>
              <a:rPr lang="en-US" sz="3600" dirty="0" err="1"/>
              <a:t>isAgeCorrect</a:t>
            </a:r>
            <a:r>
              <a:rPr lang="en-US" sz="3600" dirty="0"/>
              <a:t>($age) {</a:t>
            </a:r>
          </a:p>
          <a:p>
            <a:pPr marL="0" indent="0">
              <a:buNone/>
            </a:pPr>
            <a:r>
              <a:rPr lang="en-US" sz="3600" dirty="0"/>
              <a:t>	if ($age &gt;= 18 and $age &lt;= 60) {</a:t>
            </a:r>
          </a:p>
          <a:p>
            <a:pPr marL="0" indent="0">
              <a:buNone/>
            </a:pPr>
            <a:r>
              <a:rPr lang="en-US" sz="3600" dirty="0"/>
              <a:t>		return true;</a:t>
            </a:r>
          </a:p>
          <a:p>
            <a:pPr marL="0" indent="0">
              <a:buNone/>
            </a:pPr>
            <a:r>
              <a:rPr lang="en-US" sz="3600" dirty="0"/>
              <a:t>	} else {</a:t>
            </a:r>
          </a:p>
          <a:p>
            <a:pPr marL="0" indent="0">
              <a:buNone/>
            </a:pPr>
            <a:r>
              <a:rPr lang="en-US" sz="3600" dirty="0"/>
              <a:t>		return false;</a:t>
            </a:r>
          </a:p>
          <a:p>
            <a:pPr marL="0" indent="0">
              <a:buNone/>
            </a:pPr>
            <a:r>
              <a:rPr lang="en-US" sz="3600" dirty="0"/>
              <a:t>	}</a:t>
            </a:r>
          </a:p>
          <a:p>
            <a:pPr marL="0" indent="0">
              <a:buNone/>
            </a:pPr>
            <a:r>
              <a:rPr lang="en-US" sz="3600" dirty="0"/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858719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C5EE1-869D-4DAE-A728-1212F38C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76EB6-621E-40AB-8F35-E5336AEF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Метод для изменения возраста юзера:</a:t>
            </a:r>
          </a:p>
          <a:p>
            <a:pPr marL="0" indent="0">
              <a:buNone/>
            </a:pPr>
            <a:r>
              <a:rPr lang="en-US" sz="3600" dirty="0"/>
              <a:t>public function </a:t>
            </a:r>
            <a:r>
              <a:rPr lang="en-US" sz="3600" dirty="0" err="1"/>
              <a:t>setAge</a:t>
            </a:r>
            <a:r>
              <a:rPr lang="en-US" sz="3600" dirty="0"/>
              <a:t>($age) {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	// </a:t>
            </a:r>
            <a:r>
              <a:rPr lang="ru-RU" sz="3600" dirty="0">
                <a:solidFill>
                  <a:schemeClr val="accent1"/>
                </a:solidFill>
              </a:rPr>
              <a:t>Проверим возраст на корректность:</a:t>
            </a:r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en-US" sz="3600" dirty="0"/>
              <a:t>if (</a:t>
            </a:r>
            <a:r>
              <a:rPr lang="en-US" sz="3600" b="1" dirty="0"/>
              <a:t>$this-&gt;</a:t>
            </a:r>
            <a:r>
              <a:rPr lang="en-US" sz="3600" b="1" dirty="0" err="1"/>
              <a:t>isAgeCorrect</a:t>
            </a:r>
            <a:r>
              <a:rPr lang="en-US" sz="3600" b="1" dirty="0"/>
              <a:t>($age)</a:t>
            </a:r>
            <a:r>
              <a:rPr lang="en-US" sz="3600" dirty="0"/>
              <a:t>) {</a:t>
            </a:r>
          </a:p>
          <a:p>
            <a:pPr marL="0" indent="0">
              <a:buNone/>
            </a:pPr>
            <a:r>
              <a:rPr lang="en-US" sz="3600" dirty="0"/>
              <a:t>		$this-&gt;age = $age;</a:t>
            </a:r>
          </a:p>
          <a:p>
            <a:pPr marL="0" indent="0">
              <a:buNone/>
            </a:pPr>
            <a:r>
              <a:rPr lang="en-US" sz="3600" dirty="0"/>
              <a:t>	}</a:t>
            </a:r>
          </a:p>
          <a:p>
            <a:pPr marL="0" indent="0">
              <a:buNone/>
            </a:pPr>
            <a:r>
              <a:rPr lang="en-US" sz="3600" dirty="0"/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2638782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FC114-F248-46E4-9A26-9A653F7A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7372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D1B71-FE67-4F32-A05E-C439BB46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2497"/>
            <a:ext cx="10515600" cy="254465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25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EC099-CD0D-413B-9415-C781E119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78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F28FF-D369-464C-AAC4-2D53A3D3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/>
              <a:t>Запишите результат выполнения кода</a:t>
            </a:r>
          </a:p>
          <a:p>
            <a:pPr marL="0" indent="0">
              <a:buNone/>
            </a:pPr>
            <a:r>
              <a:rPr lang="ru-RU" sz="3600" dirty="0"/>
              <a:t>$a = 5;</a:t>
            </a:r>
          </a:p>
          <a:p>
            <a:pPr marL="0" indent="0">
              <a:buNone/>
            </a:pPr>
            <a:r>
              <a:rPr lang="en-US" sz="3600" dirty="0"/>
              <a:t>$b =</a:t>
            </a:r>
            <a:r>
              <a:rPr lang="ru-RU" sz="3600" dirty="0"/>
              <a:t> ++$a + $a++;</a:t>
            </a:r>
          </a:p>
          <a:p>
            <a:pPr marL="0" indent="0">
              <a:buNone/>
            </a:pPr>
            <a:r>
              <a:rPr lang="en-US" sz="3600" dirty="0"/>
              <a:t>echo $a + $b;</a:t>
            </a:r>
            <a:endParaRPr lang="ru-RU" sz="3600" dirty="0"/>
          </a:p>
          <a:p>
            <a:pPr marL="0" indent="0">
              <a:buNone/>
            </a:pPr>
            <a:r>
              <a:rPr lang="ru-RU" sz="3600" dirty="0"/>
              <a:t> 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6"/>
                </a:solidFill>
              </a:rPr>
              <a:t>//1</a:t>
            </a:r>
            <a:r>
              <a:rPr lang="en-US" sz="3600" dirty="0">
                <a:solidFill>
                  <a:schemeClr val="accent6"/>
                </a:solidFill>
              </a:rPr>
              <a:t>9</a:t>
            </a:r>
            <a:endParaRPr lang="ru-RU" sz="3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9246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EF457-AC47-4DA9-9BD6-4C5EA7E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713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648E2-02C4-46B8-A064-7D8C696E4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64"/>
            <a:ext cx="10515600" cy="5644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/>
              <a:t>Запишите результат выполнения кода</a:t>
            </a:r>
          </a:p>
          <a:p>
            <a:pPr marL="0" indent="0">
              <a:buNone/>
            </a:pPr>
            <a:r>
              <a:rPr lang="en-US" sz="3600" dirty="0"/>
              <a:t>$a = 9;</a:t>
            </a:r>
            <a:endParaRPr lang="ru-RU" sz="3600" dirty="0"/>
          </a:p>
          <a:p>
            <a:pPr marL="0" indent="0">
              <a:buNone/>
            </a:pPr>
            <a:r>
              <a:rPr lang="en-US" sz="3600" dirty="0"/>
              <a:t>$b = --$a - $a--;</a:t>
            </a:r>
            <a:endParaRPr lang="ru-RU" sz="3600" dirty="0"/>
          </a:p>
          <a:p>
            <a:pPr marL="0" indent="0">
              <a:buNone/>
            </a:pPr>
            <a:r>
              <a:rPr lang="en-US" sz="3600" dirty="0"/>
              <a:t>echo $a - $b;</a:t>
            </a:r>
            <a:endParaRPr lang="ru-RU" sz="3600" dirty="0"/>
          </a:p>
          <a:p>
            <a:pPr marL="0" indent="0">
              <a:buNone/>
            </a:pPr>
            <a:r>
              <a:rPr lang="ru-RU" sz="3600" dirty="0">
                <a:solidFill>
                  <a:schemeClr val="accent6"/>
                </a:solidFill>
              </a:rPr>
              <a:t>//7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9559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012C3-8BFE-4BF5-97FF-937078B1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2DE574-A425-4ED7-AB4E-E61F2B8E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90"/>
            <a:ext cx="10515600" cy="4953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Пусть в корне вашего сайта лежит файл </a:t>
            </a:r>
            <a:r>
              <a:rPr lang="ru-RU" sz="3600" b="1" dirty="0"/>
              <a:t>test.txt</a:t>
            </a:r>
            <a:r>
              <a:rPr lang="ru-RU" sz="3600" dirty="0"/>
              <a:t>. Запишите в него текст '12345’.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 err="1"/>
              <a:t>file_put_contents</a:t>
            </a:r>
            <a:r>
              <a:rPr lang="en-US" sz="3600" dirty="0"/>
              <a:t>(ROOT . '/test.txt', "12345"); </a:t>
            </a: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файл уже есть</a:t>
            </a:r>
          </a:p>
        </p:txBody>
      </p:sp>
    </p:spTree>
    <p:extLst>
      <p:ext uri="{BB962C8B-B14F-4D97-AF65-F5344CB8AC3E}">
        <p14:creationId xmlns:p14="http://schemas.microsoft.com/office/powerpoint/2010/main" val="92134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6BAD7-4E57-453F-B468-DF6F8B6F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713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6A9A9-59A8-434E-885E-DFB50E89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64"/>
            <a:ext cx="10515600" cy="5644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Создайте файл </a:t>
            </a:r>
            <a:r>
              <a:rPr lang="ru-RU" sz="3200" b="1" dirty="0"/>
              <a:t>test2.txt </a:t>
            </a:r>
            <a:r>
              <a:rPr lang="ru-RU" sz="3200" dirty="0"/>
              <a:t>и запишите в него текст '12345'. Пусть изначально файла с таким именем не существует.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$</a:t>
            </a:r>
            <a:r>
              <a:rPr lang="en-US" sz="3200" dirty="0" err="1"/>
              <a:t>path_file</a:t>
            </a:r>
            <a:r>
              <a:rPr lang="en-US" sz="3200" dirty="0"/>
              <a:t> = ROOT . '/test</a:t>
            </a:r>
            <a:r>
              <a:rPr lang="ru-RU" sz="3200" dirty="0"/>
              <a:t>2</a:t>
            </a:r>
            <a:r>
              <a:rPr lang="en-US" sz="3200" dirty="0"/>
              <a:t>.txt', "12345";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if (!</a:t>
            </a:r>
            <a:r>
              <a:rPr lang="en-US" sz="3200" dirty="0" err="1"/>
              <a:t>file_exists</a:t>
            </a:r>
            <a:r>
              <a:rPr lang="en-US" sz="3200" dirty="0"/>
              <a:t>($</a:t>
            </a:r>
            <a:r>
              <a:rPr lang="en-US" sz="3200" dirty="0" err="1"/>
              <a:t>path_file</a:t>
            </a:r>
            <a:r>
              <a:rPr lang="en-US" sz="3200" dirty="0"/>
              <a:t>)){</a:t>
            </a:r>
            <a:endParaRPr lang="ru-RU" sz="3200" dirty="0"/>
          </a:p>
          <a:p>
            <a:pPr marL="457200" lvl="1" indent="0">
              <a:buNone/>
            </a:pPr>
            <a:r>
              <a:rPr lang="en-US" sz="3200" dirty="0" err="1"/>
              <a:t>file_put_contents</a:t>
            </a:r>
            <a:r>
              <a:rPr lang="en-US" sz="3200" dirty="0"/>
              <a:t>($</a:t>
            </a:r>
            <a:r>
              <a:rPr lang="en-US" sz="3200" dirty="0" err="1"/>
              <a:t>path_file</a:t>
            </a:r>
            <a:r>
              <a:rPr lang="en-US" sz="3200" dirty="0"/>
              <a:t>, "12345"); </a:t>
            </a:r>
            <a:r>
              <a:rPr lang="en-US" sz="3200" dirty="0">
                <a:solidFill>
                  <a:schemeClr val="accent1"/>
                </a:solidFill>
              </a:rPr>
              <a:t>//</a:t>
            </a:r>
            <a:r>
              <a:rPr lang="ru-RU" sz="3200" dirty="0">
                <a:solidFill>
                  <a:schemeClr val="accent1"/>
                </a:solidFill>
              </a:rPr>
              <a:t>файл еще не было</a:t>
            </a: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else</a:t>
            </a:r>
          </a:p>
          <a:p>
            <a:pPr marL="0" indent="0">
              <a:buNone/>
            </a:pPr>
            <a:r>
              <a:rPr lang="en-US" sz="3200" dirty="0"/>
              <a:t>	unlink($</a:t>
            </a:r>
            <a:r>
              <a:rPr lang="en-US" sz="3200" dirty="0" err="1"/>
              <a:t>path_file</a:t>
            </a:r>
            <a:r>
              <a:rPr lang="en-US" sz="3200" dirty="0"/>
              <a:t>); </a:t>
            </a:r>
            <a:r>
              <a:rPr lang="en-US" sz="3200" dirty="0">
                <a:solidFill>
                  <a:schemeClr val="accent1"/>
                </a:solidFill>
              </a:rPr>
              <a:t>//</a:t>
            </a:r>
            <a:r>
              <a:rPr lang="ru-RU" sz="3200" dirty="0">
                <a:solidFill>
                  <a:schemeClr val="accent1"/>
                </a:solidFill>
              </a:rPr>
              <a:t>не обязательно, но желательно</a:t>
            </a:r>
          </a:p>
        </p:txBody>
      </p:sp>
    </p:spTree>
    <p:extLst>
      <p:ext uri="{BB962C8B-B14F-4D97-AF65-F5344CB8AC3E}">
        <p14:creationId xmlns:p14="http://schemas.microsoft.com/office/powerpoint/2010/main" val="74883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C14E3-3CAF-42EC-9910-70D568D5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43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A9454-781F-42D7-BF08-AB871CB56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Создайте файл </a:t>
            </a:r>
            <a:r>
              <a:rPr lang="ru-RU" sz="3600" b="1" dirty="0"/>
              <a:t>new.txt </a:t>
            </a:r>
            <a:r>
              <a:rPr lang="ru-RU" sz="3600" dirty="0"/>
              <a:t>с пустым текстом. Пусть изначально файла с таким именем не существует.</a:t>
            </a:r>
            <a:endParaRPr lang="en-US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 err="1"/>
              <a:t>file_put_contents</a:t>
            </a:r>
            <a:r>
              <a:rPr lang="en-US" sz="3600" dirty="0"/>
              <a:t>(ROOT . '/new.txt', "");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448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C49F4-6088-4677-AC00-D8B9B36D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CA0D7-E2D4-4FEB-8E35-907BBF40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Дан массив с именами файлов ['1.txt', '2.txt', '3.txt']. Переберите его циклом и создайте файлы с такими именами и пустым текстом.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$files = ['1.txt’,  '2.txt’, '3.txt’];</a:t>
            </a:r>
          </a:p>
          <a:p>
            <a:pPr marL="0" indent="0">
              <a:buNone/>
            </a:pPr>
            <a:r>
              <a:rPr lang="en-US" sz="3200" dirty="0"/>
              <a:t> foreach ($files as $file)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file_put_contents</a:t>
            </a:r>
            <a:r>
              <a:rPr lang="en-US" sz="3200" dirty="0"/>
              <a:t>(ROOT. '/'. $file, "");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4342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793C0-AEB0-44EA-9187-9E2DE134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ru-RU" dirty="0"/>
              <a:t>Разбор теста предыдущего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2B531-E11A-4F29-BD20-4C4CD634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4"/>
            <a:ext cx="10515600" cy="496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/>
              <a:t>Какие из перечисленных тегов не используются в </a:t>
            </a:r>
            <a:r>
              <a:rPr lang="en-US" sz="3600" dirty="0"/>
              <a:t>PHP</a:t>
            </a:r>
            <a:r>
              <a:rPr lang="ru-RU" sz="3600" dirty="0"/>
              <a:t>?</a:t>
            </a:r>
          </a:p>
          <a:p>
            <a:pPr lvl="1"/>
            <a:r>
              <a:rPr lang="en-US" sz="3600" dirty="0">
                <a:solidFill>
                  <a:schemeClr val="accent6"/>
                </a:solidFill>
              </a:rPr>
              <a:t>&lt;!php!&gt;</a:t>
            </a:r>
            <a:endParaRPr lang="ru-RU" sz="3600" dirty="0">
              <a:solidFill>
                <a:schemeClr val="accent6"/>
              </a:solidFill>
            </a:endParaRPr>
          </a:p>
          <a:p>
            <a:pPr lvl="1"/>
            <a:r>
              <a:rPr lang="en-US" sz="3600" dirty="0"/>
              <a:t>&lt;?php?&gt;</a:t>
            </a:r>
            <a:endParaRPr lang="ru-RU" sz="3600" dirty="0"/>
          </a:p>
          <a:p>
            <a:pPr lvl="1"/>
            <a:r>
              <a:rPr lang="en-US" sz="3600" dirty="0">
                <a:solidFill>
                  <a:schemeClr val="accent6"/>
                </a:solidFill>
              </a:rPr>
              <a:t>&lt;!=!&gt;</a:t>
            </a:r>
            <a:endParaRPr lang="ru-RU" sz="3600" dirty="0">
              <a:solidFill>
                <a:schemeClr val="accent6"/>
              </a:solidFill>
            </a:endParaRPr>
          </a:p>
          <a:p>
            <a:pPr lvl="1"/>
            <a:r>
              <a:rPr lang="ru-RU" sz="3600" dirty="0"/>
              <a:t>&lt;?</a:t>
            </a:r>
            <a:r>
              <a:rPr lang="en-US" sz="3600" dirty="0"/>
              <a:t>=?&gt;</a:t>
            </a:r>
            <a:endParaRPr lang="ru-RU" sz="3600" dirty="0"/>
          </a:p>
          <a:p>
            <a:pPr lvl="1"/>
            <a:r>
              <a:rPr lang="en-US" sz="3600" dirty="0"/>
              <a:t>&lt;%=%&gt;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70720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B987B-DE13-4EA1-B8F0-7E055188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9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E39FE-1CFA-4BB1-8166-7491B267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Пусть в корне вашего сайта лежит файл </a:t>
            </a:r>
            <a:r>
              <a:rPr lang="ru-RU" sz="3600" b="1" dirty="0"/>
              <a:t>test.txt</a:t>
            </a:r>
            <a:r>
              <a:rPr lang="ru-RU" sz="3600" dirty="0"/>
              <a:t>, в котором записан текст '12345'. Откройте этот файл, запишите в конец текста восклицательный знак и сохраните новый текст обратно в файл.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$</a:t>
            </a:r>
            <a:r>
              <a:rPr lang="en-US" sz="3600" dirty="0" err="1"/>
              <a:t>fhandler</a:t>
            </a:r>
            <a:r>
              <a:rPr lang="en-US" sz="3600" dirty="0"/>
              <a:t> = </a:t>
            </a:r>
            <a:r>
              <a:rPr lang="en-US" sz="3600" dirty="0" err="1"/>
              <a:t>fopen</a:t>
            </a:r>
            <a:r>
              <a:rPr lang="en-US" sz="3600" dirty="0"/>
              <a:t>(ROOT.’/test.txt’, "a");</a:t>
            </a:r>
          </a:p>
          <a:p>
            <a:pPr marL="0" indent="0">
              <a:buNone/>
            </a:pPr>
            <a:r>
              <a:rPr lang="en-US" sz="3600" dirty="0"/>
              <a:t> if (</a:t>
            </a:r>
            <a:r>
              <a:rPr lang="en-US" sz="3600" dirty="0" err="1"/>
              <a:t>fwrite</a:t>
            </a:r>
            <a:r>
              <a:rPr lang="en-US" sz="3600" dirty="0"/>
              <a:t>($</a:t>
            </a:r>
            <a:r>
              <a:rPr lang="en-US" sz="3600" dirty="0" err="1"/>
              <a:t>fhandler</a:t>
            </a:r>
            <a:r>
              <a:rPr lang="en-US" sz="3600" dirty="0"/>
              <a:t>, "!") !== false)</a:t>
            </a:r>
          </a:p>
          <a:p>
            <a:pPr marL="0" indent="0">
              <a:buNone/>
            </a:pPr>
            <a:r>
              <a:rPr lang="en-US" sz="3600" dirty="0"/>
              <a:t>      echo "</a:t>
            </a:r>
            <a:r>
              <a:rPr lang="ru-RU" sz="3600" dirty="0"/>
              <a:t>Запись в файл</a:t>
            </a:r>
            <a:r>
              <a:rPr lang="en-US" sz="3600" dirty="0"/>
              <a:t> </a:t>
            </a:r>
            <a:r>
              <a:rPr lang="ru-RU" sz="3600" dirty="0"/>
              <a:t>успешна"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err="1"/>
              <a:t>fclose</a:t>
            </a:r>
            <a:r>
              <a:rPr lang="en-US" sz="3600" dirty="0"/>
              <a:t>($</a:t>
            </a:r>
            <a:r>
              <a:rPr lang="en-US" sz="3600" dirty="0" err="1"/>
              <a:t>fhandler</a:t>
            </a:r>
            <a:r>
              <a:rPr lang="en-US" sz="3600" dirty="0"/>
              <a:t>);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2457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D3432-BFFB-420F-AD7F-8EA9376C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78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42EC6-56C0-42B4-8D34-15F6B27B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Проверьте, лежит ли в корне вашего сайта файл </a:t>
            </a:r>
            <a:r>
              <a:rPr lang="ru-RU" sz="3600" b="1" dirty="0"/>
              <a:t>test.txt</a:t>
            </a:r>
            <a:r>
              <a:rPr lang="ru-RU" sz="3600" dirty="0"/>
              <a:t>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$path = ROOT . '/test.txt’;</a:t>
            </a:r>
          </a:p>
          <a:p>
            <a:pPr marL="0" indent="0">
              <a:buNone/>
            </a:pPr>
            <a:r>
              <a:rPr lang="en-US" sz="3600" dirty="0"/>
              <a:t> 	if (</a:t>
            </a:r>
            <a:r>
              <a:rPr lang="en-US" sz="3600" dirty="0" err="1"/>
              <a:t>file_exists</a:t>
            </a:r>
            <a:r>
              <a:rPr lang="en-US" sz="3600" dirty="0"/>
              <a:t>($path)){</a:t>
            </a:r>
          </a:p>
          <a:p>
            <a:pPr marL="0" indent="0">
              <a:buNone/>
            </a:pPr>
            <a:r>
              <a:rPr lang="en-US" sz="3600" dirty="0"/>
              <a:t>                    echo "</a:t>
            </a:r>
            <a:r>
              <a:rPr lang="ru-RU" sz="3600" dirty="0"/>
              <a:t>Файл $</a:t>
            </a:r>
            <a:r>
              <a:rPr lang="en-US" sz="3600" dirty="0"/>
              <a:t>path </a:t>
            </a:r>
            <a:r>
              <a:rPr lang="ru-RU" sz="3600" dirty="0"/>
              <a:t>существует";</a:t>
            </a:r>
          </a:p>
          <a:p>
            <a:pPr marL="0" indent="0">
              <a:buNone/>
            </a:pPr>
            <a:r>
              <a:rPr lang="ru-RU" sz="3600" dirty="0"/>
              <a:t>        </a:t>
            </a:r>
            <a:r>
              <a:rPr lang="en-US" sz="3600" dirty="0"/>
              <a:t> </a:t>
            </a:r>
            <a:r>
              <a:rPr lang="ru-RU" sz="3600" dirty="0"/>
              <a:t>} </a:t>
            </a:r>
            <a:r>
              <a:rPr lang="en-US" sz="3600" dirty="0"/>
              <a:t>else {</a:t>
            </a:r>
          </a:p>
          <a:p>
            <a:pPr marL="0" indent="0">
              <a:buNone/>
            </a:pPr>
            <a:r>
              <a:rPr lang="en-US" sz="3600" dirty="0"/>
              <a:t>                    echo "</a:t>
            </a:r>
            <a:r>
              <a:rPr lang="ru-RU" sz="3600" dirty="0"/>
              <a:t>Файл $</a:t>
            </a:r>
            <a:r>
              <a:rPr lang="en-US" sz="3600" dirty="0"/>
              <a:t>path </a:t>
            </a:r>
            <a:r>
              <a:rPr lang="ru-RU" sz="3600" dirty="0"/>
              <a:t>не существует";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ru-RU" sz="3600" dirty="0"/>
              <a:t>}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5167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E6FEE-D9D6-4E72-850B-A8F5D8C3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BC7FB-108E-437B-A108-37A6693C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45"/>
            <a:ext cx="10515600" cy="6344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Дан массив с именами файлов ['1.txt', '2.txt', '3.txt', '4.txt']. Переберите его циклом и проверьте каждый файл на существование. Выведите на экран имя каждого файла и рядом текст "существует" или "не существует".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$files = ['1.txt',  '2.txt', '3.txt'];</a:t>
            </a:r>
          </a:p>
          <a:p>
            <a:pPr marL="0" indent="0">
              <a:buNone/>
            </a:pPr>
            <a:r>
              <a:rPr lang="en-US" sz="3200" dirty="0"/>
              <a:t> $path = ROOT . '/';</a:t>
            </a:r>
          </a:p>
          <a:p>
            <a:pPr marL="0" indent="0">
              <a:buNone/>
            </a:pPr>
            <a:r>
              <a:rPr lang="en-US" sz="3200" dirty="0"/>
              <a:t> foreach ($files as $file) {</a:t>
            </a:r>
          </a:p>
          <a:p>
            <a:pPr marL="0" indent="0">
              <a:buNone/>
            </a:pPr>
            <a:r>
              <a:rPr lang="en-US" sz="3200" dirty="0"/>
              <a:t>	if (</a:t>
            </a:r>
            <a:r>
              <a:rPr lang="en-US" sz="3200" dirty="0" err="1"/>
              <a:t>file_exists</a:t>
            </a:r>
            <a:r>
              <a:rPr lang="en-US" sz="3200" dirty="0"/>
              <a:t>($path . $file))</a:t>
            </a:r>
          </a:p>
          <a:p>
            <a:pPr marL="0" indent="0">
              <a:buNone/>
            </a:pPr>
            <a:r>
              <a:rPr lang="en-US" sz="3200" dirty="0"/>
              <a:t>		echo "</a:t>
            </a:r>
            <a:r>
              <a:rPr lang="ru-RU" sz="3200" dirty="0"/>
              <a:t>Файл $</a:t>
            </a:r>
            <a:r>
              <a:rPr lang="en-US" sz="3200" dirty="0"/>
              <a:t>file - </a:t>
            </a:r>
            <a:r>
              <a:rPr lang="ru-RU" sz="3200" dirty="0"/>
              <a:t>Существует" . "&lt;</a:t>
            </a:r>
            <a:r>
              <a:rPr lang="en-US" sz="3200" dirty="0" err="1"/>
              <a:t>br</a:t>
            </a:r>
            <a:r>
              <a:rPr lang="en-US" sz="3200" dirty="0"/>
              <a:t>&gt;";</a:t>
            </a:r>
          </a:p>
          <a:p>
            <a:pPr marL="0" indent="0">
              <a:buNone/>
            </a:pPr>
            <a:r>
              <a:rPr lang="en-US" sz="3200" dirty="0"/>
              <a:t>	else</a:t>
            </a:r>
          </a:p>
          <a:p>
            <a:pPr marL="0" indent="0">
              <a:buNone/>
            </a:pPr>
            <a:r>
              <a:rPr lang="en-US" sz="3200" dirty="0"/>
              <a:t>		echo "</a:t>
            </a:r>
            <a:r>
              <a:rPr lang="ru-RU" sz="3200" dirty="0"/>
              <a:t>Файл $</a:t>
            </a:r>
            <a:r>
              <a:rPr lang="en-US" sz="3200" dirty="0"/>
              <a:t>file - </a:t>
            </a:r>
            <a:r>
              <a:rPr lang="ru-RU" sz="3200" dirty="0"/>
              <a:t>Не существует" . "&lt;</a:t>
            </a:r>
            <a:r>
              <a:rPr lang="en-US" sz="3200" dirty="0" err="1"/>
              <a:t>br</a:t>
            </a:r>
            <a:r>
              <a:rPr lang="en-US" sz="3200" dirty="0"/>
              <a:t>&gt;";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92579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A96AB-9FC0-4366-A2A6-46924208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4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B2B32-CA96-4FA5-A712-3CE43CD4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</a:t>
            </a:r>
            <a:r>
              <a:rPr lang="en-US" sz="3600" dirty="0" err="1"/>
              <a:t>routes.php</a:t>
            </a:r>
            <a:r>
              <a:rPr lang="en-US" sz="3600" dirty="0"/>
              <a:t> </a:t>
            </a:r>
            <a:r>
              <a:rPr lang="ru-RU" sz="3600" dirty="0"/>
              <a:t>помещаем:</a:t>
            </a:r>
          </a:p>
          <a:p>
            <a:pPr marL="0" indent="0">
              <a:buNone/>
            </a:pPr>
            <a:br>
              <a:rPr lang="en-US" sz="3600" dirty="0"/>
            </a:br>
            <a:r>
              <a:rPr lang="en-US" sz="3600" dirty="0"/>
              <a:t>'news/([a-zA-Z0-9]+)/([a-zA-Z0-9]+)' =&gt; 'site/404/’,</a:t>
            </a:r>
          </a:p>
          <a:p>
            <a:pPr marL="0" indent="0">
              <a:buNone/>
            </a:pPr>
            <a:r>
              <a:rPr lang="en-US" sz="3600" dirty="0"/>
              <a:t>'news/([a-</a:t>
            </a:r>
            <a:r>
              <a:rPr lang="en-US" sz="3600" dirty="0" err="1"/>
              <a:t>zA</a:t>
            </a:r>
            <a:r>
              <a:rPr lang="en-US" sz="3600" dirty="0"/>
              <a:t>-Z]+)' =&gt; 'site/404/’,</a:t>
            </a:r>
          </a:p>
          <a:p>
            <a:pPr marL="0" indent="0">
              <a:buNone/>
            </a:pPr>
            <a:r>
              <a:rPr lang="en-US" sz="3600" dirty="0"/>
              <a:t>'news/([0-9]+)' =&gt; 'site/</a:t>
            </a:r>
            <a:r>
              <a:rPr lang="en-US" sz="3600" dirty="0" err="1"/>
              <a:t>showNews</a:t>
            </a:r>
            <a:r>
              <a:rPr lang="en-US" sz="3600" dirty="0"/>
              <a:t>/$1/’,</a:t>
            </a:r>
          </a:p>
          <a:p>
            <a:pPr marL="0" indent="0">
              <a:buNone/>
            </a:pPr>
            <a:r>
              <a:rPr lang="en-US" sz="3600" dirty="0"/>
              <a:t>'news' =&gt; 'site/</a:t>
            </a:r>
            <a:r>
              <a:rPr lang="en-US" sz="3600" dirty="0" err="1"/>
              <a:t>showNews</a:t>
            </a:r>
            <a:r>
              <a:rPr lang="en-US" sz="3600" dirty="0"/>
              <a:t>/',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81711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F8255-C998-499A-96B7-096CB2C5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4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3308A-8359-4A03-9BE2-961EE5D95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/>
              <a:t>В </a:t>
            </a:r>
            <a:r>
              <a:rPr lang="en-US" sz="3200" dirty="0" err="1"/>
              <a:t>SiteController.php</a:t>
            </a:r>
            <a:r>
              <a:rPr lang="en-US" sz="3200" dirty="0"/>
              <a:t> </a:t>
            </a:r>
            <a:r>
              <a:rPr lang="ru-RU" sz="3200" dirty="0"/>
              <a:t>помещаем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/>
              <a:t> public function </a:t>
            </a:r>
            <a:r>
              <a:rPr lang="en-US" sz="3200" dirty="0" err="1"/>
              <a:t>actionShowNews</a:t>
            </a:r>
            <a:r>
              <a:rPr lang="en-US" sz="3200" dirty="0"/>
              <a:t>($ID = 0)</a:t>
            </a:r>
            <a:r>
              <a:rPr lang="ru-RU" sz="3200" dirty="0"/>
              <a:t> </a:t>
            </a: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    if(</a:t>
            </a:r>
            <a:r>
              <a:rPr lang="en-US" sz="3200" dirty="0" err="1"/>
              <a:t>intval</a:t>
            </a:r>
            <a:r>
              <a:rPr lang="en-US" sz="3200" dirty="0"/>
              <a:t>($ID) == 0)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require_once</a:t>
            </a:r>
            <a:r>
              <a:rPr lang="en-US" sz="3200" dirty="0"/>
              <a:t>(ROOT.'/views/section/news/</a:t>
            </a:r>
            <a:r>
              <a:rPr lang="en-US" sz="3200" dirty="0" err="1"/>
              <a:t>news_list.php</a:t>
            </a:r>
            <a:r>
              <a:rPr lang="en-US" sz="3200" dirty="0"/>
              <a:t>');</a:t>
            </a:r>
          </a:p>
          <a:p>
            <a:pPr marL="0" indent="0">
              <a:buNone/>
            </a:pPr>
            <a:r>
              <a:rPr lang="en-US" sz="3200" dirty="0"/>
              <a:t>        else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require_once</a:t>
            </a:r>
            <a:r>
              <a:rPr lang="en-US" sz="3200" dirty="0"/>
              <a:t>(ROOT.'/views/section/news/</a:t>
            </a:r>
            <a:r>
              <a:rPr lang="en-US" sz="3200" dirty="0" err="1"/>
              <a:t>news_detail.php</a:t>
            </a:r>
            <a:r>
              <a:rPr lang="en-US" sz="3200" dirty="0"/>
              <a:t>');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return true;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30782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D2F5-B634-4A57-BC80-D36DE6E9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08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2B2CE-9074-43C9-9EDE-02CE567A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Открываем и считываем содержимое новостей:</a:t>
            </a:r>
          </a:p>
          <a:p>
            <a:pPr marL="0" indent="0">
              <a:buNone/>
            </a:pPr>
            <a:r>
              <a:rPr lang="en-US" dirty="0"/>
              <a:t> $</a:t>
            </a:r>
            <a:r>
              <a:rPr lang="en-US" dirty="0" err="1"/>
              <a:t>contentFile</a:t>
            </a:r>
            <a:r>
              <a:rPr lang="en-US" dirty="0"/>
              <a:t> = array();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$</a:t>
            </a:r>
            <a:r>
              <a:rPr lang="en-US" dirty="0" err="1"/>
              <a:t>fileNews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(ROOT."/upload/news.csv", "r");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if ($</a:t>
            </a:r>
            <a:r>
              <a:rPr lang="en-US" dirty="0" err="1"/>
              <a:t>fileNews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while (($buffer = </a:t>
            </a:r>
            <a:r>
              <a:rPr lang="en-US" dirty="0" err="1"/>
              <a:t>fgets</a:t>
            </a:r>
            <a:r>
              <a:rPr lang="en-US" dirty="0"/>
              <a:t>($</a:t>
            </a:r>
            <a:r>
              <a:rPr lang="en-US" dirty="0" err="1"/>
              <a:t>fileNews</a:t>
            </a:r>
            <a:r>
              <a:rPr lang="en-US" dirty="0"/>
              <a:t>)) !== false) {</a:t>
            </a:r>
          </a:p>
          <a:p>
            <a:pPr marL="0" indent="0">
              <a:buNone/>
            </a:pPr>
            <a:r>
              <a:rPr lang="en-US" dirty="0"/>
              <a:t>                $</a:t>
            </a:r>
            <a:r>
              <a:rPr lang="en-US" dirty="0" err="1"/>
              <a:t>contentFile</a:t>
            </a:r>
            <a:r>
              <a:rPr lang="en-US" dirty="0"/>
              <a:t>[] = $buffer;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fileNews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049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C3E39-82F0-4F4E-86C5-3ED80F2C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19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3A7607-6368-42FA-907E-E5160B23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20"/>
            <a:ext cx="10515600" cy="6366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 $</a:t>
            </a:r>
            <a:r>
              <a:rPr lang="en-US" sz="3200" dirty="0" err="1"/>
              <a:t>arrNews</a:t>
            </a:r>
            <a:r>
              <a:rPr lang="en-US" sz="3200" dirty="0"/>
              <a:t> = $</a:t>
            </a:r>
            <a:r>
              <a:rPr lang="en-US" sz="3200" dirty="0" err="1"/>
              <a:t>fieldsName</a:t>
            </a:r>
            <a:r>
              <a:rPr lang="en-US" sz="3200" dirty="0"/>
              <a:t> = array();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/>
              <a:t>foreach ($</a:t>
            </a:r>
            <a:r>
              <a:rPr lang="en-US" sz="3200" dirty="0" err="1"/>
              <a:t>contentFile</a:t>
            </a:r>
            <a:r>
              <a:rPr lang="en-US" sz="3200" dirty="0"/>
              <a:t> as $</a:t>
            </a:r>
            <a:r>
              <a:rPr lang="en-US" sz="3200" dirty="0" err="1"/>
              <a:t>keyLine</a:t>
            </a:r>
            <a:r>
              <a:rPr lang="en-US" sz="3200" dirty="0"/>
              <a:t> =&gt; $</a:t>
            </a:r>
            <a:r>
              <a:rPr lang="en-US" sz="3200" dirty="0" err="1"/>
              <a:t>contentLine</a:t>
            </a:r>
            <a:r>
              <a:rPr lang="en-US" sz="3200" dirty="0"/>
              <a:t>){</a:t>
            </a:r>
          </a:p>
          <a:p>
            <a:pPr marL="0" indent="0">
              <a:buNone/>
            </a:pPr>
            <a:r>
              <a:rPr lang="en-US" sz="3200" dirty="0"/>
              <a:t>            $</a:t>
            </a:r>
            <a:r>
              <a:rPr lang="en-US" sz="3200" dirty="0" err="1"/>
              <a:t>arrContentLine</a:t>
            </a:r>
            <a:r>
              <a:rPr lang="en-US" sz="3200" dirty="0"/>
              <a:t> = explode(';', $</a:t>
            </a:r>
            <a:r>
              <a:rPr lang="en-US" sz="3200" dirty="0" err="1"/>
              <a:t>contentLine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        if(!</a:t>
            </a:r>
            <a:r>
              <a:rPr lang="en-US" sz="3200" dirty="0" err="1"/>
              <a:t>is_numeric</a:t>
            </a:r>
            <a:r>
              <a:rPr lang="en-US" sz="3200" dirty="0"/>
              <a:t>($</a:t>
            </a:r>
            <a:r>
              <a:rPr lang="en-US" sz="3200" dirty="0" err="1"/>
              <a:t>arrContentLine</a:t>
            </a:r>
            <a:r>
              <a:rPr lang="en-US" sz="3200" dirty="0"/>
              <a:t>[0])){</a:t>
            </a:r>
          </a:p>
          <a:p>
            <a:pPr marL="0" indent="0">
              <a:buNone/>
            </a:pPr>
            <a:r>
              <a:rPr lang="en-US" sz="3200" dirty="0"/>
              <a:t>                $</a:t>
            </a:r>
            <a:r>
              <a:rPr lang="en-US" sz="3200" dirty="0" err="1"/>
              <a:t>fieldsName</a:t>
            </a:r>
            <a:r>
              <a:rPr lang="en-US" sz="3200" dirty="0"/>
              <a:t> = $</a:t>
            </a:r>
            <a:r>
              <a:rPr lang="en-US" sz="3200" dirty="0" err="1"/>
              <a:t>arrContentLine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           }</a:t>
            </a:r>
          </a:p>
          <a:p>
            <a:pPr marL="0" indent="0">
              <a:buNone/>
            </a:pPr>
            <a:r>
              <a:rPr lang="en-US" sz="3200" dirty="0"/>
              <a:t>            else{</a:t>
            </a:r>
          </a:p>
          <a:p>
            <a:pPr marL="0" indent="0">
              <a:buNone/>
            </a:pPr>
            <a:r>
              <a:rPr lang="en-US" sz="3200" dirty="0"/>
              <a:t>                foreach ($</a:t>
            </a:r>
            <a:r>
              <a:rPr lang="en-US" sz="3200" dirty="0" err="1"/>
              <a:t>arrContentLine</a:t>
            </a:r>
            <a:r>
              <a:rPr lang="en-US" sz="3200" dirty="0"/>
              <a:t> as $key =&gt; $item){</a:t>
            </a:r>
          </a:p>
          <a:p>
            <a:pPr marL="0" indent="0">
              <a:buNone/>
            </a:pPr>
            <a:r>
              <a:rPr lang="en-US" sz="3200" dirty="0"/>
              <a:t>                    $</a:t>
            </a:r>
            <a:r>
              <a:rPr lang="en-US" sz="3200" dirty="0" err="1"/>
              <a:t>arrNews</a:t>
            </a:r>
            <a:r>
              <a:rPr lang="en-US" sz="3200" dirty="0"/>
              <a:t>[$</a:t>
            </a:r>
            <a:r>
              <a:rPr lang="en-US" sz="3200" dirty="0" err="1"/>
              <a:t>keyLine</a:t>
            </a:r>
            <a:r>
              <a:rPr lang="en-US" sz="3200" dirty="0"/>
              <a:t>][$</a:t>
            </a:r>
            <a:r>
              <a:rPr lang="en-US" sz="3200" dirty="0" err="1"/>
              <a:t>fieldsName</a:t>
            </a:r>
            <a:r>
              <a:rPr lang="en-US" sz="3200" dirty="0"/>
              <a:t>[$key]] = $item;</a:t>
            </a:r>
          </a:p>
          <a:p>
            <a:pPr marL="0" indent="0">
              <a:buNone/>
            </a:pPr>
            <a:r>
              <a:rPr lang="en-US" sz="3200" dirty="0"/>
              <a:t>                }</a:t>
            </a:r>
          </a:p>
          <a:p>
            <a:pPr marL="0" indent="0">
              <a:buNone/>
            </a:pPr>
            <a:r>
              <a:rPr lang="en-US" sz="3200" dirty="0"/>
              <a:t>            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accent1"/>
                </a:solidFill>
              </a:rPr>
              <a:t>// дальше перебираем массив новостей и выводим</a:t>
            </a:r>
          </a:p>
        </p:txBody>
      </p:sp>
    </p:spTree>
    <p:extLst>
      <p:ext uri="{BB962C8B-B14F-4D97-AF65-F5344CB8AC3E}">
        <p14:creationId xmlns:p14="http://schemas.microsoft.com/office/powerpoint/2010/main" val="29490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B57F5-FC07-40F8-8115-747DE0FA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43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E51B5-2A80-48D0-B214-20D915E3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foreach ($</a:t>
            </a:r>
            <a:r>
              <a:rPr lang="en-US" dirty="0" err="1"/>
              <a:t>contentFile</a:t>
            </a:r>
            <a:r>
              <a:rPr lang="en-US" dirty="0"/>
              <a:t> as $</a:t>
            </a:r>
            <a:r>
              <a:rPr lang="en-US" dirty="0" err="1"/>
              <a:t>keyLine</a:t>
            </a:r>
            <a:r>
              <a:rPr lang="en-US" dirty="0"/>
              <a:t> =&gt; $</a:t>
            </a:r>
            <a:r>
              <a:rPr lang="en-US" dirty="0" err="1"/>
              <a:t>contentLine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$</a:t>
            </a:r>
            <a:r>
              <a:rPr lang="en-US" dirty="0" err="1"/>
              <a:t>arrContentLine</a:t>
            </a:r>
            <a:r>
              <a:rPr lang="en-US" dirty="0"/>
              <a:t> = explode(';', $</a:t>
            </a:r>
            <a:r>
              <a:rPr lang="en-US" dirty="0" err="1"/>
              <a:t>contentLine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if(!</a:t>
            </a:r>
            <a:r>
              <a:rPr lang="en-US" dirty="0" err="1"/>
              <a:t>is_numeric</a:t>
            </a:r>
            <a:r>
              <a:rPr lang="en-US" dirty="0"/>
              <a:t>($</a:t>
            </a:r>
            <a:r>
              <a:rPr lang="en-US" dirty="0" err="1"/>
              <a:t>arrContentLine</a:t>
            </a:r>
            <a:r>
              <a:rPr lang="en-US" dirty="0"/>
              <a:t>[0])){</a:t>
            </a:r>
          </a:p>
          <a:p>
            <a:pPr marL="0" indent="0">
              <a:buNone/>
            </a:pPr>
            <a:r>
              <a:rPr lang="en-US" dirty="0"/>
              <a:t>                $</a:t>
            </a:r>
            <a:r>
              <a:rPr lang="en-US" dirty="0" err="1"/>
              <a:t>fieldsName</a:t>
            </a:r>
            <a:r>
              <a:rPr lang="en-US" dirty="0"/>
              <a:t> = $</a:t>
            </a:r>
            <a:r>
              <a:rPr lang="en-US" dirty="0" err="1"/>
              <a:t>arrContentLine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elseif($</a:t>
            </a:r>
            <a:r>
              <a:rPr lang="en-US" dirty="0" err="1"/>
              <a:t>arrContentLine</a:t>
            </a:r>
            <a:r>
              <a:rPr lang="en-US" dirty="0"/>
              <a:t>[0] == $ID) {</a:t>
            </a:r>
          </a:p>
          <a:p>
            <a:pPr marL="0" indent="0">
              <a:buNone/>
            </a:pPr>
            <a:r>
              <a:rPr lang="en-US" dirty="0"/>
              <a:t>                foreach ($</a:t>
            </a:r>
            <a:r>
              <a:rPr lang="en-US" dirty="0" err="1"/>
              <a:t>arrContentLine</a:t>
            </a:r>
            <a:r>
              <a:rPr lang="en-US" dirty="0"/>
              <a:t> as $key =&gt; $item){</a:t>
            </a:r>
          </a:p>
          <a:p>
            <a:pPr marL="0" indent="0">
              <a:buNone/>
            </a:pPr>
            <a:r>
              <a:rPr lang="en-US" dirty="0"/>
              <a:t>                    $</a:t>
            </a:r>
            <a:r>
              <a:rPr lang="en-US" dirty="0" err="1"/>
              <a:t>arrNews</a:t>
            </a:r>
            <a:r>
              <a:rPr lang="en-US" dirty="0"/>
              <a:t>[$</a:t>
            </a:r>
            <a:r>
              <a:rPr lang="en-US" dirty="0" err="1"/>
              <a:t>fieldsName</a:t>
            </a:r>
            <a:r>
              <a:rPr lang="en-US" dirty="0"/>
              <a:t>[$key]] = $item;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    </a:t>
            </a: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// дальше выводим новость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382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63980-B17F-41A0-B827-6C9411C9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/>
          <a:lstStyle/>
          <a:p>
            <a:r>
              <a:rPr lang="ru-RU" dirty="0"/>
              <a:t>Интересные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6ABA6E-A5E1-43D2-B9D4-AF5C2979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6"/>
            <a:ext cx="10515600" cy="4924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Тернарный оператор</a:t>
            </a:r>
          </a:p>
          <a:p>
            <a:pPr marL="0" indent="0">
              <a:buNone/>
            </a:pPr>
            <a:r>
              <a:rPr lang="ru-RU" sz="3600" dirty="0"/>
              <a:t>Тернарный оператор является более простым аналогом IF и в некоторых случаях позволяет значительно сократить количество кода.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/>
              <a:t>$var = condition ? exp1 : exp2;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0315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4248E-EAFA-4E7E-962F-45B27FE8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BC1500C-F8C1-4E23-AED8-193A1143D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Если условие выполняется, то переменной $</a:t>
            </a:r>
            <a:r>
              <a:rPr lang="ru-RU" sz="3600" dirty="0" err="1"/>
              <a:t>var</a:t>
            </a:r>
            <a:r>
              <a:rPr lang="ru-RU" sz="3600" dirty="0"/>
              <a:t> присваивается результат вычисления exp1, иначе exp2.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&lt;?</a:t>
            </a:r>
            <a:r>
              <a:rPr lang="ru-RU" sz="3600" dirty="0" err="1"/>
              <a:t>php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speed</a:t>
            </a:r>
            <a:r>
              <a:rPr lang="ru-RU" sz="3600" dirty="0"/>
              <a:t> = 55;</a:t>
            </a:r>
            <a:endParaRPr lang="en-US" sz="3600" dirty="0"/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($</a:t>
            </a:r>
            <a:r>
              <a:rPr lang="ru-RU" sz="3600" dirty="0" err="1"/>
              <a:t>speed</a:t>
            </a:r>
            <a:r>
              <a:rPr lang="ru-RU" sz="3600" dirty="0"/>
              <a:t> &lt;= 60) ? </a:t>
            </a:r>
            <a:r>
              <a:rPr lang="ru-RU" sz="3600" dirty="0">
                <a:solidFill>
                  <a:schemeClr val="accent6"/>
                </a:solidFill>
              </a:rPr>
              <a:t>"Скорость в пределах нормы" </a:t>
            </a:r>
            <a:r>
              <a:rPr lang="ru-RU" sz="3600" dirty="0"/>
              <a:t>: "Превышение скорости !";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1821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47DE7-3A6E-4859-B139-934541FB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08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3CF51-4A4A-4A33-AB63-691EC3D6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Какие из перечисленных строк выведут на экран 6, если переменные содержат следующие значения $text1 = 1; $text2 = 2; $text3 = 3;?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ru-RU" sz="3200" dirty="0" err="1"/>
              <a:t>echo</a:t>
            </a:r>
            <a:r>
              <a:rPr lang="ru-RU" sz="3200" dirty="0"/>
              <a:t> "$text1+$text2+$text3";</a:t>
            </a:r>
          </a:p>
          <a:p>
            <a:pPr lvl="1"/>
            <a:r>
              <a:rPr lang="en-US" sz="3200" dirty="0"/>
              <a:t>echo '$text1+$text2+$text3';</a:t>
            </a:r>
            <a:endParaRPr lang="ru-RU" sz="3200" dirty="0"/>
          </a:p>
          <a:p>
            <a:pPr lvl="1"/>
            <a:r>
              <a:rPr lang="ru-RU" sz="3200" dirty="0" err="1">
                <a:solidFill>
                  <a:schemeClr val="accent6"/>
                </a:solidFill>
              </a:rPr>
              <a:t>echo</a:t>
            </a:r>
            <a:r>
              <a:rPr lang="ru-RU" sz="3200" dirty="0">
                <a:solidFill>
                  <a:schemeClr val="accent6"/>
                </a:solidFill>
              </a:rPr>
              <a:t> "$text1"+"$text2"+"$text3";</a:t>
            </a:r>
          </a:p>
          <a:p>
            <a:pPr lvl="1"/>
            <a:r>
              <a:rPr lang="en-US" sz="3200" dirty="0"/>
              <a:t>echo '$text1'+'$text2'+'$text3';</a:t>
            </a:r>
            <a:endParaRPr lang="ru-RU" sz="3200" dirty="0"/>
          </a:p>
          <a:p>
            <a:pPr lvl="1"/>
            <a:r>
              <a:rPr lang="ru-RU" sz="3200" dirty="0" err="1"/>
              <a:t>echo</a:t>
            </a:r>
            <a:r>
              <a:rPr lang="ru-RU" sz="3200" dirty="0"/>
              <a:t> "$text1"."$text2"."$text3";</a:t>
            </a:r>
          </a:p>
          <a:p>
            <a:pPr lvl="1"/>
            <a:r>
              <a:rPr lang="en-US" sz="3200" dirty="0"/>
              <a:t>echo '$text1'.'$text2'.'$text3';</a:t>
            </a:r>
            <a:endParaRPr lang="ru-RU" sz="3200" dirty="0"/>
          </a:p>
          <a:p>
            <a:pPr lvl="1"/>
            <a:r>
              <a:rPr lang="ru-RU" sz="3200" dirty="0" err="1">
                <a:solidFill>
                  <a:schemeClr val="accent6"/>
                </a:solidFill>
              </a:rPr>
              <a:t>echo</a:t>
            </a:r>
            <a:r>
              <a:rPr lang="ru-RU" sz="3200" dirty="0">
                <a:solidFill>
                  <a:schemeClr val="accent6"/>
                </a:solidFill>
              </a:rPr>
              <a:t> "$text1"*"$text2"*"$text3";</a:t>
            </a:r>
          </a:p>
          <a:p>
            <a:pPr lvl="1"/>
            <a:r>
              <a:rPr lang="en-US" sz="3200" dirty="0"/>
              <a:t>echo '$text1'*'$text2'*'$text3';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6803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64BC3D-B647-45D9-B591-E9B88F8B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Представим задачу: при стоимости товара менее 1000р доставка должна стоить 200р, иначе - 100р.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65EB0AB-1C40-45B4-813A-B0E43866E9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&lt;?php</a:t>
            </a:r>
            <a:endParaRPr lang="ru-RU" sz="4000" dirty="0"/>
          </a:p>
          <a:p>
            <a:pPr marL="0" indent="0">
              <a:buNone/>
            </a:pPr>
            <a:r>
              <a:rPr lang="en-US" sz="4000" dirty="0"/>
              <a:t>$price = 100;</a:t>
            </a:r>
            <a:endParaRPr lang="ru-RU" sz="4000" dirty="0"/>
          </a:p>
          <a:p>
            <a:pPr marL="0" indent="0">
              <a:buNone/>
            </a:pPr>
            <a:r>
              <a:rPr lang="en-US" sz="4000" dirty="0"/>
              <a:t>if($price &lt; 1000)</a:t>
            </a:r>
            <a:endParaRPr lang="ru-RU" sz="4000" dirty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accent6"/>
                </a:solidFill>
              </a:rPr>
              <a:t>$shipping = 200;</a:t>
            </a:r>
            <a:endParaRPr lang="ru-RU" sz="4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4000" dirty="0"/>
              <a:t>else</a:t>
            </a:r>
            <a:endParaRPr lang="ru-RU" sz="4000" dirty="0"/>
          </a:p>
          <a:p>
            <a:pPr marL="0" indent="0">
              <a:buNone/>
            </a:pPr>
            <a:r>
              <a:rPr lang="en-US" sz="4000" dirty="0"/>
              <a:t>	$shipping = 100;</a:t>
            </a:r>
            <a:endParaRPr lang="ru-RU" sz="4000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5F262079-5A17-413D-AA95-9845D6FCA1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&lt;?php</a:t>
            </a:r>
          </a:p>
          <a:p>
            <a:pPr marL="0" indent="0">
              <a:buNone/>
            </a:pPr>
            <a:r>
              <a:rPr lang="en-US" sz="4000" dirty="0"/>
              <a:t>$price = 100;</a:t>
            </a:r>
          </a:p>
          <a:p>
            <a:pPr marL="0" indent="0">
              <a:buNone/>
            </a:pPr>
            <a:r>
              <a:rPr lang="en-US" sz="4000" dirty="0"/>
              <a:t>$shipping = $price &lt; 1000 ? </a:t>
            </a:r>
            <a:r>
              <a:rPr lang="en-US" sz="4000" dirty="0">
                <a:solidFill>
                  <a:schemeClr val="accent6"/>
                </a:solidFill>
              </a:rPr>
              <a:t>200</a:t>
            </a:r>
            <a:r>
              <a:rPr lang="en-US" sz="4000" dirty="0"/>
              <a:t> : 100;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53913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AD92F-BCBE-41E0-A32D-3646063D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F9E5F-CB04-4402-B467-759E4A1D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Но одним лишь присваиванием возможности тернарного оператора не ограничиваются, мы можем подставить туда и выполнение операций с данными, и вывод функций, и даже вывод на экран: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nn-NO" sz="3600" dirty="0"/>
              <a:t>&lt;?php</a:t>
            </a:r>
          </a:p>
          <a:p>
            <a:pPr marL="0" indent="0">
              <a:buNone/>
            </a:pPr>
            <a:r>
              <a:rPr lang="nn-NO" sz="3600" dirty="0"/>
              <a:t>$i = 0;</a:t>
            </a:r>
          </a:p>
          <a:p>
            <a:pPr marL="0" indent="0">
              <a:buNone/>
            </a:pPr>
            <a:r>
              <a:rPr lang="nn-NO" sz="3600" dirty="0"/>
              <a:t>$i === 0 ? </a:t>
            </a:r>
            <a:r>
              <a:rPr lang="nn-NO" sz="3600" dirty="0">
                <a:solidFill>
                  <a:schemeClr val="accent6"/>
                </a:solidFill>
              </a:rPr>
              <a:t>print('Ноль') </a:t>
            </a:r>
            <a:r>
              <a:rPr lang="nn-NO" sz="3600" dirty="0"/>
              <a:t>: phpinfo();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84022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7DF1E-02C9-4E40-B9A6-B15F5D5B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Также тернарные операторы можно вкладывать один в другой, создавая множественные условия: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2D932-8B71-421C-827E-A3FBEF0560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$price = 5000;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if($price &gt; 10000)</a:t>
            </a:r>
          </a:p>
          <a:p>
            <a:pPr marL="0" indent="0">
              <a:buNone/>
            </a:pPr>
            <a:r>
              <a:rPr lang="en-US" sz="3600" dirty="0"/>
              <a:t>	$shipping = 0;</a:t>
            </a:r>
          </a:p>
          <a:p>
            <a:pPr marL="0" indent="0">
              <a:buNone/>
            </a:pPr>
            <a:r>
              <a:rPr lang="en-US" sz="3600" dirty="0"/>
              <a:t>elseif($price &gt; 500)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>
                <a:solidFill>
                  <a:schemeClr val="accent6"/>
                </a:solidFill>
              </a:rPr>
              <a:t>$shipping = 100;</a:t>
            </a:r>
          </a:p>
          <a:p>
            <a:pPr marL="0" indent="0">
              <a:buNone/>
            </a:pPr>
            <a:r>
              <a:rPr lang="en-US" sz="3600" dirty="0"/>
              <a:t>else</a:t>
            </a:r>
          </a:p>
          <a:p>
            <a:pPr marL="0" indent="0">
              <a:buNone/>
            </a:pPr>
            <a:r>
              <a:rPr lang="en-US" sz="3600" dirty="0"/>
              <a:t>	$shipping = 200;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83977F-EEAE-4919-B45D-5656335397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$price = 5000;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$shipping = $price &gt; 10000 ? 0 : ($price &gt; 500 ? </a:t>
            </a:r>
            <a:r>
              <a:rPr lang="en-US" sz="3600" dirty="0">
                <a:solidFill>
                  <a:schemeClr val="accent6"/>
                </a:solidFill>
              </a:rPr>
              <a:t>100</a:t>
            </a:r>
            <a:r>
              <a:rPr lang="en-US" sz="3600" dirty="0"/>
              <a:t> : 200);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1757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F9AC3-D68B-4ACB-B1B8-F2004C8A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98DBF-6372-41B1-A488-0F82A70F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Вложенный тернарный оператор </a:t>
            </a:r>
            <a:r>
              <a:rPr lang="ru-RU" sz="3600" b="1" dirty="0"/>
              <a:t>обязательно помещается в скобки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08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06DF6-62E3-4C33-B97B-4C08BACF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73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8E1D0-90E2-40B1-B2BD-F4477434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375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Начиная с версии PHP 5.3 можно использовать тернарный оператор в таком варианте: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var</a:t>
            </a:r>
            <a:r>
              <a:rPr lang="ru-RU" sz="3600" dirty="0"/>
              <a:t> = $</a:t>
            </a:r>
            <a:r>
              <a:rPr lang="ru-RU" sz="3600" dirty="0" err="1"/>
              <a:t>value</a:t>
            </a:r>
            <a:r>
              <a:rPr lang="ru-RU" sz="3600" dirty="0"/>
              <a:t> </a:t>
            </a:r>
            <a:r>
              <a:rPr lang="ru-RU" sz="3600" b="1" dirty="0"/>
              <a:t>?:</a:t>
            </a:r>
            <a:r>
              <a:rPr lang="ru-RU" sz="3600" dirty="0"/>
              <a:t> "Другое значение";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эквивалентно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var</a:t>
            </a:r>
            <a:r>
              <a:rPr lang="ru-RU" sz="3600" dirty="0"/>
              <a:t> = $</a:t>
            </a:r>
            <a:r>
              <a:rPr lang="ru-RU" sz="3600" dirty="0" err="1"/>
              <a:t>value</a:t>
            </a:r>
            <a:r>
              <a:rPr lang="ru-RU" sz="3600" dirty="0"/>
              <a:t> ? $</a:t>
            </a:r>
            <a:r>
              <a:rPr lang="ru-RU" sz="3600" dirty="0" err="1"/>
              <a:t>value</a:t>
            </a:r>
            <a:r>
              <a:rPr lang="ru-RU" sz="3600" dirty="0"/>
              <a:t> : "Другое значение";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Этот вариант полезно использовать, когда нужно изменить значение переменной, только в случае, когда проверяемая переменная не равняется </a:t>
            </a:r>
            <a:r>
              <a:rPr lang="ru-RU" sz="3600" i="1" dirty="0" err="1"/>
              <a:t>true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2993264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C7E46-EB8F-44A8-9AE3-C96C5D41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190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18874-0170-49AC-95FD-94E5A8A0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030"/>
            <a:ext cx="10515600" cy="56399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900" dirty="0"/>
              <a:t>В этом случае тернарный оператор вернёт значение $</a:t>
            </a:r>
            <a:r>
              <a:rPr lang="ru-RU" sz="3900" dirty="0" err="1"/>
              <a:t>var</a:t>
            </a:r>
            <a:r>
              <a:rPr lang="ru-RU" sz="3900" dirty="0"/>
              <a:t>, если оно после приведения к булеву типу будет </a:t>
            </a:r>
            <a:r>
              <a:rPr lang="ru-RU" sz="3900" dirty="0" err="1"/>
              <a:t>true</a:t>
            </a:r>
            <a:r>
              <a:rPr lang="ru-RU" sz="3900" dirty="0"/>
              <a:t>. А если будет </a:t>
            </a:r>
            <a:r>
              <a:rPr lang="ru-RU" sz="3900" dirty="0" err="1"/>
              <a:t>false</a:t>
            </a:r>
            <a:r>
              <a:rPr lang="ru-RU" sz="3900" dirty="0"/>
              <a:t>, то вернётся указанное справа значение.</a:t>
            </a:r>
            <a:endParaRPr lang="en-US" sz="39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$price = 100;</a:t>
            </a:r>
          </a:p>
          <a:p>
            <a:pPr marL="0" indent="0">
              <a:buNone/>
            </a:pPr>
            <a:r>
              <a:rPr lang="en-US" sz="3600" dirty="0" err="1"/>
              <a:t>var_dump</a:t>
            </a:r>
            <a:r>
              <a:rPr lang="en-US" sz="3600" dirty="0"/>
              <a:t> ($price ?: 10); </a:t>
            </a:r>
            <a:r>
              <a:rPr lang="en-US" sz="3600" dirty="0">
                <a:solidFill>
                  <a:schemeClr val="accent1"/>
                </a:solidFill>
              </a:rPr>
              <a:t>// 100 </a:t>
            </a:r>
            <a:r>
              <a:rPr lang="ru-RU" sz="3600" dirty="0">
                <a:solidFill>
                  <a:schemeClr val="accent1"/>
                </a:solidFill>
              </a:rPr>
              <a:t>потому что $</a:t>
            </a:r>
            <a:r>
              <a:rPr lang="en-US" sz="3600" dirty="0">
                <a:solidFill>
                  <a:schemeClr val="accent1"/>
                </a:solidFill>
              </a:rPr>
              <a:t>price == 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$price = 0;</a:t>
            </a:r>
          </a:p>
          <a:p>
            <a:pPr marL="0" indent="0">
              <a:buNone/>
            </a:pPr>
            <a:r>
              <a:rPr lang="en-US" sz="3600" dirty="0" err="1"/>
              <a:t>var_dump</a:t>
            </a:r>
            <a:r>
              <a:rPr lang="en-US" sz="3600" dirty="0"/>
              <a:t>($price ?: 10); </a:t>
            </a:r>
            <a:r>
              <a:rPr lang="en-US" sz="3600" dirty="0">
                <a:solidFill>
                  <a:schemeClr val="accent1"/>
                </a:solidFill>
              </a:rPr>
              <a:t>// 10 </a:t>
            </a:r>
            <a:r>
              <a:rPr lang="ru-RU" sz="3600" dirty="0">
                <a:solidFill>
                  <a:schemeClr val="accent1"/>
                </a:solidFill>
              </a:rPr>
              <a:t>потому что $</a:t>
            </a:r>
            <a:r>
              <a:rPr lang="en-US" sz="3600" dirty="0">
                <a:solidFill>
                  <a:schemeClr val="accent1"/>
                </a:solidFill>
              </a:rPr>
              <a:t>price == false</a:t>
            </a:r>
          </a:p>
        </p:txBody>
      </p:sp>
    </p:spTree>
    <p:extLst>
      <p:ext uri="{BB962C8B-B14F-4D97-AF65-F5344CB8AC3E}">
        <p14:creationId xmlns:p14="http://schemas.microsoft.com/office/powerpoint/2010/main" val="340127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ED962-4512-4809-BBF6-7999C261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9DF50-30F3-448A-A02D-A8298C1C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Также, уже начиная с версии PHP 7.0 можно использовать тернарный оператор в таком варианте: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$var = $value ?? "</a:t>
            </a:r>
            <a:r>
              <a:rPr lang="ru-RU" sz="3600" dirty="0"/>
              <a:t>Другое значение";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эквивалентно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en-US" sz="3600" dirty="0"/>
              <a:t>var = </a:t>
            </a:r>
            <a:r>
              <a:rPr lang="en-US" sz="3600" dirty="0" err="1"/>
              <a:t>isset</a:t>
            </a:r>
            <a:r>
              <a:rPr lang="en-US" sz="3600" dirty="0"/>
              <a:t>($value) ? $value : "</a:t>
            </a:r>
            <a:r>
              <a:rPr lang="ru-RU" sz="3600" dirty="0"/>
              <a:t>Другое значение";</a:t>
            </a:r>
          </a:p>
          <a:p>
            <a:pPr marL="0" indent="0">
              <a:buNone/>
            </a:pPr>
            <a:r>
              <a:rPr lang="ru-RU" sz="3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47691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D069D-0FF1-4C03-9F6E-314AA722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538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43DE7-C7BD-4249-8FE9-9490FB30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6"/>
            <a:ext cx="10515600" cy="5656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Такой вариант полезно использовать, если нужно сначала </a:t>
            </a:r>
            <a:r>
              <a:rPr lang="ru-RU" sz="3600" b="1" dirty="0"/>
              <a:t>проверить существует ли переменная</a:t>
            </a:r>
            <a:r>
              <a:rPr lang="ru-RU" sz="3600" dirty="0"/>
              <a:t>. Т. е., если переменная не существует, то использовать какое-то другое значение. </a:t>
            </a:r>
          </a:p>
        </p:txBody>
      </p:sp>
    </p:spTree>
    <p:extLst>
      <p:ext uri="{BB962C8B-B14F-4D97-AF65-F5344CB8AC3E}">
        <p14:creationId xmlns:p14="http://schemas.microsoft.com/office/powerpoint/2010/main" val="3374365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8DDD9-C30C-4C46-A60D-5C83AD7F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/>
          </a:bodyPr>
          <a:lstStyle/>
          <a:p>
            <a:r>
              <a:rPr lang="ru-RU" b="1" dirty="0">
                <a:latin typeface="+mn-lt"/>
              </a:rPr>
              <a:t>Работа с датами в PHP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03B9C-B5C9-47D5-A313-E3D1E385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time</a:t>
            </a:r>
          </a:p>
          <a:p>
            <a:pPr marL="0" indent="0">
              <a:buNone/>
            </a:pPr>
            <a:r>
              <a:rPr lang="ru-RU" sz="3600" dirty="0"/>
              <a:t>Функция </a:t>
            </a:r>
            <a:r>
              <a:rPr lang="ru-RU" sz="3600" b="1" dirty="0" err="1"/>
              <a:t>time</a:t>
            </a:r>
            <a:r>
              <a:rPr lang="ru-RU" sz="3600" dirty="0"/>
              <a:t> возвращает разницу в секундах между </a:t>
            </a:r>
            <a:r>
              <a:rPr lang="ru-RU" sz="3600" b="1" dirty="0"/>
              <a:t>1-го января 1970 года</a:t>
            </a:r>
            <a:r>
              <a:rPr lang="ru-RU" sz="3600" dirty="0"/>
              <a:t> и </a:t>
            </a:r>
            <a:r>
              <a:rPr lang="ru-RU" sz="3600" b="1" dirty="0"/>
              <a:t>текущим моментом времени</a:t>
            </a:r>
            <a:r>
              <a:rPr lang="ru-RU" sz="3600" dirty="0"/>
              <a:t>. Такое представление даты называется форматом </a:t>
            </a:r>
            <a:r>
              <a:rPr lang="ru-RU" sz="3600" b="1" dirty="0" err="1"/>
              <a:t>timestamp</a:t>
            </a:r>
            <a:r>
              <a:rPr lang="ru-RU" sz="3600" dirty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8834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D388A-56CD-407E-A37A-3C4E9305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13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07449-18C5-4EE4-A604-7B6CE774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8"/>
            <a:ext cx="10515600" cy="567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Время в формате </a:t>
            </a:r>
            <a:r>
              <a:rPr lang="ru-RU" sz="3600" b="1" dirty="0" err="1"/>
              <a:t>timestamp</a:t>
            </a:r>
            <a:r>
              <a:rPr lang="ru-RU" sz="3600" dirty="0"/>
              <a:t> используется для того, чтобы найти разницу между датами в секундах. </a:t>
            </a:r>
          </a:p>
          <a:p>
            <a:pPr marL="0" indent="0">
              <a:buNone/>
            </a:pPr>
            <a:r>
              <a:rPr lang="ru-RU" sz="3600" dirty="0"/>
              <a:t>К примеру, у меня есть </a:t>
            </a:r>
            <a:r>
              <a:rPr lang="ru-RU" sz="3600" dirty="0" err="1"/>
              <a:t>timestamp</a:t>
            </a:r>
            <a:r>
              <a:rPr lang="ru-RU" sz="3600" dirty="0"/>
              <a:t> за </a:t>
            </a:r>
            <a:r>
              <a:rPr lang="ru-RU" sz="3600" i="1" dirty="0"/>
              <a:t>1-го января текущего года</a:t>
            </a:r>
            <a:r>
              <a:rPr lang="ru-RU" sz="3600" dirty="0"/>
              <a:t> и </a:t>
            </a:r>
            <a:r>
              <a:rPr lang="ru-RU" sz="3600" dirty="0" err="1"/>
              <a:t>timestamp</a:t>
            </a:r>
            <a:r>
              <a:rPr lang="ru-RU" sz="3600" dirty="0"/>
              <a:t> </a:t>
            </a:r>
            <a:r>
              <a:rPr lang="ru-RU" sz="3600" i="1" dirty="0"/>
              <a:t>за текущий момент времени</a:t>
            </a:r>
            <a:r>
              <a:rPr lang="ru-RU" sz="3600" dirty="0"/>
              <a:t>. Я отниму один от другого и получу разницу между этими моментами </a:t>
            </a:r>
            <a:r>
              <a:rPr lang="ru-RU" sz="3600" b="1" dirty="0"/>
              <a:t>в секундах.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dirty="0"/>
              <a:t>$timestamp1 = 1577829600; </a:t>
            </a:r>
            <a:r>
              <a:rPr lang="en-US" sz="3600" dirty="0">
                <a:solidFill>
                  <a:schemeClr val="accent1"/>
                </a:solidFill>
              </a:rPr>
              <a:t>//01.01.2020, 01:00:00</a:t>
            </a:r>
          </a:p>
          <a:p>
            <a:pPr marL="0" indent="0">
              <a:buNone/>
            </a:pPr>
            <a:r>
              <a:rPr lang="en-US" sz="3600" dirty="0"/>
              <a:t>$timestamp2 = 1583445600; </a:t>
            </a:r>
            <a:r>
              <a:rPr lang="en-US" sz="3600" dirty="0">
                <a:solidFill>
                  <a:schemeClr val="accent1"/>
                </a:solidFill>
              </a:rPr>
              <a:t>//06.03.2020, 01:00:00</a:t>
            </a:r>
          </a:p>
          <a:p>
            <a:pPr marL="0" indent="0">
              <a:buNone/>
            </a:pPr>
            <a:r>
              <a:rPr lang="en-US" sz="3600" dirty="0"/>
              <a:t>echo $timestamp2 - $timestamp1; </a:t>
            </a:r>
            <a:r>
              <a:rPr lang="en-US" sz="3600" dirty="0">
                <a:solidFill>
                  <a:schemeClr val="accent1"/>
                </a:solidFill>
              </a:rPr>
              <a:t>//5616000</a:t>
            </a:r>
          </a:p>
        </p:txBody>
      </p:sp>
    </p:spTree>
    <p:extLst>
      <p:ext uri="{BB962C8B-B14F-4D97-AF65-F5344CB8AC3E}">
        <p14:creationId xmlns:p14="http://schemas.microsoft.com/office/powerpoint/2010/main" val="119310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E241D-293E-4C03-AAEA-A1CD40BD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13410-0E10-40B1-A480-60A885F9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Какие из нижеперечисленных вариантов названий переменных не могут быть использованы в </a:t>
            </a:r>
            <a:r>
              <a:rPr lang="en-US" sz="3200" dirty="0"/>
              <a:t>PHP</a:t>
            </a:r>
            <a:r>
              <a:rPr lang="ru-RU" sz="3200" dirty="0"/>
              <a:t>?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ru-RU" sz="3200" dirty="0"/>
              <a:t>$counter1_</a:t>
            </a:r>
          </a:p>
          <a:p>
            <a:pPr lvl="1"/>
            <a:r>
              <a:rPr lang="ru-RU" sz="3200" dirty="0"/>
              <a:t>$Counter1_</a:t>
            </a:r>
          </a:p>
          <a:p>
            <a:pPr lvl="1"/>
            <a:r>
              <a:rPr lang="ru-RU" sz="3200" dirty="0">
                <a:solidFill>
                  <a:schemeClr val="accent6"/>
                </a:solidFill>
              </a:rPr>
              <a:t>$1counter_ </a:t>
            </a:r>
          </a:p>
          <a:p>
            <a:pPr lvl="1"/>
            <a:r>
              <a:rPr lang="ru-RU" sz="3200" dirty="0">
                <a:solidFill>
                  <a:schemeClr val="accent6"/>
                </a:solidFill>
              </a:rPr>
              <a:t>$1Counter_ </a:t>
            </a:r>
          </a:p>
          <a:p>
            <a:pPr lvl="1"/>
            <a:r>
              <a:rPr lang="ru-RU" sz="3200" dirty="0"/>
              <a:t>$_counter1</a:t>
            </a:r>
          </a:p>
          <a:p>
            <a:pPr lvl="1"/>
            <a:r>
              <a:rPr lang="ru-RU" sz="3200" dirty="0"/>
              <a:t>$_Counter1</a:t>
            </a:r>
          </a:p>
          <a:p>
            <a:pPr lvl="1"/>
            <a:r>
              <a:rPr lang="ru-RU" sz="3200" dirty="0">
                <a:solidFill>
                  <a:schemeClr val="accent6"/>
                </a:solidFill>
              </a:rPr>
              <a:t>$counter1*</a:t>
            </a:r>
          </a:p>
          <a:p>
            <a:pPr lvl="1"/>
            <a:r>
              <a:rPr lang="ru-RU" sz="3200" dirty="0">
                <a:solidFill>
                  <a:schemeClr val="accent6"/>
                </a:solidFill>
              </a:rPr>
              <a:t>$Counter1*</a:t>
            </a:r>
          </a:p>
        </p:txBody>
      </p:sp>
    </p:spTree>
    <p:extLst>
      <p:ext uri="{BB962C8B-B14F-4D97-AF65-F5344CB8AC3E}">
        <p14:creationId xmlns:p14="http://schemas.microsoft.com/office/powerpoint/2010/main" val="1578286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5CDC-C12B-4E66-A658-A4A2744D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14997-1128-4DC9-A056-EAA78FF2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/>
              <a:t>mktime</a:t>
            </a:r>
            <a:endParaRPr lang="en-US" sz="3600" b="1" dirty="0"/>
          </a:p>
          <a:p>
            <a:pPr marL="0" indent="0">
              <a:buNone/>
            </a:pPr>
            <a:r>
              <a:rPr lang="ru-RU" sz="3600" dirty="0"/>
              <a:t>Функция </a:t>
            </a:r>
            <a:r>
              <a:rPr lang="ru-RU" sz="3600" b="1" dirty="0" err="1"/>
              <a:t>mktime</a:t>
            </a:r>
            <a:r>
              <a:rPr lang="ru-RU" sz="3600" dirty="0"/>
              <a:t> работает аналогично функции </a:t>
            </a:r>
            <a:r>
              <a:rPr lang="ru-RU" sz="3600" b="1" dirty="0" err="1"/>
              <a:t>time</a:t>
            </a:r>
            <a:r>
              <a:rPr lang="ru-RU" sz="3600" dirty="0"/>
              <a:t>, но, в отличие от нее, принимает параметры: </a:t>
            </a:r>
            <a:r>
              <a:rPr lang="ru-RU" sz="3600" b="1" dirty="0" err="1"/>
              <a:t>mktime</a:t>
            </a:r>
            <a:r>
              <a:rPr lang="ru-RU" sz="3600" b="1" dirty="0"/>
              <a:t>(час, минута, секунда, месяц, день, год)</a:t>
            </a:r>
            <a:r>
              <a:rPr lang="ru-RU" sz="3600" dirty="0"/>
              <a:t> </a:t>
            </a:r>
            <a:r>
              <a:rPr lang="ru-RU" sz="3600" dirty="0">
                <a:solidFill>
                  <a:srgbClr val="FF0000"/>
                </a:solidFill>
              </a:rPr>
              <a:t>(обратите внимание на то, что месяц и день переставлены местами).</a:t>
            </a:r>
          </a:p>
        </p:txBody>
      </p:sp>
    </p:spTree>
    <p:extLst>
      <p:ext uri="{BB962C8B-B14F-4D97-AF65-F5344CB8AC3E}">
        <p14:creationId xmlns:p14="http://schemas.microsoft.com/office/powerpoint/2010/main" val="2467096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3C50C-6553-422D-A066-7191E88A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E0179-9A2F-4388-B9FF-5DD111E6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&lt;?</a:t>
            </a:r>
            <a:r>
              <a:rPr lang="ru-RU" dirty="0" err="1"/>
              <a:t>php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chemeClr val="accent1"/>
                </a:solidFill>
              </a:rPr>
              <a:t>/*Функция вернет </a:t>
            </a:r>
            <a:r>
              <a:rPr lang="ru-RU" dirty="0" err="1">
                <a:solidFill>
                  <a:schemeClr val="accent1"/>
                </a:solidFill>
              </a:rPr>
              <a:t>timestamp</a:t>
            </a:r>
            <a:r>
              <a:rPr lang="ru-RU" dirty="0">
                <a:solidFill>
                  <a:schemeClr val="accent1"/>
                </a:solidFill>
              </a:rPr>
              <a:t> для 31 января 2020 года,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12</a:t>
            </a:r>
            <a:r>
              <a:rPr lang="en-US" dirty="0">
                <a:solidFill>
                  <a:schemeClr val="accent1"/>
                </a:solidFill>
              </a:rPr>
              <a:t> 	</a:t>
            </a:r>
            <a:r>
              <a:rPr lang="ru-RU" dirty="0">
                <a:solidFill>
                  <a:schemeClr val="accent1"/>
                </a:solidFill>
              </a:rPr>
              <a:t>часов, 43 минуты, 59 секунд: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	*/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mktime</a:t>
            </a:r>
            <a:r>
              <a:rPr lang="ru-RU" dirty="0"/>
              <a:t>(12, 43, 59, 1, 31, 2020);</a:t>
            </a:r>
          </a:p>
          <a:p>
            <a:pPr marL="0" indent="0">
              <a:buNone/>
            </a:pPr>
            <a:r>
              <a:rPr lang="ru-RU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57773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F3303-3A56-474D-9C97-62E11B0A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F09B2-6C5A-4255-A0E9-96FDA7AD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b="1" dirty="0"/>
              <a:t>Параметры можно опускать с конца</a:t>
            </a:r>
            <a:r>
              <a:rPr lang="ru-RU" sz="3600" dirty="0"/>
              <a:t>. Если мы не напишем год (последний параметр) - то автоматически возьмется текущий год, если не напишем еще и день (предпоследний параметр) - то возьмется текущий день и текущий год. И так далее: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&lt;?</a:t>
            </a:r>
            <a:r>
              <a:rPr lang="ru-RU" sz="3600" dirty="0" err="1"/>
              <a:t>php</a:t>
            </a:r>
            <a:endParaRPr lang="ru-RU" sz="3600" dirty="0"/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dirty="0">
                <a:solidFill>
                  <a:schemeClr val="accent1"/>
                </a:solidFill>
              </a:rPr>
              <a:t>/*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	Функция вернет </a:t>
            </a:r>
            <a:r>
              <a:rPr lang="ru-RU" sz="3600" dirty="0" err="1">
                <a:solidFill>
                  <a:schemeClr val="accent1"/>
                </a:solidFill>
              </a:rPr>
              <a:t>timestamp</a:t>
            </a:r>
            <a:r>
              <a:rPr lang="ru-RU" sz="3600" dirty="0">
                <a:solidFill>
                  <a:schemeClr val="accent1"/>
                </a:solidFill>
              </a:rPr>
              <a:t> для 31 января</a:t>
            </a:r>
            <a:r>
              <a:rPr lang="en-US" sz="3600" dirty="0">
                <a:solidFill>
                  <a:schemeClr val="accent1"/>
                </a:solidFill>
              </a:rPr>
              <a:t> 			</a:t>
            </a:r>
            <a:r>
              <a:rPr lang="ru-RU" sz="3600" dirty="0">
                <a:solidFill>
                  <a:schemeClr val="accent1"/>
                </a:solidFill>
              </a:rPr>
              <a:t>текущего года,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ru-RU" sz="3600" dirty="0">
                <a:solidFill>
                  <a:schemeClr val="accent1"/>
                </a:solidFill>
              </a:rPr>
              <a:t>12 часов, 43 минуты, 59 секунд: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	*/</a:t>
            </a:r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dirty="0" err="1"/>
              <a:t>echo</a:t>
            </a:r>
            <a:r>
              <a:rPr lang="ru-RU" sz="3600" dirty="0"/>
              <a:t> </a:t>
            </a:r>
            <a:r>
              <a:rPr lang="ru-RU" sz="3600" dirty="0" err="1"/>
              <a:t>mktime</a:t>
            </a:r>
            <a:r>
              <a:rPr lang="ru-RU" sz="3600" dirty="0"/>
              <a:t>(12, 43, 59, 1, 31);</a:t>
            </a:r>
          </a:p>
          <a:p>
            <a:pPr marL="0" indent="0">
              <a:buNone/>
            </a:pPr>
            <a:r>
              <a:rPr lang="ru-RU" sz="3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63001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91EF4-D912-411F-8884-AEF2B40D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9FA36-10F6-450B-9724-A403EBA7E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&lt;?</a:t>
            </a:r>
            <a:r>
              <a:rPr lang="ru-RU" dirty="0" err="1"/>
              <a:t>php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chemeClr val="accent1"/>
                </a:solidFill>
              </a:rPr>
              <a:t>/*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	Функция вернет </a:t>
            </a:r>
            <a:r>
              <a:rPr lang="ru-RU" dirty="0" err="1">
                <a:solidFill>
                  <a:schemeClr val="accent1"/>
                </a:solidFill>
              </a:rPr>
              <a:t>timestamp</a:t>
            </a:r>
            <a:r>
              <a:rPr lang="ru-RU" dirty="0">
                <a:solidFill>
                  <a:schemeClr val="accent1"/>
                </a:solidFill>
              </a:rPr>
              <a:t> для 6 (это номер текущего</a:t>
            </a:r>
            <a:r>
              <a:rPr lang="en-US" dirty="0">
                <a:solidFill>
                  <a:schemeClr val="accent1"/>
                </a:solidFill>
              </a:rPr>
              <a:t> 	</a:t>
            </a:r>
            <a:r>
              <a:rPr lang="ru-RU" dirty="0">
                <a:solidFill>
                  <a:schemeClr val="accent1"/>
                </a:solidFill>
              </a:rPr>
              <a:t>дня)</a:t>
            </a:r>
            <a:r>
              <a:rPr lang="en-US" dirty="0">
                <a:solidFill>
                  <a:schemeClr val="accent1"/>
                </a:solidFill>
              </a:rPr>
              <a:t> 	</a:t>
            </a:r>
            <a:r>
              <a:rPr lang="ru-RU" dirty="0">
                <a:solidFill>
                  <a:schemeClr val="accent1"/>
                </a:solidFill>
              </a:rPr>
              <a:t>января текущего года, 12 часов, 43 минуты, 59 секунд: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	*/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mktime</a:t>
            </a:r>
            <a:r>
              <a:rPr lang="ru-RU" dirty="0"/>
              <a:t>(12, 43, 59, 1);</a:t>
            </a:r>
          </a:p>
          <a:p>
            <a:pPr marL="0" indent="0">
              <a:buNone/>
            </a:pPr>
            <a:r>
              <a:rPr lang="ru-RU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5458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CAAD5-0350-4F2E-8184-2E39B652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4C695-CF95-4529-8A5E-0BC3190BC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Пусть нам нужно найти </a:t>
            </a:r>
            <a:r>
              <a:rPr lang="ru-RU" sz="3600" b="1" dirty="0"/>
              <a:t>разницу в секундах</a:t>
            </a:r>
            <a:r>
              <a:rPr lang="ru-RU" sz="3600" dirty="0"/>
              <a:t> между текущим моментом времени и полуднем (12 часов, 0 минут, 0 секунд) 1-го февраля (февраль - это месяц номер 2) 2000 года:</a:t>
            </a:r>
            <a:endParaRPr lang="en-US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</a:t>
            </a:r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ru-RU" sz="3600" dirty="0" err="1">
                <a:solidFill>
                  <a:schemeClr val="accent1"/>
                </a:solidFill>
              </a:rPr>
              <a:t>time</a:t>
            </a:r>
            <a:r>
              <a:rPr lang="ru-RU" sz="3600" dirty="0">
                <a:solidFill>
                  <a:schemeClr val="accent1"/>
                </a:solidFill>
              </a:rPr>
              <a:t>() вернет текущую метку времени, а </a:t>
            </a:r>
            <a:r>
              <a:rPr lang="ru-RU" sz="3600" dirty="0" err="1">
                <a:solidFill>
                  <a:schemeClr val="accent1"/>
                </a:solidFill>
              </a:rPr>
              <a:t>mktime</a:t>
            </a:r>
            <a:r>
              <a:rPr lang="ru-RU" sz="3600" dirty="0">
                <a:solidFill>
                  <a:schemeClr val="accent1"/>
                </a:solidFill>
              </a:rPr>
              <a:t> – за заданную дату</a:t>
            </a:r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</a:t>
            </a:r>
            <a:r>
              <a:rPr lang="ru-RU" sz="3600" dirty="0" err="1"/>
              <a:t>time</a:t>
            </a:r>
            <a:r>
              <a:rPr lang="ru-RU" sz="3600" dirty="0"/>
              <a:t>() - </a:t>
            </a:r>
            <a:r>
              <a:rPr lang="ru-RU" sz="3600" dirty="0" err="1"/>
              <a:t>mktime</a:t>
            </a:r>
            <a:r>
              <a:rPr lang="ru-RU" sz="3600" dirty="0"/>
              <a:t>(12, 0, 0, 2, 1, 2000);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Отнимем результаты друг от друга и получим разницу в секундах</a:t>
            </a:r>
          </a:p>
        </p:txBody>
      </p:sp>
    </p:spTree>
    <p:extLst>
      <p:ext uri="{BB962C8B-B14F-4D97-AF65-F5344CB8AC3E}">
        <p14:creationId xmlns:p14="http://schemas.microsoft.com/office/powerpoint/2010/main" val="277725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46FB4-9994-4D80-8426-2677EB76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date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100C7-15E1-4942-A618-4D2A162B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4"/>
            <a:ext cx="10515600" cy="4854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Возвращает строку, отформатированную в соответствии с указанным шаблоном </a:t>
            </a:r>
            <a:r>
              <a:rPr lang="ru-RU" sz="3600" b="1" dirty="0" err="1"/>
              <a:t>format</a:t>
            </a:r>
            <a:r>
              <a:rPr lang="ru-RU" sz="3600" dirty="0"/>
              <a:t>. Используется метка времени, заданная аргументом </a:t>
            </a:r>
            <a:r>
              <a:rPr lang="ru-RU" sz="3600" b="1" dirty="0" err="1"/>
              <a:t>timestamp</a:t>
            </a:r>
            <a:r>
              <a:rPr lang="ru-RU" sz="3600" dirty="0"/>
              <a:t>, или текущее системное время, если </a:t>
            </a:r>
            <a:r>
              <a:rPr lang="ru-RU" sz="3600" b="1" dirty="0" err="1"/>
              <a:t>timestamp</a:t>
            </a:r>
            <a:r>
              <a:rPr lang="ru-RU" sz="3600" dirty="0"/>
              <a:t> не задан.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echo date("d-m-Y H:i:s");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9694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A5821-8845-4F5D-A283-A91A0534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2BB42-F9F0-4B7D-ADE3-9C13F45D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Формат</a:t>
            </a:r>
            <a:r>
              <a:rPr lang="ru-RU" sz="3600" dirty="0"/>
              <a:t> задается управляющими командами (английскими буквами), при этом можно вставлять любые разделители между ними (дефисы, двоеточие и так далее).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b="1" dirty="0"/>
              <a:t>Заглавные буквы отличаются от обычных, обратите внимание</a:t>
            </a:r>
            <a:r>
              <a:rPr lang="en-US" sz="3600" b="1" dirty="0"/>
              <a:t>!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815401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952EE-233C-406D-8E19-00BADD19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24386-486F-4F18-8706-7EA56858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>
            <a:normAutofit/>
          </a:bodyPr>
          <a:lstStyle/>
          <a:p>
            <a:r>
              <a:rPr lang="ru-RU" sz="3600" dirty="0"/>
              <a:t>U – количество секунд, прошедших с 1 января 1970 года (то есть </a:t>
            </a:r>
            <a:r>
              <a:rPr lang="ru-RU" sz="3600" dirty="0" err="1"/>
              <a:t>timestamp</a:t>
            </a:r>
            <a:r>
              <a:rPr lang="ru-RU" sz="3600" dirty="0"/>
              <a:t>).</a:t>
            </a:r>
          </a:p>
          <a:p>
            <a:r>
              <a:rPr lang="ru-RU" sz="3600" dirty="0"/>
              <a:t>z – номер дня от начала года (начиная с 0) </a:t>
            </a:r>
            <a:r>
              <a:rPr lang="ru-RU" sz="3600" dirty="0">
                <a:solidFill>
                  <a:schemeClr val="accent1"/>
                </a:solidFill>
              </a:rPr>
              <a:t>//От 0 до 365</a:t>
            </a:r>
          </a:p>
          <a:p>
            <a:r>
              <a:rPr lang="ru-RU" sz="3600" dirty="0"/>
              <a:t>Y – год, 4 цифры </a:t>
            </a:r>
            <a:r>
              <a:rPr lang="ru-RU" sz="3600" dirty="0">
                <a:solidFill>
                  <a:schemeClr val="accent1"/>
                </a:solidFill>
              </a:rPr>
              <a:t>//</a:t>
            </a:r>
            <a:r>
              <a:rPr lang="ru-RU" sz="3600" i="1" dirty="0">
                <a:solidFill>
                  <a:schemeClr val="accent1"/>
                </a:solidFill>
              </a:rPr>
              <a:t>1988</a:t>
            </a:r>
            <a:r>
              <a:rPr lang="ru-RU" sz="3600" dirty="0">
                <a:solidFill>
                  <a:schemeClr val="accent1"/>
                </a:solidFill>
              </a:rPr>
              <a:t>, </a:t>
            </a:r>
            <a:r>
              <a:rPr lang="ru-RU" sz="3600" i="1" dirty="0">
                <a:solidFill>
                  <a:schemeClr val="accent1"/>
                </a:solidFill>
              </a:rPr>
              <a:t>2020</a:t>
            </a:r>
            <a:endParaRPr lang="ru-RU" sz="3600" dirty="0">
              <a:solidFill>
                <a:schemeClr val="accent1"/>
              </a:solidFill>
            </a:endParaRPr>
          </a:p>
          <a:p>
            <a:r>
              <a:rPr lang="ru-RU" sz="3600" dirty="0"/>
              <a:t>y - год, две цифры </a:t>
            </a:r>
            <a:r>
              <a:rPr lang="ru-RU" sz="3600" dirty="0">
                <a:solidFill>
                  <a:schemeClr val="accent1"/>
                </a:solidFill>
              </a:rPr>
              <a:t>//88, 20</a:t>
            </a:r>
          </a:p>
          <a:p>
            <a:r>
              <a:rPr lang="ru-RU" sz="3600" dirty="0"/>
              <a:t>m – номер месяца (с нулем спереди) </a:t>
            </a:r>
            <a:r>
              <a:rPr lang="ru-RU" sz="3600" dirty="0">
                <a:solidFill>
                  <a:schemeClr val="accent1"/>
                </a:solidFill>
              </a:rPr>
              <a:t>//от 01 до 12</a:t>
            </a:r>
          </a:p>
          <a:p>
            <a:r>
              <a:rPr lang="ru-RU" sz="3600" dirty="0"/>
              <a:t>n – номер месяца без нуля впереди </a:t>
            </a:r>
            <a:r>
              <a:rPr lang="ru-RU" sz="3600" dirty="0">
                <a:solidFill>
                  <a:schemeClr val="accent1"/>
                </a:solidFill>
              </a:rPr>
              <a:t>//от 1 до 12</a:t>
            </a:r>
          </a:p>
        </p:txBody>
      </p:sp>
    </p:spTree>
    <p:extLst>
      <p:ext uri="{BB962C8B-B14F-4D97-AF65-F5344CB8AC3E}">
        <p14:creationId xmlns:p14="http://schemas.microsoft.com/office/powerpoint/2010/main" val="831981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DF7A1-8E7F-4C9C-B8D2-E5A8D7FA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CF693-8DA8-4EAC-87DE-0DB4A080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r>
              <a:rPr lang="ru-RU" sz="3600" dirty="0"/>
              <a:t>d – номер дня в месяце, всегда две цифры (то есть первая может быть нулем) </a:t>
            </a:r>
            <a:r>
              <a:rPr lang="ru-RU" sz="3600" dirty="0">
                <a:solidFill>
                  <a:schemeClr val="accent1"/>
                </a:solidFill>
              </a:rPr>
              <a:t>//от 01 до 31</a:t>
            </a:r>
          </a:p>
          <a:p>
            <a:r>
              <a:rPr lang="ru-RU" sz="3600" dirty="0"/>
              <a:t>j – номер дня в месяце без предваряющего нуля </a:t>
            </a:r>
            <a:r>
              <a:rPr lang="ru-RU" sz="3600" dirty="0">
                <a:solidFill>
                  <a:schemeClr val="accent1"/>
                </a:solidFill>
              </a:rPr>
              <a:t>//от 1 до 31</a:t>
            </a:r>
          </a:p>
          <a:p>
            <a:r>
              <a:rPr lang="ru-RU" sz="3600" dirty="0"/>
              <a:t>w – день недели (0 - воскресенье, 1 - понедельник и т.д.)</a:t>
            </a:r>
          </a:p>
          <a:p>
            <a:r>
              <a:rPr lang="ru-RU" sz="3600" dirty="0"/>
              <a:t>h – часы в 12-часовом формате </a:t>
            </a:r>
            <a:r>
              <a:rPr lang="ru-RU" sz="3600" dirty="0">
                <a:solidFill>
                  <a:schemeClr val="accent1"/>
                </a:solidFill>
              </a:rPr>
              <a:t>//от 01 до 12</a:t>
            </a:r>
          </a:p>
          <a:p>
            <a:r>
              <a:rPr lang="ru-RU" sz="3600" dirty="0"/>
              <a:t>H – часы в 24-часовом формате </a:t>
            </a:r>
            <a:r>
              <a:rPr lang="ru-RU" sz="3600" dirty="0">
                <a:solidFill>
                  <a:schemeClr val="accent1"/>
                </a:solidFill>
              </a:rPr>
              <a:t>//от 00 до 23</a:t>
            </a:r>
          </a:p>
          <a:p>
            <a:r>
              <a:rPr lang="ru-RU" sz="3600" dirty="0"/>
              <a:t>i – минуты </a:t>
            </a:r>
            <a:r>
              <a:rPr lang="ru-RU" sz="3600" dirty="0">
                <a:solidFill>
                  <a:schemeClr val="accent1"/>
                </a:solidFill>
              </a:rPr>
              <a:t>//от 00 до 59</a:t>
            </a:r>
          </a:p>
        </p:txBody>
      </p:sp>
    </p:spTree>
    <p:extLst>
      <p:ext uri="{BB962C8B-B14F-4D97-AF65-F5344CB8AC3E}">
        <p14:creationId xmlns:p14="http://schemas.microsoft.com/office/powerpoint/2010/main" val="53740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49585-EC9D-48DC-AA2A-8B8B77DB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8E54A-B9E0-4283-9339-A2FC199E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r>
              <a:rPr lang="ru-RU" sz="3600" dirty="0"/>
              <a:t>s – секунды </a:t>
            </a:r>
            <a:r>
              <a:rPr lang="ru-RU" sz="3600" dirty="0">
                <a:solidFill>
                  <a:schemeClr val="accent1"/>
                </a:solidFill>
              </a:rPr>
              <a:t>//от 00 до 59</a:t>
            </a:r>
          </a:p>
          <a:p>
            <a:r>
              <a:rPr lang="ru-RU" sz="3600" dirty="0"/>
              <a:t>L – 1, если високосный год, 0, если не високосный</a:t>
            </a:r>
          </a:p>
          <a:p>
            <a:r>
              <a:rPr lang="ru-RU" sz="3600" dirty="0"/>
              <a:t>W – порядковый номер недели года </a:t>
            </a:r>
            <a:r>
              <a:rPr lang="ru-RU" sz="3600" dirty="0">
                <a:solidFill>
                  <a:schemeClr val="accent1"/>
                </a:solidFill>
              </a:rPr>
              <a:t>// Например: </a:t>
            </a:r>
            <a:r>
              <a:rPr lang="ru-RU" sz="3600" i="1" dirty="0">
                <a:solidFill>
                  <a:schemeClr val="accent1"/>
                </a:solidFill>
              </a:rPr>
              <a:t>42</a:t>
            </a:r>
            <a:r>
              <a:rPr lang="ru-RU" sz="3600" dirty="0">
                <a:solidFill>
                  <a:schemeClr val="accent1"/>
                </a:solidFill>
              </a:rPr>
              <a:t> (42-я неделя года)</a:t>
            </a:r>
          </a:p>
          <a:p>
            <a:r>
              <a:rPr lang="ru-RU" sz="3600" dirty="0"/>
              <a:t>t – количество дней в указанном месяце </a:t>
            </a:r>
            <a:r>
              <a:rPr lang="ru-RU" sz="3600" dirty="0">
                <a:solidFill>
                  <a:schemeClr val="accent1"/>
                </a:solidFill>
              </a:rPr>
              <a:t>//от 28 до 31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https://www.php.net/manual/ru/function.date</a:t>
            </a:r>
          </a:p>
        </p:txBody>
      </p:sp>
    </p:spTree>
    <p:extLst>
      <p:ext uri="{BB962C8B-B14F-4D97-AF65-F5344CB8AC3E}">
        <p14:creationId xmlns:p14="http://schemas.microsoft.com/office/powerpoint/2010/main" val="328287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1B77-955B-4B24-A78F-2C192EDC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5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5843E-84E5-401F-B97F-6F29E726C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082"/>
            <a:ext cx="10515600" cy="575388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3200" dirty="0"/>
              <a:t>Запишите результат выполнения кода:</a:t>
            </a:r>
          </a:p>
          <a:p>
            <a:pPr marL="0" indent="0">
              <a:buNone/>
            </a:pPr>
            <a:r>
              <a:rPr lang="en-US" sz="3200" dirty="0"/>
              <a:t>$a = 1; $b = 2;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function Sum() {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    global $a, $b;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    $b = $a + $b;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}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$b = 5;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Sum();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echo $b;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6"/>
                </a:solidFill>
              </a:rPr>
              <a:t>//6</a:t>
            </a:r>
            <a:endParaRPr lang="ru-RU" sz="3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21823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18548-9640-4A20-889C-BFECF395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51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93782-5D32-4C28-9F78-AB9EB63CD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/>
              <a:t>//Все примеры показаны для даты 0</a:t>
            </a:r>
            <a:r>
              <a:rPr lang="en-US" sz="3600" b="1" dirty="0"/>
              <a:t>2</a:t>
            </a:r>
            <a:r>
              <a:rPr lang="ru-RU" sz="3600" b="1" dirty="0"/>
              <a:t>.0</a:t>
            </a:r>
            <a:r>
              <a:rPr lang="en-US" sz="3600" b="1" dirty="0"/>
              <a:t>3</a:t>
            </a:r>
            <a:r>
              <a:rPr lang="ru-RU" sz="3600" b="1" dirty="0"/>
              <a:t>.20</a:t>
            </a:r>
            <a:r>
              <a:rPr lang="en-US" sz="3600" b="1" dirty="0"/>
              <a:t>20</a:t>
            </a:r>
            <a:r>
              <a:rPr lang="ru-RU" sz="3600" b="1" dirty="0"/>
              <a:t> в 12.23.59, понедельник</a:t>
            </a:r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</a:t>
            </a:r>
            <a:r>
              <a:rPr lang="ru-RU" sz="3600" dirty="0" err="1"/>
              <a:t>date</a:t>
            </a:r>
            <a:r>
              <a:rPr lang="ru-RU" sz="3600" dirty="0"/>
              <a:t>('Y'); </a:t>
            </a:r>
            <a:r>
              <a:rPr lang="ru-RU" sz="3600" dirty="0">
                <a:solidFill>
                  <a:schemeClr val="accent1"/>
                </a:solidFill>
              </a:rPr>
              <a:t>//вернет ‘20</a:t>
            </a:r>
            <a:r>
              <a:rPr lang="en-US" sz="3600" dirty="0">
                <a:solidFill>
                  <a:schemeClr val="accent1"/>
                </a:solidFill>
              </a:rPr>
              <a:t>20</a:t>
            </a:r>
            <a:r>
              <a:rPr lang="ru-RU" sz="3600" dirty="0">
                <a:solidFill>
                  <a:schemeClr val="accent1"/>
                </a:solidFill>
              </a:rPr>
              <a:t>'</a:t>
            </a:r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</a:t>
            </a:r>
            <a:r>
              <a:rPr lang="ru-RU" sz="3600" dirty="0" err="1"/>
              <a:t>date</a:t>
            </a:r>
            <a:r>
              <a:rPr lang="ru-RU" sz="3600" dirty="0"/>
              <a:t>('y'); </a:t>
            </a:r>
            <a:r>
              <a:rPr lang="ru-RU" sz="3600" dirty="0">
                <a:solidFill>
                  <a:schemeClr val="accent1"/>
                </a:solidFill>
              </a:rPr>
              <a:t>//вернет ‘</a:t>
            </a:r>
            <a:r>
              <a:rPr lang="en-US" sz="3600" dirty="0">
                <a:solidFill>
                  <a:schemeClr val="accent1"/>
                </a:solidFill>
              </a:rPr>
              <a:t>20</a:t>
            </a:r>
            <a:r>
              <a:rPr lang="ru-RU" sz="3600" dirty="0">
                <a:solidFill>
                  <a:schemeClr val="accent1"/>
                </a:solidFill>
              </a:rPr>
              <a:t>'</a:t>
            </a:r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</a:t>
            </a:r>
            <a:r>
              <a:rPr lang="ru-RU" sz="3600" dirty="0" err="1"/>
              <a:t>date</a:t>
            </a:r>
            <a:r>
              <a:rPr lang="ru-RU" sz="3600" dirty="0"/>
              <a:t>('m'); </a:t>
            </a:r>
            <a:r>
              <a:rPr lang="ru-RU" sz="3600" dirty="0">
                <a:solidFill>
                  <a:schemeClr val="accent1"/>
                </a:solidFill>
              </a:rPr>
              <a:t>//вернет ‘0</a:t>
            </a:r>
            <a:r>
              <a:rPr lang="en-US" sz="3600" dirty="0">
                <a:solidFill>
                  <a:schemeClr val="accent1"/>
                </a:solidFill>
              </a:rPr>
              <a:t>3</a:t>
            </a:r>
            <a:r>
              <a:rPr lang="ru-RU" sz="3600" dirty="0">
                <a:solidFill>
                  <a:schemeClr val="accent1"/>
                </a:solidFill>
              </a:rPr>
              <a:t>' - номер месяца</a:t>
            </a:r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</a:t>
            </a:r>
            <a:r>
              <a:rPr lang="ru-RU" sz="3600" dirty="0" err="1"/>
              <a:t>date</a:t>
            </a:r>
            <a:r>
              <a:rPr lang="ru-RU" sz="3600" dirty="0"/>
              <a:t>('d'); </a:t>
            </a:r>
            <a:r>
              <a:rPr lang="ru-RU" sz="3600" dirty="0">
                <a:solidFill>
                  <a:schemeClr val="accent1"/>
                </a:solidFill>
              </a:rPr>
              <a:t>//вернет ‘0</a:t>
            </a:r>
            <a:r>
              <a:rPr lang="en-US" sz="3600" dirty="0">
                <a:solidFill>
                  <a:schemeClr val="accent1"/>
                </a:solidFill>
              </a:rPr>
              <a:t>2</a:t>
            </a:r>
            <a:r>
              <a:rPr lang="ru-RU" sz="3600" dirty="0">
                <a:solidFill>
                  <a:schemeClr val="accent1"/>
                </a:solidFill>
              </a:rPr>
              <a:t>' - номер дня в месяце</a:t>
            </a:r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</a:t>
            </a:r>
            <a:r>
              <a:rPr lang="ru-RU" sz="3600" dirty="0" err="1"/>
              <a:t>date</a:t>
            </a:r>
            <a:r>
              <a:rPr lang="ru-RU" sz="3600" dirty="0"/>
              <a:t>('j'); </a:t>
            </a:r>
            <a:r>
              <a:rPr lang="ru-RU" sz="3600" dirty="0">
                <a:solidFill>
                  <a:schemeClr val="accent1"/>
                </a:solidFill>
              </a:rPr>
              <a:t>//вернет ‘</a:t>
            </a:r>
            <a:r>
              <a:rPr lang="en-US" sz="3600" dirty="0">
                <a:solidFill>
                  <a:schemeClr val="accent1"/>
                </a:solidFill>
              </a:rPr>
              <a:t>2</a:t>
            </a:r>
            <a:r>
              <a:rPr lang="ru-RU" sz="3600" dirty="0">
                <a:solidFill>
                  <a:schemeClr val="accent1"/>
                </a:solidFill>
              </a:rPr>
              <a:t>' - номер дня в месяце (без нуля спереди)</a:t>
            </a:r>
            <a:endParaRPr lang="en-US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</a:t>
            </a:r>
            <a:r>
              <a:rPr lang="ru-RU" sz="3600" dirty="0" err="1"/>
              <a:t>date</a:t>
            </a:r>
            <a:r>
              <a:rPr lang="ru-RU" sz="3600" dirty="0"/>
              <a:t>('w'); </a:t>
            </a:r>
            <a:r>
              <a:rPr lang="ru-RU" sz="3600" dirty="0">
                <a:solidFill>
                  <a:schemeClr val="accent1"/>
                </a:solidFill>
              </a:rPr>
              <a:t>//вернет '1' - понедельник</a:t>
            </a:r>
          </a:p>
        </p:txBody>
      </p:sp>
    </p:spTree>
    <p:extLst>
      <p:ext uri="{BB962C8B-B14F-4D97-AF65-F5344CB8AC3E}">
        <p14:creationId xmlns:p14="http://schemas.microsoft.com/office/powerpoint/2010/main" val="655588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C27B4-18B8-4537-A0D4-82E1241D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51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608B9-7105-4EEE-A66E-FC435364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//Все примеры показаны для даты 0</a:t>
            </a:r>
            <a:r>
              <a:rPr lang="en-US" sz="3600" b="1" dirty="0"/>
              <a:t>2</a:t>
            </a:r>
            <a:r>
              <a:rPr lang="ru-RU" sz="3600" b="1" dirty="0"/>
              <a:t>.0</a:t>
            </a:r>
            <a:r>
              <a:rPr lang="en-US" sz="3600" b="1" dirty="0"/>
              <a:t>3</a:t>
            </a:r>
            <a:r>
              <a:rPr lang="ru-RU" sz="3600" b="1" dirty="0"/>
              <a:t>.20</a:t>
            </a:r>
            <a:r>
              <a:rPr lang="en-US" sz="3600" b="1" dirty="0"/>
              <a:t>20</a:t>
            </a:r>
            <a:r>
              <a:rPr lang="ru-RU" sz="3600" b="1" dirty="0"/>
              <a:t> в 12.23.59, понедельник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echo date('H'); </a:t>
            </a: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вернет '12' - часы</a:t>
            </a:r>
          </a:p>
          <a:p>
            <a:pPr marL="0" indent="0">
              <a:buNone/>
            </a:pPr>
            <a:r>
              <a:rPr lang="en-US" sz="3600" dirty="0"/>
              <a:t>echo date('</a:t>
            </a:r>
            <a:r>
              <a:rPr lang="en-US" sz="3600" dirty="0" err="1"/>
              <a:t>i</a:t>
            </a:r>
            <a:r>
              <a:rPr lang="en-US" sz="3600" dirty="0"/>
              <a:t>'); </a:t>
            </a: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вернет '23' - минуты</a:t>
            </a:r>
          </a:p>
          <a:p>
            <a:pPr marL="0" indent="0">
              <a:buNone/>
            </a:pPr>
            <a:r>
              <a:rPr lang="en-US" sz="3600" dirty="0"/>
              <a:t>echo date('s'); </a:t>
            </a: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вернет '59' - секунды</a:t>
            </a:r>
          </a:p>
          <a:p>
            <a:pPr marL="0" indent="0">
              <a:buNone/>
            </a:pPr>
            <a:r>
              <a:rPr lang="en-US" sz="3600" dirty="0"/>
              <a:t>echo date('d-m-Y'); //</a:t>
            </a:r>
            <a:r>
              <a:rPr lang="ru-RU" sz="3600" dirty="0"/>
              <a:t>вернет ‘0</a:t>
            </a:r>
            <a:r>
              <a:rPr lang="en-US" sz="3600" dirty="0"/>
              <a:t>2</a:t>
            </a:r>
            <a:r>
              <a:rPr lang="ru-RU" sz="3600" dirty="0"/>
              <a:t>-0</a:t>
            </a:r>
            <a:r>
              <a:rPr lang="en-US" sz="3600" dirty="0"/>
              <a:t>3</a:t>
            </a:r>
            <a:r>
              <a:rPr lang="ru-RU" sz="3600" dirty="0"/>
              <a:t>-20</a:t>
            </a:r>
            <a:r>
              <a:rPr lang="en-US" sz="3600" dirty="0"/>
              <a:t>20</a:t>
            </a:r>
            <a:r>
              <a:rPr lang="ru-RU" sz="3600" dirty="0"/>
              <a:t>'</a:t>
            </a:r>
          </a:p>
          <a:p>
            <a:pPr marL="0" indent="0">
              <a:buNone/>
            </a:pPr>
            <a:r>
              <a:rPr lang="en-US" sz="3600" dirty="0"/>
              <a:t>echo date('</a:t>
            </a:r>
            <a:r>
              <a:rPr lang="en-US" sz="3600" dirty="0" err="1"/>
              <a:t>d.m.Y</a:t>
            </a:r>
            <a:r>
              <a:rPr lang="en-US" sz="3600" dirty="0"/>
              <a:t>'); //</a:t>
            </a:r>
            <a:r>
              <a:rPr lang="ru-RU" sz="3600" dirty="0"/>
              <a:t>вернет ‘0</a:t>
            </a:r>
            <a:r>
              <a:rPr lang="en-US" sz="3600" dirty="0"/>
              <a:t>2</a:t>
            </a:r>
            <a:r>
              <a:rPr lang="ru-RU" sz="3600" dirty="0"/>
              <a:t>.0</a:t>
            </a:r>
            <a:r>
              <a:rPr lang="en-US" sz="3600" dirty="0"/>
              <a:t>3</a:t>
            </a:r>
            <a:r>
              <a:rPr lang="ru-RU" sz="3600" dirty="0"/>
              <a:t>.20</a:t>
            </a:r>
            <a:r>
              <a:rPr lang="en-US" sz="3600" dirty="0"/>
              <a:t>20</a:t>
            </a:r>
            <a:r>
              <a:rPr lang="ru-RU" sz="3600" dirty="0"/>
              <a:t>'</a:t>
            </a:r>
          </a:p>
          <a:p>
            <a:pPr marL="0" indent="0">
              <a:buNone/>
            </a:pPr>
            <a:r>
              <a:rPr lang="en-US" sz="3600" dirty="0"/>
              <a:t>echo date('</a:t>
            </a:r>
            <a:r>
              <a:rPr lang="en-US" sz="3600" dirty="0" err="1"/>
              <a:t>H:i:s</a:t>
            </a:r>
            <a:r>
              <a:rPr lang="en-US" sz="3600" dirty="0"/>
              <a:t> </a:t>
            </a:r>
            <a:r>
              <a:rPr lang="en-US" sz="3600" dirty="0" err="1"/>
              <a:t>d.m.Y</a:t>
            </a:r>
            <a:r>
              <a:rPr lang="en-US" sz="3600" dirty="0"/>
              <a:t>'); //</a:t>
            </a:r>
            <a:r>
              <a:rPr lang="ru-RU" sz="3600" dirty="0"/>
              <a:t>вернет '12:23:59 0</a:t>
            </a:r>
            <a:r>
              <a:rPr lang="en-US" sz="3600" dirty="0"/>
              <a:t>2</a:t>
            </a:r>
            <a:r>
              <a:rPr lang="ru-RU" sz="3600" dirty="0"/>
              <a:t>.0</a:t>
            </a:r>
            <a:r>
              <a:rPr lang="en-US" sz="3600" dirty="0"/>
              <a:t>3</a:t>
            </a:r>
            <a:r>
              <a:rPr lang="ru-RU" sz="3600" dirty="0"/>
              <a:t>.20</a:t>
            </a:r>
            <a:r>
              <a:rPr lang="en-US" sz="3600" dirty="0"/>
              <a:t>20</a:t>
            </a:r>
            <a:r>
              <a:rPr lang="ru-RU" sz="3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5897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89D5F-8F21-45C1-9681-2FD4D36E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A68A1-1A27-49B5-9572-508F7D250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/>
              <a:t>Функция </a:t>
            </a:r>
            <a:r>
              <a:rPr lang="ru-RU" sz="3600" b="1" dirty="0" err="1"/>
              <a:t>date</a:t>
            </a:r>
            <a:r>
              <a:rPr lang="ru-RU" sz="3600" dirty="0"/>
              <a:t> имеет второй </a:t>
            </a:r>
            <a:r>
              <a:rPr lang="ru-RU" sz="3600" b="1" dirty="0"/>
              <a:t>необязательный параметр</a:t>
            </a:r>
            <a:r>
              <a:rPr lang="ru-RU" sz="3600" dirty="0"/>
              <a:t>, который принимает момент времени в формате </a:t>
            </a:r>
            <a:r>
              <a:rPr lang="ru-RU" sz="3600" dirty="0" err="1"/>
              <a:t>timestamp</a:t>
            </a:r>
            <a:r>
              <a:rPr lang="ru-RU" sz="3600" dirty="0"/>
              <a:t>. Если передать этот параметр, то функция </a:t>
            </a:r>
            <a:r>
              <a:rPr lang="ru-RU" sz="3600" dirty="0" err="1"/>
              <a:t>date</a:t>
            </a:r>
            <a:r>
              <a:rPr lang="ru-RU" sz="3600" dirty="0"/>
              <a:t> отформатирует не текущий момент времени, а тот, который передан вторым параметром. Этот </a:t>
            </a:r>
            <a:r>
              <a:rPr lang="ru-RU" sz="3600" b="1" dirty="0" err="1"/>
              <a:t>timestamp</a:t>
            </a:r>
            <a:r>
              <a:rPr lang="ru-RU" sz="3600" dirty="0"/>
              <a:t> можно получить, к примеру, через </a:t>
            </a:r>
            <a:r>
              <a:rPr lang="ru-RU" sz="3600" b="1" dirty="0" err="1"/>
              <a:t>mktime</a:t>
            </a:r>
            <a:r>
              <a:rPr lang="ru-RU" sz="3600" dirty="0"/>
              <a:t> (но не обязательно):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	echo date('d-m-Y', </a:t>
            </a:r>
            <a:r>
              <a:rPr lang="en-US" sz="3600" dirty="0" err="1"/>
              <a:t>mktime</a:t>
            </a:r>
            <a:r>
              <a:rPr lang="en-US" sz="3600" dirty="0"/>
              <a:t>(0, 0, 0, 12, 29, 13)); 	</a:t>
            </a: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вернет '29-12-2013'</a:t>
            </a:r>
          </a:p>
          <a:p>
            <a:pPr marL="0" indent="0">
              <a:buNone/>
            </a:pPr>
            <a:r>
              <a:rPr lang="ru-RU" sz="3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31699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BB7D4-1F1B-4E87-A434-690DA88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0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5170E-EAD2-4F3C-A3AE-20D3F284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57127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Этим можно воспользоваться, чтобы узнать номер дня недели за определенную дату - просто передадим ее вторым параметром с помощью функции </a:t>
            </a:r>
            <a:r>
              <a:rPr lang="ru-RU" b="1" dirty="0" err="1"/>
              <a:t>mktime</a:t>
            </a:r>
            <a:r>
              <a:rPr lang="ru-RU" dirty="0"/>
              <a:t>, а первым параметром поставим управляющий символ </a:t>
            </a:r>
            <a:r>
              <a:rPr lang="ru-RU" b="1" dirty="0"/>
              <a:t>'w’</a:t>
            </a:r>
            <a:r>
              <a:rPr lang="ru-RU" dirty="0"/>
              <a:t>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&lt;?</a:t>
            </a:r>
            <a:r>
              <a:rPr lang="ru-RU" dirty="0" err="1"/>
              <a:t>php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chemeClr val="accent1"/>
                </a:solidFill>
              </a:rPr>
              <a:t>//Узнаем какой день недели был 29-12-2013: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date</a:t>
            </a:r>
            <a:r>
              <a:rPr lang="ru-RU" dirty="0"/>
              <a:t>('w', </a:t>
            </a:r>
            <a:r>
              <a:rPr lang="ru-RU" dirty="0" err="1"/>
              <a:t>mktime</a:t>
            </a:r>
            <a:r>
              <a:rPr lang="ru-RU" dirty="0"/>
              <a:t>(0, 0, 0, 12, 29, 13));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>
                <a:solidFill>
                  <a:schemeClr val="accent1"/>
                </a:solidFill>
              </a:rPr>
              <a:t>//вернет '0' - воскресенье</a:t>
            </a:r>
          </a:p>
          <a:p>
            <a:pPr marL="0" indent="0">
              <a:buNone/>
            </a:pPr>
            <a:r>
              <a:rPr lang="ru-RU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56984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898F3-9688-4E1A-9E48-6FA4F0B5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strtotime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2AB40-577E-4B98-AC21-FF229BDD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Функция </a:t>
            </a:r>
            <a:r>
              <a:rPr lang="ru-RU" sz="3600" b="1" dirty="0" err="1"/>
              <a:t>strtotime</a:t>
            </a:r>
            <a:r>
              <a:rPr lang="ru-RU" sz="3600" dirty="0"/>
              <a:t> - это аналог функции </a:t>
            </a:r>
            <a:r>
              <a:rPr lang="ru-RU" sz="3600" dirty="0" err="1"/>
              <a:t>mktime</a:t>
            </a:r>
            <a:r>
              <a:rPr lang="ru-RU" sz="3600" dirty="0"/>
              <a:t> (тоже возвращает </a:t>
            </a:r>
            <a:r>
              <a:rPr lang="ru-RU" sz="3600" dirty="0" err="1"/>
              <a:t>timestamp</a:t>
            </a:r>
            <a:r>
              <a:rPr lang="ru-RU" sz="3600" dirty="0"/>
              <a:t>), только в отличие от нее принимает дату в </a:t>
            </a:r>
            <a:r>
              <a:rPr lang="ru-RU" sz="3600" b="1" dirty="0"/>
              <a:t>более</a:t>
            </a:r>
            <a:r>
              <a:rPr lang="ru-RU" sz="3600" dirty="0"/>
              <a:t> свободном формате.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К примеру, я могу передать ей строку </a:t>
            </a:r>
            <a:r>
              <a:rPr lang="ru-RU" sz="3600" b="1" dirty="0"/>
              <a:t>'2025-12-31'</a:t>
            </a:r>
            <a:r>
              <a:rPr lang="ru-RU" sz="3600" dirty="0"/>
              <a:t> и функция сама разберет, где тут год, где месяц, а где день, и вернет эту дату в формате </a:t>
            </a:r>
            <a:r>
              <a:rPr lang="ru-RU" sz="3600" dirty="0" err="1"/>
              <a:t>timestamp</a:t>
            </a:r>
            <a:r>
              <a:rPr lang="ru-RU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0232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262A9-8F41-412E-A518-15B5F8FB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8EEBB-C0AA-4BFA-B46A-679F866E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Можно написать так - </a:t>
            </a:r>
            <a:r>
              <a:rPr lang="ru-RU" sz="3600" b="1" dirty="0" err="1"/>
              <a:t>strtotime</a:t>
            </a:r>
            <a:r>
              <a:rPr lang="ru-RU" sz="3600" b="1" dirty="0"/>
              <a:t>('</a:t>
            </a:r>
            <a:r>
              <a:rPr lang="ru-RU" sz="3600" b="1" dirty="0" err="1"/>
              <a:t>now</a:t>
            </a:r>
            <a:r>
              <a:rPr lang="ru-RU" sz="3600" b="1" dirty="0"/>
              <a:t>')</a:t>
            </a:r>
            <a:r>
              <a:rPr lang="ru-RU" sz="3600" dirty="0"/>
              <a:t> - и мы получим текущий момент времени, или так - </a:t>
            </a:r>
            <a:r>
              <a:rPr lang="ru-RU" sz="3600" b="1" dirty="0" err="1"/>
              <a:t>strtotime</a:t>
            </a:r>
            <a:r>
              <a:rPr lang="ru-RU" sz="3600" b="1" dirty="0"/>
              <a:t>('</a:t>
            </a:r>
            <a:r>
              <a:rPr lang="ru-RU" sz="3600" b="1" dirty="0" err="1"/>
              <a:t>next</a:t>
            </a:r>
            <a:r>
              <a:rPr lang="ru-RU" sz="3600" b="1" dirty="0"/>
              <a:t> </a:t>
            </a:r>
            <a:r>
              <a:rPr lang="ru-RU" sz="3600" b="1" dirty="0" err="1"/>
              <a:t>Monday</a:t>
            </a:r>
            <a:r>
              <a:rPr lang="ru-RU" sz="3600" b="1" dirty="0"/>
              <a:t>')</a:t>
            </a:r>
            <a:r>
              <a:rPr lang="ru-RU" sz="3600" dirty="0"/>
              <a:t> - и мы получим следующий понедельник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Все форматы можно посмотреть, например, </a:t>
            </a:r>
            <a:r>
              <a:rPr lang="ru-RU" sz="3600" dirty="0">
                <a:hlinkClick r:id="rId2"/>
              </a:rPr>
              <a:t>тут</a:t>
            </a:r>
            <a:r>
              <a:rPr lang="ru-RU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3803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69F5F-89FF-492D-B5BD-9E522A7B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165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2D1BD-3806-4BEE-8542-E8AFDDD6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76"/>
            <a:ext cx="10515600" cy="56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/>
              <a:t>Примеры: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strtotime</a:t>
            </a:r>
            <a:r>
              <a:rPr lang="en-US" sz="3600" dirty="0"/>
              <a:t>("now");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strtotime</a:t>
            </a:r>
            <a:r>
              <a:rPr lang="en-US" sz="3600" dirty="0"/>
              <a:t>("10 September 2000");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strtotime</a:t>
            </a:r>
            <a:r>
              <a:rPr lang="en-US" sz="3600" dirty="0"/>
              <a:t>("+1 day")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strtotime</a:t>
            </a:r>
            <a:r>
              <a:rPr lang="en-US" sz="3600" dirty="0"/>
              <a:t>("+1 week 2 days 4 hours 2 seconds");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strtotime</a:t>
            </a:r>
            <a:r>
              <a:rPr lang="en-US" sz="3600" dirty="0"/>
              <a:t>("next Thursday");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strtotime</a:t>
            </a:r>
            <a:r>
              <a:rPr lang="en-US" sz="3600" dirty="0"/>
              <a:t>("last Monday"); </a:t>
            </a:r>
          </a:p>
        </p:txBody>
      </p:sp>
    </p:spTree>
    <p:extLst>
      <p:ext uri="{BB962C8B-B14F-4D97-AF65-F5344CB8AC3E}">
        <p14:creationId xmlns:p14="http://schemas.microsoft.com/office/powerpoint/2010/main" val="1807909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4C2FD-C876-4B6D-BBC6-8747286F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458D9-11FF-4B72-AEEF-0F5CF1CD8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Следующий код вернет дату предыдущего понедельника: </a:t>
            </a:r>
          </a:p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	echo date('d-m-Y', </a:t>
            </a:r>
            <a:r>
              <a:rPr lang="en-US" sz="3600" dirty="0" err="1"/>
              <a:t>strtotime</a:t>
            </a:r>
            <a:r>
              <a:rPr lang="en-US" sz="3600" dirty="0"/>
              <a:t>("last Monday"));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	//</a:t>
            </a:r>
            <a:r>
              <a:rPr lang="ru-RU" sz="3600" dirty="0">
                <a:solidFill>
                  <a:schemeClr val="accent1"/>
                </a:solidFill>
              </a:rPr>
              <a:t>02-03-2020</a:t>
            </a:r>
            <a:endParaRPr lang="en-US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600" dirty="0"/>
              <a:t>?&gt;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76456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4166F-E4E6-4333-B47A-5B5A4431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19"/>
          </a:xfrm>
        </p:spPr>
        <p:txBody>
          <a:bodyPr/>
          <a:lstStyle/>
          <a:p>
            <a:r>
              <a:rPr lang="ru-RU" b="1" dirty="0">
                <a:latin typeface="+mn-lt"/>
              </a:rPr>
              <a:t>Функции для работы со строками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1BC5D-91B9-450A-9461-D57172051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i="1" dirty="0" err="1"/>
              <a:t>str_replace</a:t>
            </a:r>
            <a:r>
              <a:rPr lang="en-US" sz="3600" b="1" i="1" dirty="0"/>
              <a:t>()</a:t>
            </a:r>
            <a:endParaRPr lang="ru-RU" sz="3600" b="1" i="1" dirty="0"/>
          </a:p>
          <a:p>
            <a:pPr marL="0" indent="0">
              <a:buNone/>
            </a:pPr>
            <a:r>
              <a:rPr lang="ru-RU" sz="3600" dirty="0"/>
              <a:t>Используется для замены одного слова (или нескольких слов, или даже предложений) на другое. 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 err="1"/>
              <a:t>str_replace</a:t>
            </a:r>
            <a:r>
              <a:rPr lang="en-US" sz="3600" dirty="0"/>
              <a:t>($search, $replace , $subject)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Эта функция возвращает строку или массив, в котором все вхождения </a:t>
            </a:r>
            <a:r>
              <a:rPr lang="ru-RU" sz="3600" i="1" dirty="0" err="1"/>
              <a:t>search</a:t>
            </a:r>
            <a:r>
              <a:rPr lang="ru-RU" sz="3600" dirty="0"/>
              <a:t> в </a:t>
            </a:r>
            <a:r>
              <a:rPr lang="ru-RU" sz="3600" i="1" dirty="0" err="1"/>
              <a:t>subject</a:t>
            </a:r>
            <a:r>
              <a:rPr lang="ru-RU" sz="3600" dirty="0"/>
              <a:t> заменены на </a:t>
            </a:r>
            <a:r>
              <a:rPr lang="ru-RU" sz="3600" i="1" dirty="0" err="1"/>
              <a:t>replace</a:t>
            </a:r>
            <a:r>
              <a:rPr lang="ru-RU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3124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8D30F-B1A7-4C7C-B151-10D180E7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054323-87A8-413A-8A09-ED30B18B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echo = </a:t>
            </a:r>
            <a:r>
              <a:rPr lang="en-US" sz="3600" dirty="0" err="1"/>
              <a:t>str_replace</a:t>
            </a:r>
            <a:r>
              <a:rPr lang="en-US" sz="3600" dirty="0"/>
              <a:t>('#CONST#', '</a:t>
            </a:r>
            <a:r>
              <a:rPr lang="ru-RU" sz="3600" dirty="0"/>
              <a:t>на что заменили’, 'текст содержащий </a:t>
            </a:r>
            <a:r>
              <a:rPr lang="en-US" sz="3600" dirty="0"/>
              <a:t>#CONST#</a:t>
            </a:r>
            <a:r>
              <a:rPr lang="ru-RU" sz="3600" dirty="0"/>
              <a:t>’</a:t>
            </a:r>
            <a:r>
              <a:rPr lang="en-US" sz="3600" dirty="0"/>
              <a:t>);</a:t>
            </a:r>
            <a:endParaRPr lang="ru-RU" sz="3600" dirty="0"/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//текст содержащий на что заменили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7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384F8-C4FA-4C5C-948B-4C0BF3B0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3C5B4-B511-40A8-BA48-7B912684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563"/>
            <a:ext cx="10515600" cy="5720400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Запишите результат выполнения кода:</a:t>
            </a:r>
          </a:p>
          <a:p>
            <a:pPr marL="0" indent="0">
              <a:buNone/>
            </a:pPr>
            <a:r>
              <a:rPr lang="en-US" dirty="0"/>
              <a:t>function counter()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static $counter = 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$counter += $counter + 1;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echo $counter;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counter();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counter();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counter();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//137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110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3FA2B-92E9-4E45-8A03-D1F10493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442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B1554-8291-4AC6-BDF4-A188C06F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550"/>
            <a:ext cx="10515600" cy="55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$vowels = array("a", "e", "</a:t>
            </a:r>
            <a:r>
              <a:rPr lang="en-US" sz="3200" dirty="0" err="1"/>
              <a:t>i</a:t>
            </a:r>
            <a:r>
              <a:rPr lang="en-US" sz="3200" dirty="0"/>
              <a:t>", "o", "u", "A", "E", "I", "O", "U");</a:t>
            </a:r>
          </a:p>
          <a:p>
            <a:pPr marL="0" indent="0">
              <a:buNone/>
            </a:pPr>
            <a:r>
              <a:rPr lang="en-US" sz="3200" dirty="0"/>
              <a:t>$</a:t>
            </a:r>
            <a:r>
              <a:rPr lang="en-US" sz="3200" dirty="0" err="1"/>
              <a:t>onlyconsonants</a:t>
            </a:r>
            <a:r>
              <a:rPr lang="en-US" sz="3200" dirty="0"/>
              <a:t> = </a:t>
            </a:r>
            <a:r>
              <a:rPr lang="en-US" sz="3200" dirty="0" err="1"/>
              <a:t>str_replace</a:t>
            </a:r>
            <a:r>
              <a:rPr lang="en-US" sz="3200" dirty="0"/>
              <a:t>($vowels, "", "Hello World of PHP");</a:t>
            </a:r>
            <a:endParaRPr lang="ru-RU" sz="3200" dirty="0"/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// присваивает: </a:t>
            </a:r>
            <a:r>
              <a:rPr lang="en-US" sz="3200" dirty="0" err="1">
                <a:solidFill>
                  <a:schemeClr val="accent1"/>
                </a:solidFill>
              </a:rPr>
              <a:t>Hll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Wrld</a:t>
            </a:r>
            <a:r>
              <a:rPr lang="en-US" sz="3200" dirty="0">
                <a:solidFill>
                  <a:schemeClr val="accent1"/>
                </a:solidFill>
              </a:rPr>
              <a:t> f PHP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0640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94340-4723-43E5-B641-29A4877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6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1F704-6115-4124-8663-F37A6C61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$phrase  = "You should eat fruits, vegetables, and fiber every day.";</a:t>
            </a:r>
          </a:p>
          <a:p>
            <a:pPr marL="0" indent="0">
              <a:buNone/>
            </a:pPr>
            <a:r>
              <a:rPr lang="en-US" sz="3600" dirty="0"/>
              <a:t>$healthy = array("fruits", "vegetables", "fiber");</a:t>
            </a:r>
          </a:p>
          <a:p>
            <a:pPr marL="0" indent="0">
              <a:buNone/>
            </a:pPr>
            <a:r>
              <a:rPr lang="en-US" sz="3600" dirty="0"/>
              <a:t>$yummy   = array("pizza", “cola", "ice cream");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$</a:t>
            </a:r>
            <a:r>
              <a:rPr lang="en-US" sz="3600" dirty="0" err="1"/>
              <a:t>newphrase</a:t>
            </a:r>
            <a:r>
              <a:rPr lang="en-US" sz="3600" dirty="0"/>
              <a:t> = </a:t>
            </a:r>
            <a:r>
              <a:rPr lang="en-US" sz="3600" dirty="0" err="1"/>
              <a:t>str_replace</a:t>
            </a:r>
            <a:r>
              <a:rPr lang="en-US" sz="3600" dirty="0"/>
              <a:t>($healthy, $yummy, $phrase);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присваивает: </a:t>
            </a:r>
            <a:r>
              <a:rPr lang="en-US" sz="3600" dirty="0">
                <a:solidFill>
                  <a:schemeClr val="accent1"/>
                </a:solidFill>
              </a:rPr>
              <a:t>You should eat pizza, cola, and ice cream every day</a:t>
            </a:r>
          </a:p>
        </p:txBody>
      </p:sp>
    </p:spTree>
    <p:extLst>
      <p:ext uri="{BB962C8B-B14F-4D97-AF65-F5344CB8AC3E}">
        <p14:creationId xmlns:p14="http://schemas.microsoft.com/office/powerpoint/2010/main" val="40444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71960-9289-4653-B2A9-131AB7E7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35355-565A-4DC2-8A03-1F79EDBD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$search = ‘Hello’;</a:t>
            </a:r>
          </a:p>
          <a:p>
            <a:pPr marL="0" indent="0">
              <a:buNone/>
            </a:pPr>
            <a:r>
              <a:rPr lang="en-US" sz="3600" dirty="0"/>
              <a:t>$replace = ‘Hi’;</a:t>
            </a:r>
          </a:p>
          <a:p>
            <a:pPr marL="0" indent="0">
              <a:buNone/>
            </a:pPr>
            <a:r>
              <a:rPr lang="en-US" sz="3600" dirty="0"/>
              <a:t>$subject = ‘Hello, Nika!’;</a:t>
            </a:r>
          </a:p>
          <a:p>
            <a:pPr marL="0" indent="0">
              <a:buNone/>
            </a:pPr>
            <a:r>
              <a:rPr lang="en-US" sz="3600" dirty="0" err="1"/>
              <a:t>str_replace</a:t>
            </a:r>
            <a:r>
              <a:rPr lang="en-US" sz="3600" dirty="0"/>
              <a:t>($search, $replace , $subject, $count);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$count – </a:t>
            </a:r>
            <a:r>
              <a:rPr lang="ru-RU" sz="3600" b="1" dirty="0"/>
              <a:t>вернет количество произведенных замен.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48971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F65D2-F8BD-4D50-8393-56BCC479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070F2-34F0-462B-AA02-9ED813FA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$str = </a:t>
            </a:r>
            <a:r>
              <a:rPr lang="en-US" sz="3600" dirty="0" err="1"/>
              <a:t>str_replace</a:t>
            </a:r>
            <a:r>
              <a:rPr lang="en-US" sz="3600" dirty="0"/>
              <a:t>("</a:t>
            </a:r>
            <a:r>
              <a:rPr lang="en-US" sz="3600" dirty="0" err="1"/>
              <a:t>ll</a:t>
            </a:r>
            <a:r>
              <a:rPr lang="en-US" sz="3600" dirty="0"/>
              <a:t>", "", "good golly miss molly!", $count);</a:t>
            </a:r>
          </a:p>
          <a:p>
            <a:pPr marL="0" indent="0">
              <a:buNone/>
            </a:pPr>
            <a:r>
              <a:rPr lang="en-US" sz="3600" dirty="0"/>
              <a:t>echo $count;</a:t>
            </a:r>
            <a:endParaRPr lang="ru-RU" sz="3600" dirty="0"/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en-US" sz="3600" dirty="0" err="1">
                <a:solidFill>
                  <a:schemeClr val="accent1"/>
                </a:solidFill>
              </a:rPr>
              <a:t>присваивает</a:t>
            </a:r>
            <a:r>
              <a:rPr lang="en-US" sz="3600" dirty="0">
                <a:solidFill>
                  <a:schemeClr val="accent1"/>
                </a:solidFill>
              </a:rPr>
              <a:t>: 2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8999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1BCA7-629A-46DB-8B33-99A81558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44AD8-4157-4FC0-912B-90A8A9C8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err="1"/>
              <a:t>str_replace</a:t>
            </a:r>
            <a:r>
              <a:rPr lang="ru-RU" sz="3600" b="1" dirty="0"/>
              <a:t>()</a:t>
            </a:r>
            <a:r>
              <a:rPr lang="ru-RU" sz="3600" dirty="0"/>
              <a:t> осуществляет замену слева направо, то при использовании множественных замен она может заменить ранее вставленное значение на другое.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/>
              <a:t>$search  = array('A', 'B', 'C', 'D', 'E');</a:t>
            </a:r>
          </a:p>
          <a:p>
            <a:pPr marL="0" indent="0">
              <a:buNone/>
            </a:pPr>
            <a:r>
              <a:rPr lang="en-US" sz="3600" dirty="0"/>
              <a:t>$replace = array('B', 'C', 'D', 'E', 'F');</a:t>
            </a:r>
          </a:p>
          <a:p>
            <a:pPr marL="0" indent="0">
              <a:buNone/>
            </a:pPr>
            <a:r>
              <a:rPr lang="en-US" sz="3600" dirty="0"/>
              <a:t>$subject = 'A';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str_replace</a:t>
            </a:r>
            <a:r>
              <a:rPr lang="en-US" sz="3600" dirty="0"/>
              <a:t>($search, $replace, $subject);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758683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A62C5-A5AF-4D58-8588-5CEEC103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D1AA6-157D-42C2-8B03-E696F63F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$search  = array('A', 'B', 'C', 'D', 'E');</a:t>
            </a:r>
          </a:p>
          <a:p>
            <a:pPr marL="0" indent="0">
              <a:buNone/>
            </a:pPr>
            <a:r>
              <a:rPr lang="en-US" dirty="0"/>
              <a:t>$replace = array('B', 'C', 'D', 'E', 'F');</a:t>
            </a:r>
          </a:p>
          <a:p>
            <a:pPr marL="0" indent="0">
              <a:buNone/>
            </a:pPr>
            <a:r>
              <a:rPr lang="en-US" dirty="0"/>
              <a:t>$subject = 'A';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str_replace</a:t>
            </a:r>
            <a:r>
              <a:rPr lang="en-US" dirty="0"/>
              <a:t>($search, $replace, $subject);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// Выводит F, т.к. A заменяется на B, затем B на C, и так далее...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// В итоге E будет заменено F, так как замена происходит слева направо.</a:t>
            </a:r>
          </a:p>
        </p:txBody>
      </p:sp>
    </p:spTree>
    <p:extLst>
      <p:ext uri="{BB962C8B-B14F-4D97-AF65-F5344CB8AC3E}">
        <p14:creationId xmlns:p14="http://schemas.microsoft.com/office/powerpoint/2010/main" val="10671983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20B33-012E-4F39-A8AD-6760EA32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403CB-8FE1-4AD3-8377-CA0BEBA0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$</a:t>
            </a:r>
            <a:r>
              <a:rPr lang="en-US" sz="3600" dirty="0"/>
              <a:t>letters = array('</a:t>
            </a:r>
            <a:r>
              <a:rPr lang="ru-RU" sz="3600" dirty="0"/>
              <a:t>я', 'о');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en-US" sz="3600" dirty="0"/>
              <a:t>fruit   = array('</a:t>
            </a:r>
            <a:r>
              <a:rPr lang="ru-RU" sz="3600" dirty="0"/>
              <a:t>яблоко', 'орех');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en-US" sz="3600" dirty="0"/>
              <a:t>text    = '</a:t>
            </a:r>
            <a:r>
              <a:rPr lang="ru-RU" sz="3600" dirty="0"/>
              <a:t>я о';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en-US" sz="3600" dirty="0"/>
              <a:t>output  = </a:t>
            </a:r>
            <a:r>
              <a:rPr lang="en-US" sz="3600" dirty="0" err="1"/>
              <a:t>str_replace</a:t>
            </a:r>
            <a:r>
              <a:rPr lang="en-US" sz="3600" dirty="0"/>
              <a:t>($letters, $fruit, $text);</a:t>
            </a:r>
          </a:p>
          <a:p>
            <a:pPr marL="0" indent="0">
              <a:buNone/>
            </a:pPr>
            <a:r>
              <a:rPr lang="en-US" sz="3600" dirty="0"/>
              <a:t>echo $output;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Выводит: </a:t>
            </a:r>
            <a:r>
              <a:rPr lang="ru-RU" sz="3600" dirty="0" err="1">
                <a:solidFill>
                  <a:schemeClr val="accent1"/>
                </a:solidFill>
              </a:rPr>
              <a:t>яблорехкорех</a:t>
            </a:r>
            <a:r>
              <a:rPr lang="ru-RU" sz="3600" dirty="0">
                <a:solidFill>
                  <a:schemeClr val="accent1"/>
                </a:solidFill>
              </a:rPr>
              <a:t> орех (по вышеуказанной причине)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48031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4A2CF-76C0-4958-911B-26498186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07AE4-1903-427C-8841-DF4002A0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/>
              <a:t>substr</a:t>
            </a:r>
            <a:r>
              <a:rPr lang="en-US" sz="3600" dirty="0"/>
              <a:t>()</a:t>
            </a:r>
            <a:endParaRPr lang="ru-RU" sz="3600" dirty="0"/>
          </a:p>
          <a:p>
            <a:pPr marL="0" indent="0">
              <a:buNone/>
            </a:pPr>
            <a:r>
              <a:rPr lang="ru-RU" sz="3600" dirty="0"/>
              <a:t>Возвращает подстроку строки </a:t>
            </a:r>
            <a:r>
              <a:rPr lang="ru-RU" sz="3600" i="1" dirty="0" err="1"/>
              <a:t>string</a:t>
            </a:r>
            <a:r>
              <a:rPr lang="ru-RU" sz="3600" dirty="0"/>
              <a:t>, начинающейся с </a:t>
            </a:r>
            <a:r>
              <a:rPr lang="ru-RU" sz="3600" i="1" dirty="0" err="1"/>
              <a:t>start</a:t>
            </a:r>
            <a:r>
              <a:rPr lang="ru-RU" sz="3600" dirty="0"/>
              <a:t> символа по счету и длиной </a:t>
            </a:r>
            <a:r>
              <a:rPr lang="ru-RU" sz="3600" i="1" dirty="0" err="1"/>
              <a:t>length</a:t>
            </a:r>
            <a:r>
              <a:rPr lang="ru-RU" sz="3600" dirty="0"/>
              <a:t> символов. 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 err="1"/>
              <a:t>substr</a:t>
            </a:r>
            <a:r>
              <a:rPr lang="en-US" sz="3600" dirty="0"/>
              <a:t> ($string, $start</a:t>
            </a:r>
            <a:r>
              <a:rPr lang="ru-RU" sz="3600" dirty="0"/>
              <a:t>, </a:t>
            </a:r>
            <a:r>
              <a:rPr lang="en-US" sz="3600" dirty="0"/>
              <a:t>$length)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506021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2CB7C-E908-4665-B616-174881BD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0B973-C48C-4D3D-BF46-7550BD16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600" dirty="0"/>
              <a:t>Нам нужно будет выделить в строке несколько символов подряд. </a:t>
            </a:r>
          </a:p>
          <a:p>
            <a:pPr marL="0" indent="0">
              <a:buNone/>
            </a:pPr>
            <a:r>
              <a:rPr lang="ru-RU" sz="3600" dirty="0"/>
              <a:t>Например, со второго по десятый символ в строке. В этом нам поможет </a:t>
            </a:r>
            <a:r>
              <a:rPr lang="ru-RU" sz="3600" dirty="0" err="1"/>
              <a:t>php</a:t>
            </a:r>
            <a:r>
              <a:rPr lang="ru-RU" sz="3600" dirty="0"/>
              <a:t> функция </a:t>
            </a:r>
            <a:r>
              <a:rPr lang="ru-RU" sz="3600" b="1" i="1" dirty="0" err="1"/>
              <a:t>substr</a:t>
            </a:r>
            <a:r>
              <a:rPr lang="ru-RU" sz="3600" i="1" dirty="0"/>
              <a:t>()</a:t>
            </a:r>
            <a:r>
              <a:rPr lang="ru-RU" sz="3600" dirty="0"/>
              <a:t>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string</a:t>
            </a:r>
            <a:r>
              <a:rPr lang="ru-RU" sz="3600" dirty="0"/>
              <a:t> = 'Особенности национальной охоты';</a:t>
            </a:r>
          </a:p>
          <a:p>
            <a:pPr marL="0" indent="0">
              <a:buNone/>
            </a:pPr>
            <a:r>
              <a:rPr lang="ru-RU" sz="3600" dirty="0"/>
              <a:t>$string2 = </a:t>
            </a:r>
            <a:r>
              <a:rPr lang="ru-RU" sz="3600" dirty="0" err="1"/>
              <a:t>substr</a:t>
            </a:r>
            <a:r>
              <a:rPr lang="ru-RU" sz="3600" dirty="0"/>
              <a:t>($</a:t>
            </a:r>
            <a:r>
              <a:rPr lang="ru-RU" sz="3600" dirty="0" err="1"/>
              <a:t>string</a:t>
            </a:r>
            <a:r>
              <a:rPr lang="ru-RU" sz="3600" dirty="0"/>
              <a:t>, 0, 11);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//выбираем из строки символы с 0 позиции, кол-во выбранных символов = 11 (длинна слова "Особенности")</a:t>
            </a:r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$string2.'&lt;</a:t>
            </a:r>
            <a:r>
              <a:rPr lang="ru-RU" sz="3600" dirty="0" err="1"/>
              <a:t>br</a:t>
            </a:r>
            <a:r>
              <a:rPr lang="ru-RU" sz="3600" dirty="0"/>
              <a:t>&gt;';</a:t>
            </a:r>
          </a:p>
        </p:txBody>
      </p:sp>
    </p:spTree>
    <p:extLst>
      <p:ext uri="{BB962C8B-B14F-4D97-AF65-F5344CB8AC3E}">
        <p14:creationId xmlns:p14="http://schemas.microsoft.com/office/powerpoint/2010/main" val="6944935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748A7-73EC-486A-8343-2715C5A0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9D94F-6448-4A19-8C93-25DCB399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Можно также выделять символы с конца строки. Для этого нужно ставить значение исходного положения символа, с которого начинается выделение, отрицательным.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ru-RU" sz="3600" dirty="0" err="1"/>
              <a:t>string</a:t>
            </a:r>
            <a:r>
              <a:rPr lang="ru-RU" sz="3600" dirty="0"/>
              <a:t> = 'Особенности национальной охоты';</a:t>
            </a:r>
          </a:p>
          <a:p>
            <a:pPr marL="0" indent="0">
              <a:buNone/>
            </a:pPr>
            <a:r>
              <a:rPr lang="ru-RU" sz="3600" dirty="0"/>
              <a:t>$string2 = </a:t>
            </a:r>
            <a:r>
              <a:rPr lang="ru-RU" sz="3600" dirty="0" err="1"/>
              <a:t>substr</a:t>
            </a:r>
            <a:r>
              <a:rPr lang="ru-RU" sz="3600" dirty="0"/>
              <a:t>($</a:t>
            </a:r>
            <a:r>
              <a:rPr lang="ru-RU" sz="3600" dirty="0" err="1"/>
              <a:t>string</a:t>
            </a:r>
            <a:r>
              <a:rPr lang="ru-RU" sz="3600" dirty="0"/>
              <a:t>, -5); </a:t>
            </a:r>
            <a:r>
              <a:rPr lang="ru-RU" sz="3600" dirty="0">
                <a:solidFill>
                  <a:schemeClr val="accent1"/>
                </a:solidFill>
              </a:rPr>
              <a:t>//выбираем из строки символы с 0 позиции, если не указать третий параметр (сколько символов </a:t>
            </a:r>
            <a:r>
              <a:rPr lang="ru-RU" sz="3600" dirty="0" err="1">
                <a:solidFill>
                  <a:schemeClr val="accent1"/>
                </a:solidFill>
              </a:rPr>
              <a:t>выберать</a:t>
            </a:r>
            <a:r>
              <a:rPr lang="ru-RU" sz="3600" dirty="0">
                <a:solidFill>
                  <a:schemeClr val="accent1"/>
                </a:solidFill>
              </a:rPr>
              <a:t>), то выбор пойдет до конца строки</a:t>
            </a:r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$string2.'&lt;</a:t>
            </a:r>
            <a:r>
              <a:rPr lang="ru-RU" sz="3600" dirty="0" err="1"/>
              <a:t>br</a:t>
            </a:r>
            <a:r>
              <a:rPr lang="ru-RU" sz="3600" dirty="0"/>
              <a:t>&gt;'; </a:t>
            </a:r>
            <a:r>
              <a:rPr lang="ru-RU" sz="3600" dirty="0">
                <a:solidFill>
                  <a:schemeClr val="accent1"/>
                </a:solidFill>
              </a:rPr>
              <a:t>// выведет на экран «охоты»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8711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87A4E-B076-4688-8321-2E5CE8E7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4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81C80-BF0E-456C-93A6-378E3DC0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200" dirty="0"/>
              <a:t>Какие из объявлений переменных являются не верными?</a:t>
            </a:r>
          </a:p>
          <a:p>
            <a:pPr lvl="1"/>
            <a:r>
              <a:rPr lang="ru-RU" sz="3200" dirty="0" err="1"/>
              <a:t>static</a:t>
            </a:r>
            <a:r>
              <a:rPr lang="ru-RU" sz="3200" dirty="0"/>
              <a:t> $</a:t>
            </a:r>
            <a:r>
              <a:rPr lang="ru-RU" sz="3200" dirty="0" err="1"/>
              <a:t>int</a:t>
            </a:r>
            <a:r>
              <a:rPr lang="ru-RU" sz="3200" dirty="0"/>
              <a:t> = 0;</a:t>
            </a:r>
          </a:p>
          <a:p>
            <a:pPr lvl="1"/>
            <a:r>
              <a:rPr lang="ru-RU" sz="3200" dirty="0" err="1"/>
              <a:t>static</a:t>
            </a:r>
            <a:r>
              <a:rPr lang="ru-RU" sz="3200" dirty="0"/>
              <a:t> $</a:t>
            </a:r>
            <a:r>
              <a:rPr lang="ru-RU" sz="3200" dirty="0" err="1"/>
              <a:t>int</a:t>
            </a:r>
            <a:r>
              <a:rPr lang="ru-RU" sz="3200" dirty="0"/>
              <a:t> = 1+2;</a:t>
            </a:r>
          </a:p>
          <a:p>
            <a:pPr lvl="1"/>
            <a:r>
              <a:rPr lang="ru-RU" sz="3200" dirty="0" err="1">
                <a:solidFill>
                  <a:schemeClr val="accent6"/>
                </a:solidFill>
              </a:rPr>
              <a:t>static</a:t>
            </a:r>
            <a:r>
              <a:rPr lang="ru-RU" sz="3200" dirty="0">
                <a:solidFill>
                  <a:schemeClr val="accent6"/>
                </a:solidFill>
              </a:rPr>
              <a:t> $</a:t>
            </a:r>
            <a:r>
              <a:rPr lang="ru-RU" sz="3200" dirty="0" err="1">
                <a:solidFill>
                  <a:schemeClr val="accent6"/>
                </a:solidFill>
              </a:rPr>
              <a:t>int</a:t>
            </a:r>
            <a:r>
              <a:rPr lang="ru-RU" sz="3200" dirty="0">
                <a:solidFill>
                  <a:schemeClr val="accent6"/>
                </a:solidFill>
              </a:rPr>
              <a:t> = </a:t>
            </a:r>
            <a:r>
              <a:rPr lang="ru-RU" sz="3200" dirty="0" err="1">
                <a:solidFill>
                  <a:schemeClr val="accent6"/>
                </a:solidFill>
              </a:rPr>
              <a:t>sqrt</a:t>
            </a:r>
            <a:r>
              <a:rPr lang="ru-RU" sz="3200" dirty="0">
                <a:solidFill>
                  <a:schemeClr val="accent6"/>
                </a:solidFill>
              </a:rPr>
              <a:t>(1);</a:t>
            </a:r>
          </a:p>
          <a:p>
            <a:pPr lvl="1"/>
            <a:r>
              <a:rPr lang="ru-RU" sz="3200" dirty="0" err="1"/>
              <a:t>static</a:t>
            </a:r>
            <a:r>
              <a:rPr lang="ru-RU" sz="3200" dirty="0"/>
              <a:t> $</a:t>
            </a:r>
            <a:r>
              <a:rPr lang="ru-RU" sz="3200" dirty="0" err="1"/>
              <a:t>int</a:t>
            </a:r>
            <a:r>
              <a:rPr lang="ru-RU" sz="3200" dirty="0"/>
              <a:t> = 2/1;</a:t>
            </a:r>
          </a:p>
          <a:p>
            <a:pPr lvl="1"/>
            <a:r>
              <a:rPr lang="ru-RU" sz="3200" dirty="0" err="1">
                <a:solidFill>
                  <a:schemeClr val="accent6"/>
                </a:solidFill>
              </a:rPr>
              <a:t>static</a:t>
            </a:r>
            <a:r>
              <a:rPr lang="ru-RU" sz="3200" dirty="0">
                <a:solidFill>
                  <a:schemeClr val="accent6"/>
                </a:solidFill>
              </a:rPr>
              <a:t> $</a:t>
            </a:r>
            <a:r>
              <a:rPr lang="ru-RU" sz="3200" dirty="0" err="1">
                <a:solidFill>
                  <a:schemeClr val="accent6"/>
                </a:solidFill>
              </a:rPr>
              <a:t>int</a:t>
            </a:r>
            <a:r>
              <a:rPr lang="ru-RU" sz="3200" dirty="0">
                <a:solidFill>
                  <a:schemeClr val="accent6"/>
                </a:solidFill>
              </a:rPr>
              <a:t> = </a:t>
            </a:r>
            <a:r>
              <a:rPr lang="en-US" sz="3200" dirty="0" err="1">
                <a:solidFill>
                  <a:schemeClr val="accent6"/>
                </a:solidFill>
              </a:rPr>
              <a:t>intval</a:t>
            </a:r>
            <a:r>
              <a:rPr lang="ru-RU" sz="3200" dirty="0">
                <a:solidFill>
                  <a:schemeClr val="accent6"/>
                </a:solidFill>
              </a:rPr>
              <a:t>(2.1);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871329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5A7F5-AFAE-4A3A-8ED1-E60F0E7A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9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771D3-363D-4594-ACD3-7FE295D3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518"/>
            <a:ext cx="10515600" cy="570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$rest = </a:t>
            </a:r>
            <a:r>
              <a:rPr lang="en-US" sz="3600" dirty="0" err="1"/>
              <a:t>substr</a:t>
            </a:r>
            <a:r>
              <a:rPr lang="en-US" sz="3600" dirty="0"/>
              <a:t>("</a:t>
            </a:r>
            <a:r>
              <a:rPr lang="en-US" sz="3600" dirty="0" err="1"/>
              <a:t>abcdef</a:t>
            </a:r>
            <a:r>
              <a:rPr lang="en-US" sz="3600" dirty="0"/>
              <a:t>", -1);    </a:t>
            </a: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ru-RU" sz="3600" dirty="0">
                <a:solidFill>
                  <a:schemeClr val="accent1"/>
                </a:solidFill>
              </a:rPr>
              <a:t>возвращает "</a:t>
            </a:r>
            <a:r>
              <a:rPr lang="en-US" sz="3600" dirty="0">
                <a:solidFill>
                  <a:schemeClr val="accent1"/>
                </a:solidFill>
              </a:rPr>
              <a:t>f"</a:t>
            </a:r>
          </a:p>
          <a:p>
            <a:pPr marL="0" indent="0">
              <a:buNone/>
            </a:pPr>
            <a:r>
              <a:rPr lang="en-US" sz="3600" dirty="0"/>
              <a:t>$rest = </a:t>
            </a:r>
            <a:r>
              <a:rPr lang="en-US" sz="3600" dirty="0" err="1"/>
              <a:t>substr</a:t>
            </a:r>
            <a:r>
              <a:rPr lang="en-US" sz="3600" dirty="0"/>
              <a:t>("</a:t>
            </a:r>
            <a:r>
              <a:rPr lang="en-US" sz="3600" dirty="0" err="1"/>
              <a:t>abcdef</a:t>
            </a:r>
            <a:r>
              <a:rPr lang="en-US" sz="3600" dirty="0"/>
              <a:t>", -2);    </a:t>
            </a: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ru-RU" sz="3600" dirty="0">
                <a:solidFill>
                  <a:schemeClr val="accent1"/>
                </a:solidFill>
              </a:rPr>
              <a:t>возвращает "</a:t>
            </a:r>
            <a:r>
              <a:rPr lang="en-US" sz="3600" dirty="0" err="1">
                <a:solidFill>
                  <a:schemeClr val="accent1"/>
                </a:solidFill>
              </a:rPr>
              <a:t>ef</a:t>
            </a:r>
            <a:r>
              <a:rPr lang="en-US" sz="3600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3600" dirty="0"/>
              <a:t>$rest = </a:t>
            </a:r>
            <a:r>
              <a:rPr lang="en-US" sz="3600" dirty="0" err="1"/>
              <a:t>substr</a:t>
            </a:r>
            <a:r>
              <a:rPr lang="en-US" sz="3600" dirty="0"/>
              <a:t>("</a:t>
            </a:r>
            <a:r>
              <a:rPr lang="en-US" sz="3600" dirty="0" err="1"/>
              <a:t>abcdef</a:t>
            </a:r>
            <a:r>
              <a:rPr lang="en-US" sz="3600" dirty="0"/>
              <a:t>", -3, 1); </a:t>
            </a: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ru-RU" sz="3600" dirty="0">
                <a:solidFill>
                  <a:schemeClr val="accent1"/>
                </a:solidFill>
              </a:rPr>
              <a:t>возвращает "</a:t>
            </a:r>
            <a:r>
              <a:rPr lang="en-US" sz="3600" dirty="0">
                <a:solidFill>
                  <a:schemeClr val="accent1"/>
                </a:solidFill>
              </a:rPr>
              <a:t>d</a:t>
            </a:r>
            <a:r>
              <a:rPr lang="ru-RU" sz="3600" dirty="0">
                <a:solidFill>
                  <a:schemeClr val="accent1"/>
                </a:solidFill>
              </a:rPr>
              <a:t> "</a:t>
            </a:r>
          </a:p>
          <a:p>
            <a:pPr marL="0" indent="0">
              <a:buNone/>
            </a:pPr>
            <a:r>
              <a:rPr lang="en-US" sz="3600" dirty="0"/>
              <a:t>$rest = </a:t>
            </a:r>
            <a:r>
              <a:rPr lang="en-US" sz="3600" dirty="0" err="1"/>
              <a:t>substr</a:t>
            </a:r>
            <a:r>
              <a:rPr lang="en-US" sz="3600" dirty="0"/>
              <a:t>("</a:t>
            </a:r>
            <a:r>
              <a:rPr lang="en-US" sz="3600" dirty="0" err="1"/>
              <a:t>abcdef</a:t>
            </a:r>
            <a:r>
              <a:rPr lang="en-US" sz="3600" dirty="0"/>
              <a:t>", 0, -1);</a:t>
            </a:r>
            <a:r>
              <a:rPr lang="en-US" sz="3600" dirty="0">
                <a:solidFill>
                  <a:schemeClr val="accent1"/>
                </a:solidFill>
              </a:rPr>
              <a:t>  // </a:t>
            </a:r>
            <a:r>
              <a:rPr lang="ru-RU" sz="3600" dirty="0">
                <a:solidFill>
                  <a:schemeClr val="accent1"/>
                </a:solidFill>
              </a:rPr>
              <a:t>возвращает "</a:t>
            </a:r>
            <a:r>
              <a:rPr lang="en-US" sz="3600" dirty="0" err="1">
                <a:solidFill>
                  <a:schemeClr val="accent1"/>
                </a:solidFill>
              </a:rPr>
              <a:t>abcde</a:t>
            </a:r>
            <a:r>
              <a:rPr lang="en-US" sz="3600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3600" dirty="0"/>
              <a:t>$rest = </a:t>
            </a:r>
            <a:r>
              <a:rPr lang="en-US" sz="3600" dirty="0" err="1"/>
              <a:t>substr</a:t>
            </a:r>
            <a:r>
              <a:rPr lang="en-US" sz="3600" dirty="0"/>
              <a:t>("</a:t>
            </a:r>
            <a:r>
              <a:rPr lang="en-US" sz="3600" dirty="0" err="1"/>
              <a:t>abcdef</a:t>
            </a:r>
            <a:r>
              <a:rPr lang="en-US" sz="3600" dirty="0"/>
              <a:t>", 2, -1);</a:t>
            </a:r>
            <a:r>
              <a:rPr lang="en-US" sz="3600" dirty="0">
                <a:solidFill>
                  <a:schemeClr val="accent1"/>
                </a:solidFill>
              </a:rPr>
              <a:t>  // </a:t>
            </a:r>
            <a:r>
              <a:rPr lang="ru-RU" sz="3600" dirty="0">
                <a:solidFill>
                  <a:schemeClr val="accent1"/>
                </a:solidFill>
              </a:rPr>
              <a:t>возвращает "</a:t>
            </a:r>
            <a:r>
              <a:rPr lang="en-US" sz="3600" dirty="0" err="1">
                <a:solidFill>
                  <a:schemeClr val="accent1"/>
                </a:solidFill>
              </a:rPr>
              <a:t>cde</a:t>
            </a:r>
            <a:r>
              <a:rPr lang="en-US" sz="3600" dirty="0">
                <a:solidFill>
                  <a:schemeClr val="accent1"/>
                </a:solidFill>
              </a:rPr>
              <a:t>"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nl-NL" sz="3600" dirty="0"/>
              <a:t>$rest = substr("abcdef", -3, -1);</a:t>
            </a:r>
            <a:r>
              <a:rPr lang="nl-NL" sz="3600" dirty="0">
                <a:solidFill>
                  <a:schemeClr val="accent1"/>
                </a:solidFill>
              </a:rPr>
              <a:t> // возвращает "de"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813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FA458-FB03-4B7A-B560-A92E01D4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1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61E9C-AF93-4BD0-AA0D-63DC32E6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640"/>
            <a:ext cx="10515600" cy="5713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Если при этом позиция начала подстроки, определяемая аргументом </a:t>
            </a:r>
            <a:r>
              <a:rPr lang="ru-RU" sz="3600" b="1" dirty="0" err="1"/>
              <a:t>start</a:t>
            </a:r>
            <a:r>
              <a:rPr lang="ru-RU" sz="3600" dirty="0"/>
              <a:t>, находится в отброшенной части строки или за ней, возвращается </a:t>
            </a:r>
            <a:r>
              <a:rPr lang="ru-RU" sz="3600" b="1" dirty="0"/>
              <a:t>FALSE</a:t>
            </a:r>
            <a:r>
              <a:rPr lang="ru-RU" sz="3600" dirty="0"/>
              <a:t>. 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/>
              <a:t>$rest = </a:t>
            </a:r>
            <a:r>
              <a:rPr lang="en-US" sz="3600" dirty="0" err="1"/>
              <a:t>substr</a:t>
            </a:r>
            <a:r>
              <a:rPr lang="en-US" sz="3600" dirty="0"/>
              <a:t>("</a:t>
            </a:r>
            <a:r>
              <a:rPr lang="en-US" sz="3600" dirty="0" err="1"/>
              <a:t>abcdef</a:t>
            </a:r>
            <a:r>
              <a:rPr lang="en-US" sz="3600" dirty="0"/>
              <a:t>", 4, -4);  </a:t>
            </a: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ru-RU" sz="3600" dirty="0">
                <a:solidFill>
                  <a:schemeClr val="accent1"/>
                </a:solidFill>
              </a:rPr>
              <a:t>возвращает </a:t>
            </a:r>
            <a:r>
              <a:rPr lang="en-US" sz="3600" dirty="0">
                <a:solidFill>
                  <a:schemeClr val="accent1"/>
                </a:solidFill>
              </a:rPr>
              <a:t>false</a:t>
            </a:r>
            <a:endParaRPr lang="ru-R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55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BFA6B-0938-438B-B17C-D96365DA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explode</a:t>
            </a:r>
            <a:r>
              <a:rPr lang="ru-RU" b="1" dirty="0">
                <a:latin typeface="+mn-lt"/>
              </a:rPr>
              <a:t>()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BEB03-4983-46CB-B7C9-5CC2E798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038"/>
            <a:ext cx="10515600" cy="522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Возвращает массив строк, полученных разбиением строки </a:t>
            </a:r>
            <a:r>
              <a:rPr lang="ru-RU" sz="3600" b="1" dirty="0" err="1"/>
              <a:t>string</a:t>
            </a:r>
            <a:r>
              <a:rPr lang="ru-RU" sz="3600" dirty="0"/>
              <a:t> с использованием </a:t>
            </a:r>
            <a:r>
              <a:rPr lang="ru-RU" sz="3600" b="1" dirty="0" err="1"/>
              <a:t>delimiter</a:t>
            </a:r>
            <a:r>
              <a:rPr lang="ru-RU" sz="3600" dirty="0"/>
              <a:t> в качестве разделителя.</a:t>
            </a:r>
            <a:endParaRPr lang="en-US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sv-SE" sz="3600" dirty="0"/>
              <a:t>explode ($delimiter , $string)</a:t>
            </a:r>
            <a:r>
              <a:rPr lang="en-US" sz="3600" dirty="0"/>
              <a:t>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24171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0D913-4CF4-49BC-8C0E-D8705B3D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FC582-69F7-458A-BAC2-6058EED9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$pizza  = "</a:t>
            </a:r>
            <a:r>
              <a:rPr lang="ru-RU" sz="3600" dirty="0"/>
              <a:t>кусок1 кусок2 кусок3 кусок4 кусок5 кусок6";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en-US" sz="3600" dirty="0"/>
              <a:t>pieces = explode(" ", $pizza);</a:t>
            </a:r>
          </a:p>
          <a:p>
            <a:pPr marL="0" indent="0">
              <a:buNone/>
            </a:pPr>
            <a:r>
              <a:rPr lang="en-US" sz="3600" dirty="0"/>
              <a:t>echo $pieces[0]; </a:t>
            </a: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ru-RU" sz="3600" dirty="0">
                <a:solidFill>
                  <a:schemeClr val="accent1"/>
                </a:solidFill>
              </a:rPr>
              <a:t>кусок1</a:t>
            </a:r>
          </a:p>
          <a:p>
            <a:pPr marL="0" indent="0">
              <a:buNone/>
            </a:pPr>
            <a:r>
              <a:rPr lang="en-US" sz="3600" dirty="0"/>
              <a:t>echo $pieces[1]; </a:t>
            </a: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ru-RU" sz="3600" dirty="0">
                <a:solidFill>
                  <a:schemeClr val="accent1"/>
                </a:solidFill>
              </a:rPr>
              <a:t>кусок2</a:t>
            </a:r>
          </a:p>
        </p:txBody>
      </p:sp>
    </p:spTree>
    <p:extLst>
      <p:ext uri="{BB962C8B-B14F-4D97-AF65-F5344CB8AC3E}">
        <p14:creationId xmlns:p14="http://schemas.microsoft.com/office/powerpoint/2010/main" val="2816724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9842D-72BB-495D-A8B1-45A9A80B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3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E1B871-1CE7-4E79-A73C-DE63B49C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762"/>
            <a:ext cx="10515600" cy="5726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$</a:t>
            </a:r>
            <a:r>
              <a:rPr lang="en-US" sz="3200" dirty="0"/>
              <a:t>input1 = "hello";</a:t>
            </a:r>
          </a:p>
          <a:p>
            <a:pPr marL="0" indent="0">
              <a:buNone/>
            </a:pPr>
            <a:r>
              <a:rPr lang="en-US" sz="3200" dirty="0"/>
              <a:t>$input2 = "</a:t>
            </a:r>
            <a:r>
              <a:rPr lang="en-US" sz="3200" dirty="0" err="1"/>
              <a:t>hello,there</a:t>
            </a:r>
            <a:r>
              <a:rPr lang="en-US" sz="3200" dirty="0"/>
              <a:t>";</a:t>
            </a:r>
          </a:p>
          <a:p>
            <a:pPr marL="0" indent="0">
              <a:buNone/>
            </a:pPr>
            <a:r>
              <a:rPr lang="en-US" sz="3200" dirty="0"/>
              <a:t>$input3 = ',';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var_dump</a:t>
            </a:r>
            <a:r>
              <a:rPr lang="en-US" sz="3200" dirty="0"/>
              <a:t>( explode( ',', $input1 ) ); </a:t>
            </a:r>
            <a:r>
              <a:rPr lang="en-US" sz="3200" dirty="0">
                <a:solidFill>
                  <a:schemeClr val="accent1"/>
                </a:solidFill>
              </a:rPr>
              <a:t>// array(1)([0] =&gt; string(5) "hello")</a:t>
            </a:r>
          </a:p>
          <a:p>
            <a:pPr marL="0" indent="0">
              <a:buNone/>
            </a:pPr>
            <a:r>
              <a:rPr lang="en-US" sz="3200" dirty="0" err="1"/>
              <a:t>var_dump</a:t>
            </a:r>
            <a:r>
              <a:rPr lang="en-US" sz="3200" dirty="0"/>
              <a:t>( explode( ',', $input2 ) ); </a:t>
            </a:r>
            <a:r>
              <a:rPr lang="en-US" sz="3200" dirty="0">
                <a:solidFill>
                  <a:schemeClr val="accent1"/>
                </a:solidFill>
              </a:rPr>
              <a:t>// array(2)([0] =&gt; string(5) "hello"[1] =&gt; string(5) "there")</a:t>
            </a:r>
          </a:p>
          <a:p>
            <a:pPr marL="0" indent="0">
              <a:buNone/>
            </a:pPr>
            <a:r>
              <a:rPr lang="en-US" sz="3200" dirty="0" err="1"/>
              <a:t>var_dump</a:t>
            </a:r>
            <a:r>
              <a:rPr lang="en-US" sz="3200" dirty="0"/>
              <a:t>( explode( ',', $input3 ) ); </a:t>
            </a:r>
            <a:r>
              <a:rPr lang="en-US" sz="3200" dirty="0">
                <a:solidFill>
                  <a:schemeClr val="accent1"/>
                </a:solidFill>
              </a:rPr>
              <a:t>// array(2)([0] =&gt; string(0) ""[1] =&gt; string(0) "")</a:t>
            </a:r>
          </a:p>
        </p:txBody>
      </p:sp>
    </p:spTree>
    <p:extLst>
      <p:ext uri="{BB962C8B-B14F-4D97-AF65-F5344CB8AC3E}">
        <p14:creationId xmlns:p14="http://schemas.microsoft.com/office/powerpoint/2010/main" val="32636837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27DB6-A352-4412-82A5-2942FFC5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75810-15F6-4956-8690-A4D566C4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ru-RU" dirty="0"/>
              <a:t> использованием параметра </a:t>
            </a:r>
            <a:r>
              <a:rPr lang="en-US" b="1" dirty="0"/>
              <a:t>limit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sv-SE" dirty="0"/>
              <a:t>explode ($delimiter , $string, $limit)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limit – </a:t>
            </a:r>
            <a:r>
              <a:rPr lang="ru-RU" dirty="0"/>
              <a:t>ограничивает кол-во возвращаемых элементов. В последнем элементе будет содержаться остаток строки </a:t>
            </a:r>
            <a:r>
              <a:rPr lang="ru-RU" dirty="0" err="1"/>
              <a:t>string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827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0BA86-4602-442C-8F6B-90A02431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A5697-78B3-405F-B0B7-F3EE9712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$str = '</a:t>
            </a:r>
            <a:r>
              <a:rPr lang="ru-RU" sz="3600" dirty="0" err="1"/>
              <a:t>один|два|три|четыре</a:t>
            </a:r>
            <a:r>
              <a:rPr lang="ru-RU" sz="3600" dirty="0"/>
              <a:t>';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положительный лимит</a:t>
            </a:r>
          </a:p>
          <a:p>
            <a:pPr marL="0" indent="0">
              <a:buNone/>
            </a:pPr>
            <a:r>
              <a:rPr lang="en-US" sz="3600" dirty="0" err="1"/>
              <a:t>print_r</a:t>
            </a:r>
            <a:r>
              <a:rPr lang="en-US" sz="3600" dirty="0"/>
              <a:t>(explode('|', $str, 2));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 err="1">
                <a:solidFill>
                  <a:schemeClr val="accent1"/>
                </a:solidFill>
              </a:rPr>
              <a:t>Array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    [0] =&gt; один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    [1] =&gt; </a:t>
            </a:r>
            <a:r>
              <a:rPr lang="ru-RU" sz="3600" dirty="0" err="1">
                <a:solidFill>
                  <a:schemeClr val="accent1"/>
                </a:solidFill>
              </a:rPr>
              <a:t>два|три|четыре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23207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A5B4C-A4EB-42A3-BA33-825376AF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8E1B1-CB9F-47A6-9E1F-AFA108E0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$str = '</a:t>
            </a:r>
            <a:r>
              <a:rPr lang="ru-RU" sz="3200" dirty="0" err="1"/>
              <a:t>один|два|три|четыре</a:t>
            </a:r>
            <a:r>
              <a:rPr lang="ru-RU" sz="3200" dirty="0"/>
              <a:t>’;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// отрицательный лимит (начиная с PHP 5.1)</a:t>
            </a:r>
          </a:p>
          <a:p>
            <a:pPr marL="0" indent="0">
              <a:buNone/>
            </a:pPr>
            <a:r>
              <a:rPr lang="ru-RU" sz="3200" dirty="0" err="1"/>
              <a:t>print_r</a:t>
            </a:r>
            <a:r>
              <a:rPr lang="ru-RU" sz="3200" dirty="0"/>
              <a:t>(</a:t>
            </a:r>
            <a:r>
              <a:rPr lang="ru-RU" sz="3200" dirty="0" err="1"/>
              <a:t>explode</a:t>
            </a:r>
            <a:r>
              <a:rPr lang="ru-RU" sz="3200" dirty="0"/>
              <a:t>('|', $</a:t>
            </a:r>
            <a:r>
              <a:rPr lang="ru-RU" sz="3200" dirty="0" err="1"/>
              <a:t>str</a:t>
            </a:r>
            <a:r>
              <a:rPr lang="ru-RU" sz="3200" dirty="0"/>
              <a:t>, -1));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err="1">
                <a:solidFill>
                  <a:schemeClr val="accent1"/>
                </a:solidFill>
              </a:rPr>
              <a:t>Array</a:t>
            </a:r>
            <a:endParaRPr lang="ru-RU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    [0] =&gt; один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    [1] =&gt; два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    [2] =&gt; три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2770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337CC-12FB-4ECF-8FCD-2F9AFCF1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implode()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F48A1-9494-4098-BD47-D90AEFD4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/>
              <a:t>implode</a:t>
            </a:r>
            <a:r>
              <a:rPr lang="ru-RU" sz="3600" dirty="0"/>
              <a:t> — Объединяет элементы массива в строку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/>
              <a:t>implode ($glue, $pieces);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implode ($pieces); </a:t>
            </a: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по умолчанию, </a:t>
            </a:r>
            <a:r>
              <a:rPr lang="en-US" sz="3600" dirty="0">
                <a:solidFill>
                  <a:schemeClr val="accent1"/>
                </a:solidFill>
              </a:rPr>
              <a:t>glue</a:t>
            </a:r>
            <a:r>
              <a:rPr lang="ru-RU" sz="3600" dirty="0">
                <a:solidFill>
                  <a:schemeClr val="accent1"/>
                </a:solidFill>
              </a:rPr>
              <a:t> равен пустой строке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997629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C276D-3BED-4848-BDE7-680EACBF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27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B7E4F-93D4-4F9C-93F5-3F632445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398"/>
            <a:ext cx="10515600" cy="5687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$array = array('</a:t>
            </a:r>
            <a:r>
              <a:rPr lang="ru-RU" sz="3600" dirty="0"/>
              <a:t>имя', 'почта', 'телефон');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en-US" sz="3600" dirty="0" err="1"/>
              <a:t>comma_separated</a:t>
            </a:r>
            <a:r>
              <a:rPr lang="en-US" sz="3600" dirty="0"/>
              <a:t> = implode(",", $array);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echo $</a:t>
            </a:r>
            <a:r>
              <a:rPr lang="en-US" sz="3600" dirty="0" err="1"/>
              <a:t>comma_separated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ru-RU" sz="3600" dirty="0" err="1">
                <a:solidFill>
                  <a:schemeClr val="accent1"/>
                </a:solidFill>
              </a:rPr>
              <a:t>имя,почта,телефон</a:t>
            </a:r>
            <a:endParaRPr lang="ru-R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4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3B542-2036-413E-A9F3-879EEBCB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4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74250-2F61-443B-B485-3E6C9FC4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200" dirty="0"/>
              <a:t>Запишите результат выполнения кода:</a:t>
            </a:r>
          </a:p>
          <a:p>
            <a:pPr marL="0" indent="0">
              <a:buNone/>
            </a:pPr>
            <a:r>
              <a:rPr lang="ru-RU" sz="3200" dirty="0" err="1"/>
              <a:t>echo</a:t>
            </a:r>
            <a:r>
              <a:rPr lang="ru-RU" sz="3200" dirty="0"/>
              <a:t> (</a:t>
            </a:r>
            <a:r>
              <a:rPr lang="ru-RU" sz="3200" dirty="0" err="1"/>
              <a:t>int</a:t>
            </a:r>
            <a:r>
              <a:rPr lang="ru-RU" sz="3200" dirty="0"/>
              <a:t>) 1.9;</a:t>
            </a:r>
          </a:p>
          <a:p>
            <a:pPr marL="0" indent="0">
              <a:buNone/>
            </a:pPr>
            <a:r>
              <a:rPr lang="ru-RU" sz="3200" dirty="0"/>
              <a:t> </a:t>
            </a:r>
            <a:r>
              <a:rPr lang="en-US" sz="3200" dirty="0">
                <a:solidFill>
                  <a:schemeClr val="accent6"/>
                </a:solidFill>
              </a:rPr>
              <a:t>//</a:t>
            </a:r>
            <a:r>
              <a:rPr lang="ru-RU" sz="3200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40740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9AD45-EB0E-4461-8B6B-763DBDF4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BA838-71A3-428B-9737-0127DE97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1038"/>
            <a:ext cx="5181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$array = array('</a:t>
            </a:r>
            <a:r>
              <a:rPr lang="ru-RU" sz="3600" dirty="0"/>
              <a:t>имя', 'почта', 'телефон');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en-US" sz="3600" dirty="0" err="1"/>
              <a:t>comma_separated</a:t>
            </a:r>
            <a:r>
              <a:rPr lang="en-US" sz="3600" dirty="0"/>
              <a:t> = implode(</a:t>
            </a:r>
            <a:r>
              <a:rPr lang="en-US" sz="3600" b="1" dirty="0"/>
              <a:t>",", $array</a:t>
            </a:r>
            <a:r>
              <a:rPr lang="en-US" sz="3600" dirty="0"/>
              <a:t>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echo $</a:t>
            </a:r>
            <a:r>
              <a:rPr lang="en-US" sz="3600" dirty="0" err="1"/>
              <a:t>comma_separated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ru-RU" sz="3600" dirty="0" err="1">
                <a:solidFill>
                  <a:schemeClr val="accent1"/>
                </a:solidFill>
              </a:rPr>
              <a:t>имя,почта,телефон</a:t>
            </a:r>
            <a:endParaRPr lang="ru-RU" sz="3600" dirty="0">
              <a:solidFill>
                <a:schemeClr val="accent1"/>
              </a:solidFill>
            </a:endParaRPr>
          </a:p>
          <a:p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100A84-2303-4E0C-8FF3-CD50F3944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1038"/>
            <a:ext cx="5181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$array = array('</a:t>
            </a:r>
            <a:r>
              <a:rPr lang="ru-RU" sz="3600" dirty="0"/>
              <a:t>имя', 'почта', 'телефон');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en-US" sz="3600" dirty="0" err="1"/>
              <a:t>comma_separated</a:t>
            </a:r>
            <a:r>
              <a:rPr lang="en-US" sz="3600" dirty="0"/>
              <a:t> = implode(</a:t>
            </a:r>
            <a:r>
              <a:rPr lang="en-US" sz="3600" b="1" dirty="0"/>
              <a:t>$array, ","</a:t>
            </a:r>
            <a:r>
              <a:rPr lang="en-US" sz="3600" dirty="0"/>
              <a:t>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echo $</a:t>
            </a:r>
            <a:r>
              <a:rPr lang="en-US" sz="3600" dirty="0" err="1"/>
              <a:t>comma_separated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ru-RU" sz="3600" dirty="0" err="1">
                <a:solidFill>
                  <a:schemeClr val="accent1"/>
                </a:solidFill>
              </a:rPr>
              <a:t>имя,почта,телефон</a:t>
            </a:r>
            <a:endParaRPr lang="ru-RU" sz="3600" dirty="0">
              <a:solidFill>
                <a:schemeClr val="accent1"/>
              </a:solidFill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5894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4EB66-64A8-4338-BACD-0CF3C3CD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54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60990-B01C-4DA8-9683-1C3118C2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Функции </a:t>
            </a:r>
            <a:r>
              <a:rPr lang="ru-RU" b="1" dirty="0" err="1"/>
              <a:t>implode</a:t>
            </a:r>
            <a:r>
              <a:rPr lang="ru-RU" b="1" dirty="0"/>
              <a:t>()</a:t>
            </a:r>
            <a:r>
              <a:rPr lang="ru-RU" dirty="0"/>
              <a:t> можно передавать аргументы в любом порядке, однако для согласованности с функцией </a:t>
            </a:r>
            <a:r>
              <a:rPr lang="ru-RU" dirty="0" err="1">
                <a:hlinkClick r:id="rId2"/>
              </a:rPr>
              <a:t>explode</a:t>
            </a:r>
            <a:r>
              <a:rPr lang="ru-RU" dirty="0">
                <a:hlinkClick r:id="rId2"/>
              </a:rPr>
              <a:t>()</a:t>
            </a:r>
            <a:r>
              <a:rPr lang="ru-RU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не рекомендуется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/>
              <a:t>использовать недокументированный порядок аргументов.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8551362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1ECD8-0A60-4EAE-B63E-68B72371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81627-23A8-472E-B659-C67CC16A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 Пустая строка при использовании пустого массива:</a:t>
            </a:r>
          </a:p>
          <a:p>
            <a:pPr marL="0" indent="0">
              <a:buNone/>
            </a:pPr>
            <a:r>
              <a:rPr lang="ru-RU" sz="3600" dirty="0" err="1"/>
              <a:t>var_dump</a:t>
            </a:r>
            <a:r>
              <a:rPr lang="ru-RU" sz="3600" dirty="0"/>
              <a:t>(</a:t>
            </a:r>
            <a:r>
              <a:rPr lang="ru-RU" sz="3600" dirty="0" err="1"/>
              <a:t>implode</a:t>
            </a:r>
            <a:r>
              <a:rPr lang="ru-RU" sz="3600" dirty="0"/>
              <a:t>('</a:t>
            </a:r>
            <a:r>
              <a:rPr lang="ru-RU" sz="3600" dirty="0" err="1"/>
              <a:t>hello</a:t>
            </a:r>
            <a:r>
              <a:rPr lang="ru-RU" sz="3600" dirty="0"/>
              <a:t>', </a:t>
            </a:r>
            <a:r>
              <a:rPr lang="ru-RU" sz="3600" dirty="0" err="1"/>
              <a:t>array</a:t>
            </a:r>
            <a:r>
              <a:rPr lang="ru-RU" sz="3600" dirty="0"/>
              <a:t>())); </a:t>
            </a:r>
            <a:r>
              <a:rPr lang="ru-RU" sz="3600" dirty="0">
                <a:solidFill>
                  <a:schemeClr val="accent1"/>
                </a:solidFill>
              </a:rPr>
              <a:t>// </a:t>
            </a:r>
            <a:r>
              <a:rPr lang="ru-RU" sz="3600" dirty="0" err="1">
                <a:solidFill>
                  <a:schemeClr val="accent1"/>
                </a:solidFill>
              </a:rPr>
              <a:t>string</a:t>
            </a:r>
            <a:r>
              <a:rPr lang="ru-RU" sz="3600" dirty="0">
                <a:solidFill>
                  <a:schemeClr val="accent1"/>
                </a:solidFill>
              </a:rPr>
              <a:t>(0) ""</a:t>
            </a:r>
          </a:p>
        </p:txBody>
      </p:sp>
    </p:spTree>
    <p:extLst>
      <p:ext uri="{BB962C8B-B14F-4D97-AF65-F5344CB8AC3E}">
        <p14:creationId xmlns:p14="http://schemas.microsoft.com/office/powerpoint/2010/main" val="27050605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05818-F36E-4EA2-88DA-E697201C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strpos</a:t>
            </a:r>
            <a:r>
              <a:rPr lang="en-US" b="1" dirty="0">
                <a:latin typeface="+mn-lt"/>
              </a:rPr>
              <a:t>()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BBDD4-004A-49AA-A0E7-D7408D85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90195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Ищет позицию первого вхождения подстроки </a:t>
            </a:r>
            <a:r>
              <a:rPr lang="ru-RU" b="1" dirty="0" err="1"/>
              <a:t>needle</a:t>
            </a:r>
            <a:r>
              <a:rPr lang="ru-RU" dirty="0"/>
              <a:t> в строку </a:t>
            </a:r>
            <a:r>
              <a:rPr lang="ru-RU" b="1" dirty="0" err="1"/>
              <a:t>haystack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strpos</a:t>
            </a:r>
            <a:r>
              <a:rPr lang="en-US" dirty="0"/>
              <a:t> ($haystack, $needle);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9557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575FE-B211-43EB-A533-0CE59322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02046-0F98-48B1-8F78-05EA8A8FE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 на то, что позиция строки отсчитывается от 0, а не от 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Возвращает </a:t>
            </a:r>
            <a:r>
              <a:rPr lang="ru-RU" b="1" dirty="0"/>
              <a:t>FALSE</a:t>
            </a:r>
            <a:r>
              <a:rPr lang="ru-RU" dirty="0"/>
              <a:t>, если искомая строка не найдена. </a:t>
            </a:r>
          </a:p>
        </p:txBody>
      </p:sp>
    </p:spTree>
    <p:extLst>
      <p:ext uri="{BB962C8B-B14F-4D97-AF65-F5344CB8AC3E}">
        <p14:creationId xmlns:p14="http://schemas.microsoft.com/office/powerpoint/2010/main" val="39359270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77CEB-3395-46B8-824A-5BBE39BA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33339-DF4E-4718-AA7B-32EB8CB1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0" indent="0">
              <a:buNone/>
            </a:pPr>
            <a:r>
              <a:rPr lang="en-US" sz="3600" dirty="0"/>
              <a:t>$string = '</a:t>
            </a:r>
            <a:r>
              <a:rPr lang="ru-RU" sz="3600" dirty="0"/>
              <a:t>Найти позицию цифры 3';</a:t>
            </a:r>
          </a:p>
          <a:p>
            <a:pPr marL="0" indent="0">
              <a:buNone/>
            </a:pPr>
            <a:r>
              <a:rPr lang="ru-RU" sz="3600" dirty="0"/>
              <a:t>$</a:t>
            </a:r>
            <a:r>
              <a:rPr lang="en-US" sz="3600" dirty="0" err="1"/>
              <a:t>threePos</a:t>
            </a:r>
            <a:r>
              <a:rPr lang="en-US" sz="3600" dirty="0"/>
              <a:t> = </a:t>
            </a:r>
            <a:r>
              <a:rPr lang="en-US" sz="3600" dirty="0" err="1"/>
              <a:t>strpos</a:t>
            </a:r>
            <a:r>
              <a:rPr lang="en-US" sz="3600" dirty="0"/>
              <a:t>($string, '3');</a:t>
            </a:r>
          </a:p>
          <a:p>
            <a:pPr marL="0" indent="0">
              <a:buNone/>
            </a:pPr>
            <a:r>
              <a:rPr lang="en-US" sz="3600" dirty="0"/>
              <a:t>echo $</a:t>
            </a:r>
            <a:r>
              <a:rPr lang="en-US" sz="3600" dirty="0" err="1"/>
              <a:t>threePos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1"/>
                </a:solidFill>
              </a:rPr>
              <a:t>// </a:t>
            </a:r>
            <a:r>
              <a:rPr lang="ru-RU" sz="3600" dirty="0">
                <a:solidFill>
                  <a:schemeClr val="accent1"/>
                </a:solidFill>
              </a:rPr>
              <a:t>выведет на экран: 20, можете посчитать</a:t>
            </a:r>
          </a:p>
        </p:txBody>
      </p:sp>
    </p:spTree>
    <p:extLst>
      <p:ext uri="{BB962C8B-B14F-4D97-AF65-F5344CB8AC3E}">
        <p14:creationId xmlns:p14="http://schemas.microsoft.com/office/powerpoint/2010/main" val="8090896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9B15A-7628-4D9F-A1C5-D5C8B63E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4DE60-D6E0-48F1-B248-C5151D17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Эта функция может возвращать как логическое значение FALSE, так и значение не типа </a:t>
            </a:r>
            <a:r>
              <a:rPr lang="ru-RU" dirty="0" err="1"/>
              <a:t>boolean</a:t>
            </a:r>
            <a:r>
              <a:rPr lang="ru-RU" dirty="0"/>
              <a:t>, которое приводится к FALSE.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Используйте оператор </a:t>
            </a:r>
            <a:r>
              <a:rPr lang="ru-RU" b="1" dirty="0"/>
              <a:t>===</a:t>
            </a:r>
            <a:r>
              <a:rPr lang="ru-RU" dirty="0"/>
              <a:t> для проверки значения, возвращаемого этой функцией.</a:t>
            </a:r>
          </a:p>
        </p:txBody>
      </p:sp>
    </p:spTree>
    <p:extLst>
      <p:ext uri="{BB962C8B-B14F-4D97-AF65-F5344CB8AC3E}">
        <p14:creationId xmlns:p14="http://schemas.microsoft.com/office/powerpoint/2010/main" val="3256017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CB0EB-B18F-46EA-A64C-1A35A830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7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F3032-781D-489D-B4C3-66726D77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02"/>
            <a:ext cx="10515600" cy="6160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$</a:t>
            </a:r>
            <a:r>
              <a:rPr lang="en-US" sz="3200" dirty="0" err="1"/>
              <a:t>mystring</a:t>
            </a:r>
            <a:r>
              <a:rPr lang="en-US" sz="3200" dirty="0"/>
              <a:t> = '</a:t>
            </a:r>
            <a:r>
              <a:rPr lang="en-US" sz="3200" dirty="0" err="1"/>
              <a:t>abc</a:t>
            </a:r>
            <a:r>
              <a:rPr lang="en-US" sz="3200" dirty="0"/>
              <a:t>’;</a:t>
            </a:r>
            <a:r>
              <a:rPr lang="ru-RU" sz="3200" dirty="0"/>
              <a:t> </a:t>
            </a:r>
            <a:r>
              <a:rPr lang="en-US" sz="3200" dirty="0"/>
              <a:t>$</a:t>
            </a:r>
            <a:r>
              <a:rPr lang="en-US" sz="3200" dirty="0" err="1"/>
              <a:t>findme</a:t>
            </a:r>
            <a:r>
              <a:rPr lang="en-US" sz="3200" dirty="0"/>
              <a:t>   = 'a';</a:t>
            </a:r>
          </a:p>
          <a:p>
            <a:pPr marL="0" indent="0">
              <a:buNone/>
            </a:pPr>
            <a:r>
              <a:rPr lang="en-US" sz="3200" dirty="0"/>
              <a:t>$pos = </a:t>
            </a:r>
            <a:r>
              <a:rPr lang="en-US" sz="3200" dirty="0" err="1"/>
              <a:t>strpos</a:t>
            </a:r>
            <a:r>
              <a:rPr lang="en-US" sz="3200" dirty="0"/>
              <a:t>($</a:t>
            </a:r>
            <a:r>
              <a:rPr lang="en-US" sz="3200" dirty="0" err="1"/>
              <a:t>mystring</a:t>
            </a:r>
            <a:r>
              <a:rPr lang="en-US" sz="3200" dirty="0"/>
              <a:t>, $</a:t>
            </a:r>
            <a:r>
              <a:rPr lang="en-US" sz="3200" dirty="0" err="1"/>
              <a:t>findme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// </a:t>
            </a:r>
            <a:r>
              <a:rPr lang="ru-RU" sz="3200" dirty="0">
                <a:solidFill>
                  <a:schemeClr val="accent1"/>
                </a:solidFill>
              </a:rPr>
              <a:t>Использование </a:t>
            </a:r>
            <a:r>
              <a:rPr lang="ru-RU" sz="3200" b="1" dirty="0">
                <a:solidFill>
                  <a:schemeClr val="accent1"/>
                </a:solidFill>
              </a:rPr>
              <a:t>==</a:t>
            </a:r>
            <a:r>
              <a:rPr lang="ru-RU" sz="3200" dirty="0">
                <a:solidFill>
                  <a:schemeClr val="accent1"/>
                </a:solidFill>
              </a:rPr>
              <a:t> не даст верного  результата, так как '</a:t>
            </a:r>
            <a:r>
              <a:rPr lang="en-US" sz="3200" dirty="0">
                <a:solidFill>
                  <a:schemeClr val="accent1"/>
                </a:solidFill>
              </a:rPr>
              <a:t>a' </a:t>
            </a:r>
            <a:r>
              <a:rPr lang="ru-RU" sz="3200" dirty="0">
                <a:solidFill>
                  <a:schemeClr val="accent1"/>
                </a:solidFill>
              </a:rPr>
              <a:t>находится в нулевой позиции.</a:t>
            </a:r>
          </a:p>
          <a:p>
            <a:pPr marL="0" indent="0">
              <a:buNone/>
            </a:pPr>
            <a:r>
              <a:rPr lang="en-US" sz="3200" dirty="0"/>
              <a:t>if ($pos </a:t>
            </a:r>
            <a:r>
              <a:rPr lang="en-US" sz="3200" b="1" dirty="0"/>
              <a:t>===</a:t>
            </a:r>
            <a:r>
              <a:rPr lang="en-US" sz="3200" dirty="0"/>
              <a:t> false) {</a:t>
            </a:r>
          </a:p>
          <a:p>
            <a:pPr marL="0" indent="0">
              <a:buNone/>
            </a:pPr>
            <a:r>
              <a:rPr lang="en-US" sz="3200" dirty="0"/>
              <a:t>    echo "</a:t>
            </a:r>
            <a:r>
              <a:rPr lang="ru-RU" sz="3200" dirty="0"/>
              <a:t>Строка '$</a:t>
            </a:r>
            <a:r>
              <a:rPr lang="en-US" sz="3200" dirty="0" err="1"/>
              <a:t>findme</a:t>
            </a:r>
            <a:r>
              <a:rPr lang="en-US" sz="3200" dirty="0"/>
              <a:t>' </a:t>
            </a:r>
            <a:r>
              <a:rPr lang="ru-RU" sz="3200" dirty="0"/>
              <a:t>не найдена в строке '$</a:t>
            </a:r>
            <a:r>
              <a:rPr lang="en-US" sz="3200" dirty="0" err="1"/>
              <a:t>mystring</a:t>
            </a:r>
            <a:r>
              <a:rPr lang="en-US" sz="3200" dirty="0"/>
              <a:t>'";</a:t>
            </a:r>
          </a:p>
          <a:p>
            <a:pPr marL="0" indent="0">
              <a:buNone/>
            </a:pPr>
            <a:r>
              <a:rPr lang="en-US" sz="3200" dirty="0"/>
              <a:t>} else {</a:t>
            </a:r>
          </a:p>
          <a:p>
            <a:pPr marL="0" indent="0">
              <a:buNone/>
            </a:pPr>
            <a:r>
              <a:rPr lang="en-US" sz="3200" dirty="0"/>
              <a:t>    echo "</a:t>
            </a:r>
            <a:r>
              <a:rPr lang="ru-RU" sz="3200" dirty="0"/>
              <a:t>Строка '$</a:t>
            </a:r>
            <a:r>
              <a:rPr lang="en-US" sz="3200" dirty="0" err="1"/>
              <a:t>findme</a:t>
            </a:r>
            <a:r>
              <a:rPr lang="en-US" sz="3200" dirty="0"/>
              <a:t>' </a:t>
            </a:r>
            <a:r>
              <a:rPr lang="ru-RU" sz="3200" dirty="0"/>
              <a:t>найдена в строке '$</a:t>
            </a:r>
            <a:r>
              <a:rPr lang="en-US" sz="3200" dirty="0" err="1"/>
              <a:t>mystring</a:t>
            </a:r>
            <a:r>
              <a:rPr lang="en-US" sz="3200" dirty="0"/>
              <a:t>'";</a:t>
            </a:r>
          </a:p>
          <a:p>
            <a:pPr marL="0" indent="0">
              <a:buNone/>
            </a:pPr>
            <a:r>
              <a:rPr lang="en-US" sz="3200" dirty="0"/>
              <a:t>    echo " </a:t>
            </a:r>
            <a:r>
              <a:rPr lang="ru-RU" sz="3200" dirty="0"/>
              <a:t>в позиции $</a:t>
            </a:r>
            <a:r>
              <a:rPr lang="en-US" sz="3200" dirty="0"/>
              <a:t>pos";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88164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F7D60-58AA-4A7E-9685-0FD256C8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CF3CF-9DB0-46EA-9931-7B26AACE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Использование смещения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Если </a:t>
            </a:r>
            <a:r>
              <a:rPr lang="en-US" sz="3600" i="1" dirty="0"/>
              <a:t>offset</a:t>
            </a:r>
            <a:r>
              <a:rPr lang="en-US" sz="3600" dirty="0"/>
              <a:t> </a:t>
            </a:r>
            <a:r>
              <a:rPr lang="ru-RU" sz="3600" dirty="0"/>
              <a:t>указан, то поиск будет начат с указанного количества символов с начала строки. 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Если задано отрицательное значение, отсчет позиции начала поиска будет произведен с конца строки. </a:t>
            </a:r>
            <a:endParaRPr lang="en-US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 err="1"/>
              <a:t>strpos</a:t>
            </a:r>
            <a:r>
              <a:rPr lang="en-US" sz="3600" dirty="0"/>
              <a:t> ($haystack, $needle, $offset);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172538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CD23A-1D84-4866-8385-A87F845E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4D3D0-1EEC-4361-88AA-9487D49A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// Можно искать символ, игнорируя символы до определенного смещения</a:t>
            </a:r>
          </a:p>
          <a:p>
            <a:pPr marL="0" indent="0">
              <a:buNone/>
            </a:pPr>
            <a:r>
              <a:rPr lang="ru-RU" dirty="0"/>
              <a:t>$</a:t>
            </a:r>
            <a:r>
              <a:rPr lang="en-US" dirty="0" err="1"/>
              <a:t>newstring</a:t>
            </a:r>
            <a:r>
              <a:rPr lang="en-US" dirty="0"/>
              <a:t> = '</a:t>
            </a:r>
            <a:r>
              <a:rPr lang="en-US" dirty="0" err="1"/>
              <a:t>abcdef</a:t>
            </a:r>
            <a:r>
              <a:rPr lang="en-US" dirty="0"/>
              <a:t> </a:t>
            </a:r>
            <a:r>
              <a:rPr lang="en-US" dirty="0" err="1"/>
              <a:t>abcdef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$pos = </a:t>
            </a:r>
            <a:r>
              <a:rPr lang="en-US" dirty="0" err="1"/>
              <a:t>strpos</a:t>
            </a:r>
            <a:r>
              <a:rPr lang="en-US" dirty="0"/>
              <a:t>($</a:t>
            </a:r>
            <a:r>
              <a:rPr lang="en-US" dirty="0" err="1"/>
              <a:t>newstring</a:t>
            </a:r>
            <a:r>
              <a:rPr lang="en-US" dirty="0"/>
              <a:t>, 'a', 1); </a:t>
            </a:r>
            <a:r>
              <a:rPr lang="en-US" dirty="0">
                <a:solidFill>
                  <a:schemeClr val="accent1"/>
                </a:solidFill>
              </a:rPr>
              <a:t>// $pos = 7, </a:t>
            </a:r>
            <a:r>
              <a:rPr lang="ru-RU" dirty="0">
                <a:solidFill>
                  <a:schemeClr val="accent1"/>
                </a:solidFill>
              </a:rPr>
              <a:t>не 0</a:t>
            </a:r>
          </a:p>
        </p:txBody>
      </p:sp>
    </p:spTree>
    <p:extLst>
      <p:ext uri="{BB962C8B-B14F-4D97-AF65-F5344CB8AC3E}">
        <p14:creationId xmlns:p14="http://schemas.microsoft.com/office/powerpoint/2010/main" val="210584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2572-92D1-4836-9C16-6BF23829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4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8C9D5-4CDC-4C01-91F7-94354046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/>
              <a:t>Запишите результат выполнения кода:</a:t>
            </a:r>
          </a:p>
          <a:p>
            <a:pPr marL="0" indent="0">
              <a:buNone/>
            </a:pPr>
            <a:r>
              <a:rPr lang="ru-RU" sz="3600" dirty="0" err="1"/>
              <a:t>echo</a:t>
            </a:r>
            <a:r>
              <a:rPr lang="ru-RU" sz="3600" dirty="0"/>
              <a:t> </a:t>
            </a:r>
            <a:r>
              <a:rPr lang="en-US" sz="3600" dirty="0"/>
              <a:t>(</a:t>
            </a:r>
            <a:r>
              <a:rPr lang="en-US" sz="3600" dirty="0" err="1"/>
              <a:t>intval</a:t>
            </a:r>
            <a:r>
              <a:rPr lang="en-US" sz="3600" dirty="0"/>
              <a:t>(round(</a:t>
            </a:r>
            <a:r>
              <a:rPr lang="ru-RU" sz="3600" dirty="0"/>
              <a:t> 1</a:t>
            </a:r>
            <a:r>
              <a:rPr lang="en-US" sz="3600" dirty="0"/>
              <a:t>5613</a:t>
            </a:r>
            <a:r>
              <a:rPr lang="ru-RU" sz="3600" dirty="0"/>
              <a:t>.</a:t>
            </a:r>
            <a:r>
              <a:rPr lang="en-US" sz="3600" dirty="0"/>
              <a:t>45</a:t>
            </a:r>
            <a:r>
              <a:rPr lang="ru-RU" sz="3600" dirty="0"/>
              <a:t>9</a:t>
            </a:r>
            <a:r>
              <a:rPr lang="en-US" sz="3600" dirty="0"/>
              <a:t>,-3)))</a:t>
            </a:r>
            <a:r>
              <a:rPr lang="ru-RU" sz="3600" dirty="0"/>
              <a:t>;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</a:rPr>
              <a:t>//16000</a:t>
            </a:r>
            <a:endParaRPr lang="ru-RU" sz="3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69544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E889B-8B6D-455E-A834-C62E4F47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ru-RU" b="1" dirty="0">
                <a:latin typeface="+mn-lt"/>
              </a:rPr>
              <a:t>Регулярные выражения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4657BA-9C65-483F-B194-4518B1A0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4940591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Регулярные выражения</a:t>
            </a:r>
            <a:r>
              <a:rPr lang="ru-RU" i="1" dirty="0"/>
              <a:t> - это такие </a:t>
            </a:r>
            <a:r>
              <a:rPr lang="ru-RU" b="1" i="1" dirty="0"/>
              <a:t>команды</a:t>
            </a:r>
            <a:r>
              <a:rPr lang="ru-RU" i="1" dirty="0"/>
              <a:t> для сложного </a:t>
            </a:r>
            <a:r>
              <a:rPr lang="ru-RU" b="1" i="1" dirty="0"/>
              <a:t>поиска и замены</a:t>
            </a:r>
            <a:r>
              <a:rPr lang="ru-RU" i="1" dirty="0"/>
              <a:t> (или просто поиска).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9158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77FC6-AE67-4C64-BCAE-BC6BA278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ru-RU" dirty="0">
                <a:latin typeface="+mn-lt"/>
              </a:rPr>
              <a:t>Функция</a:t>
            </a:r>
            <a:r>
              <a:rPr lang="ru-RU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preg_replace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B7FD6-AC78-4E6E-B12E-10C91D6C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342"/>
            <a:ext cx="10515600" cy="5043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Эта функция очень похожа на </a:t>
            </a:r>
            <a:r>
              <a:rPr lang="ru-RU" sz="3600" dirty="0" err="1">
                <a:hlinkClick r:id="rId2"/>
              </a:rPr>
              <a:t>str_replace</a:t>
            </a:r>
            <a:r>
              <a:rPr lang="ru-RU" sz="3600" dirty="0"/>
              <a:t> – тоже осуществляет поиск и замену, только первым параметром принимается не просто строка, а </a:t>
            </a:r>
            <a:r>
              <a:rPr lang="ru-RU" sz="3600" b="1" dirty="0"/>
              <a:t>регулярное выражение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203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90845-7CC5-4CEC-935D-270E378A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A8104-92D3-4334-A28B-658C54A4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preg_replace</a:t>
            </a:r>
            <a:r>
              <a:rPr lang="en-US" sz="3600" dirty="0"/>
              <a:t> ($pattern, $replacement, $subject);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Выполняет поиск совпадений в строке </a:t>
            </a:r>
            <a:r>
              <a:rPr lang="ru-RU" sz="3600" i="1" dirty="0" err="1"/>
              <a:t>subject</a:t>
            </a:r>
            <a:r>
              <a:rPr lang="ru-RU" sz="3600" dirty="0"/>
              <a:t> с шаблоном </a:t>
            </a:r>
            <a:r>
              <a:rPr lang="ru-RU" sz="3600" i="1" dirty="0" err="1"/>
              <a:t>pattern</a:t>
            </a:r>
            <a:r>
              <a:rPr lang="ru-RU" sz="3600" dirty="0"/>
              <a:t> и заменяет их на </a:t>
            </a:r>
            <a:r>
              <a:rPr lang="ru-RU" sz="3600" i="1" dirty="0" err="1"/>
              <a:t>replacement</a:t>
            </a:r>
            <a:r>
              <a:rPr lang="ru-RU" sz="3600" dirty="0"/>
              <a:t>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548241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89C89-2483-446F-995C-C98AA852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9C354-57F1-4BB1-A4F6-A8D5C680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Сравнение:</a:t>
            </a:r>
          </a:p>
          <a:p>
            <a:pPr marL="0" indent="0">
              <a:buNone/>
            </a:pPr>
            <a:r>
              <a:rPr lang="ru-RU" sz="3200" b="1" dirty="0" err="1"/>
              <a:t>str_replace</a:t>
            </a:r>
            <a:r>
              <a:rPr lang="ru-RU" sz="3200" dirty="0"/>
              <a:t>(что меняем, на что меняем, где меняем)</a:t>
            </a:r>
          </a:p>
          <a:p>
            <a:pPr marL="0" indent="0">
              <a:buNone/>
            </a:pPr>
            <a:r>
              <a:rPr lang="ru-RU" sz="3200" b="1" dirty="0" err="1"/>
              <a:t>preg_replace</a:t>
            </a:r>
            <a:r>
              <a:rPr lang="ru-RU" sz="3200" dirty="0"/>
              <a:t>(что меняем, на что меняем, где меняем)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echo </a:t>
            </a:r>
            <a:r>
              <a:rPr lang="en-US" sz="3200" dirty="0" err="1"/>
              <a:t>str_replace</a:t>
            </a:r>
            <a:r>
              <a:rPr lang="en-US" sz="3200" dirty="0"/>
              <a:t>('a', '!', '</a:t>
            </a:r>
            <a:r>
              <a:rPr lang="en-US" sz="3200" dirty="0" err="1"/>
              <a:t>aabbaa</a:t>
            </a:r>
            <a:r>
              <a:rPr lang="en-US" sz="3200" dirty="0"/>
              <a:t>'); </a:t>
            </a:r>
            <a:r>
              <a:rPr lang="en-US" sz="3200" dirty="0">
                <a:solidFill>
                  <a:schemeClr val="accent1"/>
                </a:solidFill>
              </a:rPr>
              <a:t>//</a:t>
            </a:r>
            <a:r>
              <a:rPr lang="ru-RU" sz="3200" dirty="0">
                <a:solidFill>
                  <a:schemeClr val="accent1"/>
                </a:solidFill>
              </a:rPr>
              <a:t>выведет '!!</a:t>
            </a:r>
            <a:r>
              <a:rPr lang="en-US" sz="3200" dirty="0">
                <a:solidFill>
                  <a:schemeClr val="accent1"/>
                </a:solidFill>
              </a:rPr>
              <a:t>bb!!'</a:t>
            </a:r>
          </a:p>
          <a:p>
            <a:pPr marL="0" indent="0">
              <a:buNone/>
            </a:pPr>
            <a:r>
              <a:rPr lang="en-US" sz="3200" dirty="0"/>
              <a:t>echo </a:t>
            </a:r>
            <a:r>
              <a:rPr lang="en-US" sz="3200" dirty="0" err="1"/>
              <a:t>preg_replace</a:t>
            </a:r>
            <a:r>
              <a:rPr lang="en-US" sz="3200" dirty="0"/>
              <a:t>('/a/', '!', '</a:t>
            </a:r>
            <a:r>
              <a:rPr lang="en-US" sz="3200" dirty="0" err="1"/>
              <a:t>aabbaa</a:t>
            </a:r>
            <a:r>
              <a:rPr lang="en-US" sz="3200" dirty="0"/>
              <a:t>'); </a:t>
            </a:r>
            <a:r>
              <a:rPr lang="en-US" sz="3200" dirty="0">
                <a:solidFill>
                  <a:schemeClr val="accent1"/>
                </a:solidFill>
              </a:rPr>
              <a:t>//</a:t>
            </a:r>
            <a:r>
              <a:rPr lang="ru-RU" sz="3200" dirty="0">
                <a:solidFill>
                  <a:schemeClr val="accent1"/>
                </a:solidFill>
              </a:rPr>
              <a:t>выведет '!!</a:t>
            </a:r>
            <a:r>
              <a:rPr lang="en-US" sz="3200" dirty="0">
                <a:solidFill>
                  <a:schemeClr val="accent1"/>
                </a:solidFill>
              </a:rPr>
              <a:t>bb!!'</a:t>
            </a:r>
            <a:endParaRPr lang="ru-RU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253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E4147-C703-40A8-91F1-BD54CFB0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1F59F-EC37-4617-BA26-C0F7CCDC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echo </a:t>
            </a:r>
            <a:r>
              <a:rPr lang="en-US" sz="3200" dirty="0" err="1"/>
              <a:t>preg_replace</a:t>
            </a:r>
            <a:r>
              <a:rPr lang="en-US" sz="3200" dirty="0"/>
              <a:t>('/a/', '!', '</a:t>
            </a:r>
            <a:r>
              <a:rPr lang="en-US" sz="3200" dirty="0" err="1"/>
              <a:t>aabbaa</a:t>
            </a:r>
            <a:r>
              <a:rPr lang="en-US" sz="3200" dirty="0"/>
              <a:t>'); </a:t>
            </a:r>
            <a:r>
              <a:rPr lang="en-US" sz="3200" dirty="0">
                <a:solidFill>
                  <a:schemeClr val="accent1"/>
                </a:solidFill>
              </a:rPr>
              <a:t>//</a:t>
            </a:r>
            <a:r>
              <a:rPr lang="ru-RU" sz="3200" dirty="0">
                <a:solidFill>
                  <a:schemeClr val="accent1"/>
                </a:solidFill>
              </a:rPr>
              <a:t>выведет '!!</a:t>
            </a:r>
            <a:r>
              <a:rPr lang="en-US" sz="3200" dirty="0">
                <a:solidFill>
                  <a:schemeClr val="accent1"/>
                </a:solidFill>
              </a:rPr>
              <a:t>bb!!'</a:t>
            </a:r>
            <a:endParaRPr lang="ru-RU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Обратите внимание на /, в которых стоит буква 'a'. Эти символы называются </a:t>
            </a:r>
            <a:r>
              <a:rPr lang="ru-RU" sz="3200" i="1" dirty="0"/>
              <a:t>ограничителями</a:t>
            </a:r>
            <a:r>
              <a:rPr lang="ru-RU" sz="3200" dirty="0"/>
              <a:t> регулярных выражений.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3341717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8CE51-279F-4874-85CC-07C8D673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AE652-1882-4866-8834-CC5A6F90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Ограничители нужны для того, чтобы после них писать </a:t>
            </a:r>
            <a:r>
              <a:rPr lang="ru-RU" sz="3600" i="1" dirty="0"/>
              <a:t>модификаторы</a:t>
            </a:r>
            <a:r>
              <a:rPr lang="ru-RU" sz="3600" dirty="0"/>
              <a:t> - команды, которые изменяют общие свойства регулярного выражения. Например, модификатор </a:t>
            </a:r>
            <a:r>
              <a:rPr lang="ru-RU" sz="3600" b="1" dirty="0"/>
              <a:t>i</a:t>
            </a:r>
            <a:r>
              <a:rPr lang="ru-RU" sz="3600" dirty="0"/>
              <a:t> заставит </a:t>
            </a:r>
            <a:r>
              <a:rPr lang="ru-RU" sz="3600" b="1" dirty="0"/>
              <a:t>игнорировать регистр</a:t>
            </a:r>
            <a:r>
              <a:rPr lang="ru-RU" sz="3600" dirty="0"/>
              <a:t> символов: 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('</a:t>
            </a:r>
            <a:r>
              <a:rPr lang="ru-RU" sz="3600" dirty="0"/>
              <a:t>/</a:t>
            </a:r>
            <a:r>
              <a:rPr lang="en-US" sz="3600" dirty="0"/>
              <a:t>A</a:t>
            </a:r>
            <a:r>
              <a:rPr lang="ru-RU" sz="3600" dirty="0"/>
              <a:t>/</a:t>
            </a:r>
            <a:r>
              <a:rPr lang="en-US" sz="3600" dirty="0"/>
              <a:t>', '!', '</a:t>
            </a:r>
            <a:r>
              <a:rPr lang="en-US" sz="3600" dirty="0" err="1"/>
              <a:t>aAb</a:t>
            </a:r>
            <a:r>
              <a:rPr lang="en-US" sz="3600" dirty="0"/>
              <a:t>'); </a:t>
            </a: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выведет '</a:t>
            </a:r>
            <a:r>
              <a:rPr lang="en-US" sz="3600" dirty="0" err="1">
                <a:solidFill>
                  <a:schemeClr val="accent1"/>
                </a:solidFill>
              </a:rPr>
              <a:t>a!b</a:t>
            </a:r>
            <a:r>
              <a:rPr lang="en-US" sz="3600" dirty="0">
                <a:solidFill>
                  <a:schemeClr val="accent1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('</a:t>
            </a:r>
            <a:r>
              <a:rPr lang="ru-RU" sz="3600" dirty="0"/>
              <a:t>/</a:t>
            </a:r>
            <a:r>
              <a:rPr lang="en-US" sz="3600" dirty="0"/>
              <a:t>A</a:t>
            </a:r>
            <a:r>
              <a:rPr lang="ru-RU" sz="3600" dirty="0"/>
              <a:t>/</a:t>
            </a:r>
            <a:r>
              <a:rPr lang="en-US" sz="3600" dirty="0" err="1"/>
              <a:t>i</a:t>
            </a:r>
            <a:r>
              <a:rPr lang="en-US" sz="3600" dirty="0"/>
              <a:t>', '!', '</a:t>
            </a:r>
            <a:r>
              <a:rPr lang="en-US" sz="3600" dirty="0" err="1"/>
              <a:t>aAb</a:t>
            </a:r>
            <a:r>
              <a:rPr lang="en-US" sz="3600" dirty="0"/>
              <a:t>'); </a:t>
            </a: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выведет '!!</a:t>
            </a:r>
            <a:r>
              <a:rPr lang="en-US" sz="3600" dirty="0">
                <a:solidFill>
                  <a:schemeClr val="accent1"/>
                </a:solidFill>
              </a:rPr>
              <a:t>b'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//</a:t>
            </a:r>
            <a:r>
              <a:rPr lang="ru-RU" sz="3600" dirty="0">
                <a:solidFill>
                  <a:schemeClr val="accent1"/>
                </a:solidFill>
              </a:rPr>
              <a:t>Во втором случае игнорируется регистр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29636436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6C221-C2A2-48DA-9D4C-61027639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713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348B8-A13E-4979-BF3C-149CEE37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64"/>
            <a:ext cx="10515600" cy="564470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Наборы символов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B1D071B-CB39-4C22-97C1-59551E0B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7571"/>
              </p:ext>
            </p:extLst>
          </p:nvPr>
        </p:nvGraphicFramePr>
        <p:xfrm>
          <a:off x="452652" y="1009936"/>
          <a:ext cx="11286696" cy="5834896"/>
        </p:xfrm>
        <a:graphic>
          <a:graphicData uri="http://schemas.openxmlformats.org/drawingml/2006/table">
            <a:tbl>
              <a:tblPr/>
              <a:tblGrid>
                <a:gridCol w="1924334">
                  <a:extLst>
                    <a:ext uri="{9D8B030D-6E8A-4147-A177-3AD203B41FA5}">
                      <a16:colId xmlns:a16="http://schemas.microsoft.com/office/drawing/2014/main" val="3405859064"/>
                    </a:ext>
                  </a:extLst>
                </a:gridCol>
                <a:gridCol w="2713629">
                  <a:extLst>
                    <a:ext uri="{9D8B030D-6E8A-4147-A177-3AD203B41FA5}">
                      <a16:colId xmlns:a16="http://schemas.microsoft.com/office/drawing/2014/main" val="2946998275"/>
                    </a:ext>
                  </a:extLst>
                </a:gridCol>
                <a:gridCol w="6648733">
                  <a:extLst>
                    <a:ext uri="{9D8B030D-6E8A-4147-A177-3AD203B41FA5}">
                      <a16:colId xmlns:a16="http://schemas.microsoft.com/office/drawing/2014/main" val="2598232657"/>
                    </a:ext>
                  </a:extLst>
                </a:gridCol>
              </a:tblGrid>
              <a:tr h="295306">
                <a:tc>
                  <a:txBody>
                    <a:bodyPr/>
                    <a:lstStyle/>
                    <a:p>
                      <a:r>
                        <a:rPr lang="ru-RU" sz="3200"/>
                        <a:t>.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точка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любой символ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261090"/>
                  </a:ext>
                </a:extLst>
              </a:tr>
              <a:tr h="518763">
                <a:tc>
                  <a:txBody>
                    <a:bodyPr/>
                    <a:lstStyle/>
                    <a:p>
                      <a:r>
                        <a:rPr lang="ru-RU" sz="3200"/>
                        <a:t>[&lt;символы&gt;]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квадратные скобки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класс символов ("любое из"). Например [</a:t>
                      </a:r>
                      <a:r>
                        <a:rPr lang="ru-RU" sz="3200" dirty="0" err="1"/>
                        <a:t>abcdef</a:t>
                      </a:r>
                      <a:r>
                        <a:rPr lang="ru-RU" sz="3200" dirty="0"/>
                        <a:t>]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10809"/>
                  </a:ext>
                </a:extLst>
              </a:tr>
              <a:tr h="518763">
                <a:tc>
                  <a:txBody>
                    <a:bodyPr/>
                    <a:lstStyle/>
                    <a:p>
                      <a:r>
                        <a:rPr lang="ru-RU" sz="3200"/>
                        <a:t>[^&lt;символы&gt;]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 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негативный класс символов ("любое кроме")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137493"/>
                  </a:ext>
                </a:extLst>
              </a:tr>
              <a:tr h="742221">
                <a:tc>
                  <a:txBody>
                    <a:bodyPr/>
                    <a:lstStyle/>
                    <a:p>
                      <a:r>
                        <a:rPr lang="ru-RU" sz="3200"/>
                        <a:t>-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тире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обозначение последовательности в классе символов ("[0-9]" — цифры)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62558"/>
                  </a:ext>
                </a:extLst>
              </a:tr>
              <a:tr h="295306">
                <a:tc>
                  <a:txBody>
                    <a:bodyPr/>
                    <a:lstStyle/>
                    <a:p>
                      <a:r>
                        <a:rPr lang="en-US" sz="3200"/>
                        <a:t>\d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[0-9]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Только цифры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615955"/>
                  </a:ext>
                </a:extLst>
              </a:tr>
              <a:tr h="295306">
                <a:tc>
                  <a:txBody>
                    <a:bodyPr/>
                    <a:lstStyle/>
                    <a:p>
                      <a:r>
                        <a:rPr lang="en-US" sz="3200"/>
                        <a:t>\D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[^0-9]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Кроме цифр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171342"/>
                  </a:ext>
                </a:extLst>
              </a:tr>
              <a:tr h="295306">
                <a:tc>
                  <a:txBody>
                    <a:bodyPr/>
                    <a:lstStyle/>
                    <a:p>
                      <a:r>
                        <a:rPr lang="en-US" sz="3200"/>
                        <a:t>\w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[a-z0-9]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Буквы и цифры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364353"/>
                  </a:ext>
                </a:extLst>
              </a:tr>
              <a:tr h="295306">
                <a:tc>
                  <a:txBody>
                    <a:bodyPr/>
                    <a:lstStyle/>
                    <a:p>
                      <a:r>
                        <a:rPr lang="en-US" sz="3200" dirty="0"/>
                        <a:t>\W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[^a-z0-9]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Кроме букв и цифр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92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127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0678A-2AE9-4CFF-B695-A7EDAF20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7550FA6-F057-4486-A355-65F699ABA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726383"/>
              </p:ext>
            </p:extLst>
          </p:nvPr>
        </p:nvGraphicFramePr>
        <p:xfrm>
          <a:off x="838200" y="620215"/>
          <a:ext cx="10515600" cy="4143349"/>
        </p:xfrm>
        <a:graphic>
          <a:graphicData uri="http://schemas.openxmlformats.org/drawingml/2006/table">
            <a:tbl>
              <a:tblPr/>
              <a:tblGrid>
                <a:gridCol w="963304">
                  <a:extLst>
                    <a:ext uri="{9D8B030D-6E8A-4147-A177-3AD203B41FA5}">
                      <a16:colId xmlns:a16="http://schemas.microsoft.com/office/drawing/2014/main" val="1648748446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2910664748"/>
                    </a:ext>
                  </a:extLst>
                </a:gridCol>
                <a:gridCol w="7136642">
                  <a:extLst>
                    <a:ext uri="{9D8B030D-6E8A-4147-A177-3AD203B41FA5}">
                      <a16:colId xmlns:a16="http://schemas.microsoft.com/office/drawing/2014/main" val="2588370139"/>
                    </a:ext>
                  </a:extLst>
                </a:gridCol>
              </a:tblGrid>
              <a:tr h="930623">
                <a:tc>
                  <a:txBody>
                    <a:bodyPr/>
                    <a:lstStyle/>
                    <a:p>
                      <a:r>
                        <a:rPr lang="en-US" sz="3200" dirty="0"/>
                        <a:t>\s</a:t>
                      </a:r>
                    </a:p>
                  </a:txBody>
                  <a:tcPr marL="74269" marR="74269" marT="37135" marB="37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[ ]</a:t>
                      </a:r>
                    </a:p>
                  </a:txBody>
                  <a:tcPr marL="74269" marR="74269" marT="37135" marB="37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Пробельные символы: пробел, табуляция, перевод строки</a:t>
                      </a:r>
                    </a:p>
                  </a:txBody>
                  <a:tcPr marL="74269" marR="74269" marT="37135" marB="37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8775"/>
                  </a:ext>
                </a:extLst>
              </a:tr>
              <a:tr h="530336">
                <a:tc>
                  <a:txBody>
                    <a:bodyPr/>
                    <a:lstStyle/>
                    <a:p>
                      <a:r>
                        <a:rPr lang="en-US" sz="3200"/>
                        <a:t>\S</a:t>
                      </a:r>
                    </a:p>
                  </a:txBody>
                  <a:tcPr marL="74269" marR="74269" marT="37135" marB="37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[^ ]</a:t>
                      </a:r>
                    </a:p>
                  </a:txBody>
                  <a:tcPr marL="74269" marR="74269" marT="37135" marB="37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Кроме пробельных символов</a:t>
                      </a:r>
                    </a:p>
                  </a:txBody>
                  <a:tcPr marL="74269" marR="74269" marT="37135" marB="37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117227"/>
                  </a:ext>
                </a:extLst>
              </a:tr>
              <a:tr h="2531769">
                <a:tc>
                  <a:txBody>
                    <a:bodyPr/>
                    <a:lstStyle/>
                    <a:p>
                      <a:r>
                        <a:rPr lang="ru-RU" sz="3200" dirty="0"/>
                        <a:t>|</a:t>
                      </a:r>
                    </a:p>
                  </a:txBody>
                  <a:tcPr marL="74269" marR="74269" marT="37135" marB="37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(одно|другое)</a:t>
                      </a:r>
                    </a:p>
                  </a:txBody>
                  <a:tcPr marL="74269" marR="74269" marT="37135" marB="37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На этом месте может быть один из перечисленных вариантов, например: (</a:t>
                      </a:r>
                      <a:r>
                        <a:rPr lang="ru-RU" sz="3200" dirty="0" err="1"/>
                        <a:t>Вася|Петя|Маша</a:t>
                      </a:r>
                      <a:r>
                        <a:rPr lang="ru-RU" sz="3200" dirty="0"/>
                        <a:t>). </a:t>
                      </a:r>
                    </a:p>
                  </a:txBody>
                  <a:tcPr marL="74269" marR="74269" marT="37135" marB="37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68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302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5B364-776D-4E93-9DF7-3BE8CB91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6E1DB-ED80-4E96-8124-5DB6B7F4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/>
              <a:t>Использование </a:t>
            </a:r>
            <a:r>
              <a:rPr lang="ru-RU" sz="3600" b="1" dirty="0" err="1"/>
              <a:t>подмасок</a:t>
            </a:r>
            <a:r>
              <a:rPr lang="ru-RU" sz="3600" b="1" dirty="0"/>
              <a:t>, за которыми следует цифра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&lt;?php</a:t>
            </a:r>
          </a:p>
          <a:p>
            <a:pPr marL="457200" lvl="1" indent="0">
              <a:buNone/>
            </a:pPr>
            <a:r>
              <a:rPr lang="en-US" sz="3600" dirty="0"/>
              <a:t>$string = 'April 15, 2003';</a:t>
            </a:r>
          </a:p>
          <a:p>
            <a:pPr marL="457200" lvl="1" indent="0">
              <a:buNone/>
            </a:pPr>
            <a:r>
              <a:rPr lang="en-US" sz="3600" dirty="0"/>
              <a:t>$pattern = '/(\w+) (\d+), (\d+)/</a:t>
            </a:r>
            <a:r>
              <a:rPr lang="en-US" sz="3600" dirty="0" err="1"/>
              <a:t>i</a:t>
            </a:r>
            <a:r>
              <a:rPr lang="en-US" sz="3600" dirty="0"/>
              <a:t>';</a:t>
            </a:r>
          </a:p>
          <a:p>
            <a:pPr marL="457200" lvl="1" indent="0">
              <a:buNone/>
            </a:pPr>
            <a:r>
              <a:rPr lang="en-US" sz="3600" dirty="0"/>
              <a:t>$replacement = '${1}1,$3';</a:t>
            </a:r>
          </a:p>
          <a:p>
            <a:pPr marL="457200" lvl="1" indent="0">
              <a:buNone/>
            </a:pPr>
            <a:r>
              <a:rPr lang="en-US" sz="3600" dirty="0"/>
              <a:t>echo </a:t>
            </a:r>
            <a:r>
              <a:rPr lang="en-US" sz="3600" dirty="0" err="1"/>
              <a:t>preg_replace</a:t>
            </a:r>
            <a:r>
              <a:rPr lang="en-US" sz="3600" dirty="0"/>
              <a:t>($pattern, $replacement, $string);</a:t>
            </a:r>
          </a:p>
          <a:p>
            <a:pPr marL="0" indent="0">
              <a:buNone/>
            </a:pPr>
            <a:r>
              <a:rPr lang="en-US" sz="3600" dirty="0"/>
              <a:t>?&gt;</a:t>
            </a:r>
            <a:r>
              <a:rPr lang="ru-RU" sz="3600" dirty="0"/>
              <a:t>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1"/>
                </a:solidFill>
              </a:rPr>
              <a:t>//</a:t>
            </a:r>
            <a:r>
              <a:rPr lang="en-US" sz="3600" dirty="0">
                <a:solidFill>
                  <a:schemeClr val="accent1"/>
                </a:solidFill>
              </a:rPr>
              <a:t>April1,2003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251313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4F8C-CE18-43A4-8352-91179560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173"/>
          </a:xfrm>
        </p:spPr>
        <p:txBody>
          <a:bodyPr>
            <a:normAutofit/>
          </a:bodyPr>
          <a:lstStyle/>
          <a:p>
            <a:r>
              <a:rPr lang="ru-RU" b="1" dirty="0">
                <a:latin typeface="+mn-lt"/>
              </a:rPr>
              <a:t>Операторы повторения символов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DE047-65A0-4143-8D1E-C51DFE61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298"/>
            <a:ext cx="10515600" cy="49486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Бывают ситуации, когда мы хотим указать, что </a:t>
            </a:r>
            <a:r>
              <a:rPr lang="ru-RU" b="1" dirty="0"/>
              <a:t>символ повторяется</a:t>
            </a:r>
            <a:r>
              <a:rPr lang="ru-RU" dirty="0"/>
              <a:t> заданное количество раз. Если мы знаем точное число повторений, то можно просто написать его несколько раз - ('#</a:t>
            </a:r>
            <a:r>
              <a:rPr lang="ru-RU" dirty="0" err="1"/>
              <a:t>aaaa</a:t>
            </a:r>
            <a:r>
              <a:rPr lang="ru-RU" dirty="0"/>
              <a:t>#</a:t>
            </a:r>
            <a:r>
              <a:rPr lang="en-US" dirty="0"/>
              <a:t>’</a:t>
            </a:r>
            <a:r>
              <a:rPr lang="ru-RU" dirty="0"/>
              <a:t>). </a:t>
            </a:r>
          </a:p>
          <a:p>
            <a:pPr marL="0" indent="0">
              <a:buNone/>
            </a:pPr>
            <a:r>
              <a:rPr lang="ru-RU" dirty="0"/>
              <a:t>Но что делать, если мы хотим сказать такое: '</a:t>
            </a:r>
            <a:r>
              <a:rPr lang="ru-RU" i="1" dirty="0"/>
              <a:t>повторить один или более раз</a:t>
            </a:r>
            <a:r>
              <a:rPr lang="ru-RU" dirty="0"/>
              <a:t>'? </a:t>
            </a:r>
          </a:p>
        </p:txBody>
      </p:sp>
    </p:spTree>
    <p:extLst>
      <p:ext uri="{BB962C8B-B14F-4D97-AF65-F5344CB8AC3E}">
        <p14:creationId xmlns:p14="http://schemas.microsoft.com/office/powerpoint/2010/main" val="1994954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6896</Words>
  <Application>Microsoft Office PowerPoint</Application>
  <PresentationFormat>Широкоэкранный</PresentationFormat>
  <Paragraphs>833</Paragraphs>
  <Slides>137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137</vt:i4>
      </vt:variant>
    </vt:vector>
  </HeadingPairs>
  <TitlesOfParts>
    <vt:vector size="141" baseType="lpstr">
      <vt:lpstr>Arial</vt:lpstr>
      <vt:lpstr>Calibri</vt:lpstr>
      <vt:lpstr>Calibri Light</vt:lpstr>
      <vt:lpstr>Тема Office</vt:lpstr>
      <vt:lpstr>phplab.by</vt:lpstr>
      <vt:lpstr>Разбор теста предыдущего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Интересные вопросы</vt:lpstr>
      <vt:lpstr>Презентация PowerPoint</vt:lpstr>
      <vt:lpstr>Представим задачу: при стоимости товара менее 1000р доставка должна стоить 200р, иначе - 100р.</vt:lpstr>
      <vt:lpstr>Презентация PowerPoint</vt:lpstr>
      <vt:lpstr>Также тернарные операторы можно вкладывать один в другой, создавая множественные условия: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датами в PHP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strtotime</vt:lpstr>
      <vt:lpstr>Презентация PowerPoint</vt:lpstr>
      <vt:lpstr>Презентация PowerPoint</vt:lpstr>
      <vt:lpstr>Презентация PowerPoint</vt:lpstr>
      <vt:lpstr>Функции для работы со строками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explode()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implode()</vt:lpstr>
      <vt:lpstr>Презентация PowerPoint</vt:lpstr>
      <vt:lpstr>Презентация PowerPoint</vt:lpstr>
      <vt:lpstr>Презентация PowerPoint</vt:lpstr>
      <vt:lpstr>Презентация PowerPoint</vt:lpstr>
      <vt:lpstr>strpos()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Регулярные выражения</vt:lpstr>
      <vt:lpstr>Функция preg_replace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Операторы повторения символов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Массивы слов для замены</vt:lpstr>
      <vt:lpstr>Презентация PowerPoint</vt:lpstr>
      <vt:lpstr>Экранировка спецсимволов</vt:lpstr>
      <vt:lpstr>Презентация PowerPoint</vt:lpstr>
      <vt:lpstr>Презентация PowerPoint</vt:lpstr>
      <vt:lpstr>Сравните с примером (забыт обратный слеш):</vt:lpstr>
      <vt:lpstr>Презентация PowerPoint</vt:lpstr>
      <vt:lpstr>Презентация PowerPoint</vt:lpstr>
      <vt:lpstr>Разберем что происходит в роуте</vt:lpstr>
      <vt:lpstr>ООП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Обращение к свойствам класса через $this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phplab.by</dc:title>
  <dc:creator>KulGun</dc:creator>
  <cp:lastModifiedBy>KulGun</cp:lastModifiedBy>
  <cp:revision>341</cp:revision>
  <dcterms:created xsi:type="dcterms:W3CDTF">2020-02-27T18:10:36Z</dcterms:created>
  <dcterms:modified xsi:type="dcterms:W3CDTF">2020-03-07T04:32:11Z</dcterms:modified>
</cp:coreProperties>
</file>