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64" r:id="rId5"/>
    <p:sldId id="265" r:id="rId6"/>
    <p:sldId id="267" r:id="rId7"/>
    <p:sldId id="25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4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200D-9229-4789-BB05-627584DB2FD0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B6AF-4692-477C-B5F3-1CF240431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8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8B6AF-4692-477C-B5F3-1CF240431C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9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8B6AF-4692-477C-B5F3-1CF240431C7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47D-BA0D-418E-B5BA-70FC6D15061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8826-F544-4645-A349-CB6414942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2293939" y="319089"/>
            <a:ext cx="7756525" cy="3868737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Рязанский Государственный Радиотехнический 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Университет имени В.Ф. Уткина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100" b="1" dirty="0" smtClean="0"/>
              <a:t>РАЗРАБОТКА МАТЕМАТИЧЕСКОГО И ПРОГРАММНОГО ОБЕСПЕЧЕНИЯ ГЕНЕРАЦИИ СЛУЧАЙНЫХ ТЕСТОВЫХ ЗАДАНИЙ</a:t>
            </a:r>
            <a:r>
              <a:rPr lang="ru-RU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2293939" y="4905375"/>
            <a:ext cx="7604125" cy="1633538"/>
          </a:xfrm>
        </p:spPr>
        <p:txBody>
          <a:bodyPr>
            <a:normAutofit/>
          </a:bodyPr>
          <a:lstStyle/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Студент группы 848 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Чернобаев Д. А.</a:t>
            </a:r>
            <a:endParaRPr lang="ru-RU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Руководитель:				</a:t>
            </a: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.т.н., доцент кафедры КТ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algn="r" defTabSz="744538">
              <a:lnSpc>
                <a:spcPct val="80000"/>
              </a:lnSpc>
              <a:spcBef>
                <a:spcPct val="20000"/>
              </a:spcBef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Наумов Д.А.</a:t>
            </a:r>
            <a:endParaRPr lang="ru-RU" sz="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Рисунок 3" descr="unnam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9089"/>
            <a:ext cx="11445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Проблема:</a:t>
            </a:r>
          </a:p>
          <a:p>
            <a:pPr lvl="1" algn="just"/>
            <a:r>
              <a:rPr lang="ru-RU" dirty="0"/>
              <a:t>В настоящее время в различных учебных заведениях высшего образования остро стоит проблема самостоятельного выполнения задания студентами по различным дисциплинам. </a:t>
            </a:r>
            <a:r>
              <a:rPr lang="ru-RU" dirty="0" smtClean="0"/>
              <a:t>Имея </a:t>
            </a:r>
            <a:r>
              <a:rPr lang="ru-RU" dirty="0"/>
              <a:t>в своей программе одинаковые задания к выполнению у студентов есть возможность использовать материалы подготовленные такими же студентами для их решения. </a:t>
            </a:r>
          </a:p>
          <a:p>
            <a:pPr algn="just"/>
            <a:r>
              <a:rPr lang="ru-RU" dirty="0" smtClean="0"/>
              <a:t>Задача работы:</a:t>
            </a:r>
          </a:p>
          <a:p>
            <a:pPr lvl="1" algn="just"/>
            <a:r>
              <a:rPr lang="ru-RU" dirty="0" smtClean="0"/>
              <a:t>Создание </a:t>
            </a:r>
            <a:r>
              <a:rPr lang="ru-RU" dirty="0" smtClean="0"/>
              <a:t>программного обеспечения занимающегося генерацией случайных заданий для дисциплин «Инженерная графика» и «Компьютерная графика», через работу созданной программы вместе с системой автоматизированного проектирования «Компас 3</a:t>
            </a:r>
            <a:r>
              <a:rPr lang="en-US" dirty="0" smtClean="0"/>
              <a:t>D v20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0AFD3-E55E-4530-A429-BFDC599D50CE}" type="slidenum"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Маркова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047328" y="289873"/>
            <a:ext cx="27432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20575"/>
              </p:ext>
            </p:extLst>
          </p:nvPr>
        </p:nvGraphicFramePr>
        <p:xfrm>
          <a:off x="1713982" y="1765940"/>
          <a:ext cx="8764035" cy="436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5838754" imgH="2895537" progId="Visio.Drawing.15">
                  <p:embed/>
                </p:oleObj>
              </mc:Choice>
              <mc:Fallback>
                <p:oleObj name="Visio" r:id="rId4" imgW="5838754" imgH="289553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982" y="1765940"/>
                        <a:ext cx="8764035" cy="4367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9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работы системы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3331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68921"/>
              </p:ext>
            </p:extLst>
          </p:nvPr>
        </p:nvGraphicFramePr>
        <p:xfrm>
          <a:off x="899651" y="1344871"/>
          <a:ext cx="35052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3486156" imgH="4524489" progId="Visio.Drawing.15">
                  <p:embed/>
                </p:oleObj>
              </mc:Choice>
              <mc:Fallback>
                <p:oleObj name="Visio" r:id="rId4" imgW="3486156" imgH="45244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51" y="1344871"/>
                        <a:ext cx="3505200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28531" y="1690686"/>
            <a:ext cx="161440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88731"/>
              </p:ext>
            </p:extLst>
          </p:nvPr>
        </p:nvGraphicFramePr>
        <p:xfrm>
          <a:off x="4858077" y="1344871"/>
          <a:ext cx="2875654" cy="455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6" imgW="2181259" imgH="3447948" progId="Visio.Drawing.15">
                  <p:embed/>
                </p:oleObj>
              </mc:Choice>
              <mc:Fallback>
                <p:oleObj name="Visio" r:id="rId6" imgW="2181259" imgH="344794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077" y="1344871"/>
                        <a:ext cx="2875654" cy="4553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 flipV="1">
            <a:off x="6883995" y="2515170"/>
            <a:ext cx="140837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19883"/>
              </p:ext>
            </p:extLst>
          </p:nvPr>
        </p:nvGraphicFramePr>
        <p:xfrm>
          <a:off x="8533797" y="1847513"/>
          <a:ext cx="2528814" cy="3083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8" imgW="2181259" imgH="2657605" progId="Visio.Drawing.15">
                  <p:embed/>
                </p:oleObj>
              </mc:Choice>
              <mc:Fallback>
                <p:oleObj name="Visio" r:id="rId8" imgW="2181259" imgH="265760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797" y="1847513"/>
                        <a:ext cx="2528814" cy="3083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5137"/>
              </p:ext>
            </p:extLst>
          </p:nvPr>
        </p:nvGraphicFramePr>
        <p:xfrm>
          <a:off x="1277257" y="6101952"/>
          <a:ext cx="100765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848">
                  <a:extLst>
                    <a:ext uri="{9D8B030D-6E8A-4147-A177-3AD203B41FA5}">
                      <a16:colId xmlns:a16="http://schemas.microsoft.com/office/drawing/2014/main" val="3642207774"/>
                    </a:ext>
                  </a:extLst>
                </a:gridCol>
                <a:gridCol w="3358848">
                  <a:extLst>
                    <a:ext uri="{9D8B030D-6E8A-4147-A177-3AD203B41FA5}">
                      <a16:colId xmlns:a16="http://schemas.microsoft.com/office/drawing/2014/main" val="2647339953"/>
                    </a:ext>
                  </a:extLst>
                </a:gridCol>
                <a:gridCol w="3358848">
                  <a:extLst>
                    <a:ext uri="{9D8B030D-6E8A-4147-A177-3AD203B41FA5}">
                      <a16:colId xmlns:a16="http://schemas.microsoft.com/office/drawing/2014/main" val="94353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Интерактивный</a:t>
                      </a:r>
                      <a:r>
                        <a:rPr lang="ru-RU" baseline="0" dirty="0" smtClean="0"/>
                        <a:t> 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Автоматический</a:t>
                      </a:r>
                      <a:r>
                        <a:rPr lang="ru-RU" baseline="0" dirty="0" smtClean="0"/>
                        <a:t> режим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Помощь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Параметрические модели и ассоциированные чертежи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6" y="1997769"/>
            <a:ext cx="4047699" cy="431413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09" y="1995904"/>
            <a:ext cx="4638352" cy="43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Нами была разработано программное обеспечение, задачей которой является генерация случайных заданий. В процессе разработки нами были выделены два режима изменения модели:</a:t>
            </a:r>
          </a:p>
          <a:p>
            <a:pPr algn="just"/>
            <a:r>
              <a:rPr lang="ru-RU" dirty="0" smtClean="0"/>
              <a:t>Интерактивный режим заключается в разработке новой модели при прямом взаимодействии программы и пользователя</a:t>
            </a:r>
          </a:p>
          <a:p>
            <a:pPr algn="just"/>
            <a:r>
              <a:rPr lang="ru-RU" dirty="0" smtClean="0"/>
              <a:t>Автоматический режим позволяет выполнить операцию по созданию чертежа со случайным изменением переменной и создание набора чертежей с незначительными изменениями выбранной переменной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947400" y="389056"/>
            <a:ext cx="812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40805" y="2879676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06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175</Words>
  <Application>Microsoft Office PowerPoint</Application>
  <PresentationFormat>Широкоэкранный</PresentationFormat>
  <Paragraphs>30</Paragraphs>
  <Slides>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Документ Microsoft Visio</vt:lpstr>
      <vt:lpstr>Рязанский Государственный Радиотехнический  Университет имени В.Ф. Уткина      «РАЗРАБОТКА МАТЕМАТИЧЕСКОГО И ПРОГРАММНОГО ОБЕСПЕЧЕНИЯ ГЕНЕРАЦИИ СЛУЧАЙНЫХ ТЕСТОВЫХ ЗАДАНИЙ» </vt:lpstr>
      <vt:lpstr>Постановка задачи</vt:lpstr>
      <vt:lpstr>Алгоритмы Маркова</vt:lpstr>
      <vt:lpstr>Архитектура системы</vt:lpstr>
      <vt:lpstr>Алгоритм работы системы</vt:lpstr>
      <vt:lpstr>Параметрические модели и ассоциированные чертежи</vt:lpstr>
      <vt:lpstr>Заключение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Рязанский Государственный Радиотехнический  Университет имени В.Ф. Уткина      «РАЗРАБОТКА МАТЕМАТИЧЕСКОГО И ПРОГРАММНОГО ОБЕСПЕЧЕНИЯ ГЕНЕРАЦИИ СУЛЧАЙНЫХ ТЕСТОВЫХ ЗАДАНИЙ»</dc:title>
  <dc:creator>Дима Чернобаев</dc:creator>
  <cp:lastModifiedBy>Дима Чернобаев</cp:lastModifiedBy>
  <cp:revision>25</cp:revision>
  <dcterms:created xsi:type="dcterms:W3CDTF">2022-04-10T08:12:30Z</dcterms:created>
  <dcterms:modified xsi:type="dcterms:W3CDTF">2022-06-14T16:33:21Z</dcterms:modified>
</cp:coreProperties>
</file>