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4" r:id="rId5"/>
    <p:sldId id="265" r:id="rId6"/>
    <p:sldId id="267" r:id="rId7"/>
    <p:sldId id="266" r:id="rId8"/>
    <p:sldId id="268" r:id="rId9"/>
    <p:sldId id="273" r:id="rId10"/>
    <p:sldId id="270" r:id="rId11"/>
    <p:sldId id="271" r:id="rId12"/>
    <p:sldId id="272" r:id="rId13"/>
    <p:sldId id="274" r:id="rId14"/>
    <p:sldId id="275" r:id="rId15"/>
    <p:sldId id="276" r:id="rId16"/>
    <p:sldId id="277" r:id="rId17"/>
    <p:sldId id="262" r:id="rId18"/>
    <p:sldId id="269" r:id="rId19"/>
    <p:sldId id="259" r:id="rId20"/>
    <p:sldId id="260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447D-BA0D-418E-B5BA-70FC6D15061F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8826-F544-4645-A349-CB6414942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38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447D-BA0D-418E-B5BA-70FC6D15061F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8826-F544-4645-A349-CB6414942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299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447D-BA0D-418E-B5BA-70FC6D15061F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8826-F544-4645-A349-CB6414942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226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447D-BA0D-418E-B5BA-70FC6D15061F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8826-F544-4645-A349-CB6414942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31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447D-BA0D-418E-B5BA-70FC6D15061F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8826-F544-4645-A349-CB6414942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447D-BA0D-418E-B5BA-70FC6D15061F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8826-F544-4645-A349-CB6414942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42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447D-BA0D-418E-B5BA-70FC6D15061F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8826-F544-4645-A349-CB6414942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70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447D-BA0D-418E-B5BA-70FC6D15061F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8826-F544-4645-A349-CB6414942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59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447D-BA0D-418E-B5BA-70FC6D15061F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8826-F544-4645-A349-CB6414942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6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447D-BA0D-418E-B5BA-70FC6D15061F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8826-F544-4645-A349-CB6414942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24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447D-BA0D-418E-B5BA-70FC6D15061F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8826-F544-4645-A349-CB6414942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09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C447D-BA0D-418E-B5BA-70FC6D15061F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48826-F544-4645-A349-CB6414942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49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Заголовок 1"/>
          <p:cNvSpPr>
            <a:spLocks noGrp="1"/>
          </p:cNvSpPr>
          <p:nvPr>
            <p:ph type="ctrTitle"/>
          </p:nvPr>
        </p:nvSpPr>
        <p:spPr>
          <a:xfrm>
            <a:off x="2293939" y="319089"/>
            <a:ext cx="7756525" cy="3868737"/>
          </a:xfrm>
        </p:spPr>
        <p:txBody>
          <a:bodyPr>
            <a:normAutofit fontScale="90000"/>
          </a:bodyPr>
          <a:lstStyle/>
          <a:p>
            <a:r>
              <a:rPr lang="ru-RU" sz="2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Рязанский Государственный Радиотехнический </a:t>
            </a:r>
            <a:r>
              <a:rPr lang="ru-RU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Университет имени В.Ф. Уткина</a:t>
            </a:r>
            <a:r>
              <a:rPr lang="ru-RU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5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3100" b="1" dirty="0" smtClean="0"/>
              <a:t>РАЗРАБОТКА МАТЕМАТИЧЕСКОГО И ПРОГРАММНОГО ОБЕСПЕЧЕНИЯ ГЕНЕРАЦИИ СЛУЧАЙНЫХ ТЕСТОВЫХ ЗАДАНИЙ</a:t>
            </a:r>
            <a:r>
              <a:rPr lang="ru-RU" sz="25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ru-RU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>
            <a:extLst/>
          </p:cNvPr>
          <p:cNvSpPr>
            <a:spLocks noGrp="1"/>
          </p:cNvSpPr>
          <p:nvPr>
            <p:ph type="subTitle" idx="1"/>
          </p:nvPr>
        </p:nvSpPr>
        <p:spPr>
          <a:xfrm>
            <a:off x="2293939" y="4905375"/>
            <a:ext cx="7604125" cy="1633538"/>
          </a:xfrm>
        </p:spPr>
        <p:txBody>
          <a:bodyPr>
            <a:normAutofit/>
          </a:bodyPr>
          <a:lstStyle/>
          <a:p>
            <a:pPr algn="l" defTabSz="744538">
              <a:lnSpc>
                <a:spcPct val="80000"/>
              </a:lnSpc>
              <a:spcBef>
                <a:spcPct val="20000"/>
              </a:spcBef>
            </a:pPr>
            <a:r>
              <a:rPr lang="ru-RU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Выполнил</a:t>
            </a:r>
            <a:r>
              <a:rPr lang="ru-RU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			</a:t>
            </a:r>
            <a:r>
              <a:rPr lang="ru-RU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Студент группы 848 </a:t>
            </a:r>
            <a:endParaRPr lang="ru-RU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 defTabSz="744538">
              <a:lnSpc>
                <a:spcPct val="80000"/>
              </a:lnSpc>
              <a:spcBef>
                <a:spcPct val="20000"/>
              </a:spcBef>
            </a:pPr>
            <a:r>
              <a:rPr lang="ru-RU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Чернобаев Д. А</a:t>
            </a:r>
            <a:r>
              <a:rPr lang="ru-RU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defTabSz="744538">
              <a:lnSpc>
                <a:spcPct val="80000"/>
              </a:lnSpc>
              <a:spcBef>
                <a:spcPct val="20000"/>
              </a:spcBef>
            </a:pPr>
            <a:r>
              <a:rPr lang="ru-RU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Руководитель:				</a:t>
            </a:r>
            <a:r>
              <a:rPr lang="ru-RU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К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.т.н., доцент кафедры КТ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  <a:p>
            <a:pPr algn="r" defTabSz="744538">
              <a:lnSpc>
                <a:spcPct val="80000"/>
              </a:lnSpc>
              <a:spcBef>
                <a:spcPct val="20000"/>
              </a:spcBef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Наумов Д.А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3" name="Рисунок 3" descr="unnamed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19089"/>
            <a:ext cx="1144588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308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Параметрическое моделирование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b="1" dirty="0" smtClean="0"/>
              <a:t>Параметрическое моделирование</a:t>
            </a:r>
            <a:r>
              <a:rPr lang="ru-RU" dirty="0" smtClean="0"/>
              <a:t> (</a:t>
            </a:r>
            <a:r>
              <a:rPr lang="ru-RU" dirty="0"/>
              <a:t>параметризация</a:t>
            </a:r>
            <a:r>
              <a:rPr lang="ru-RU" dirty="0" smtClean="0"/>
              <a:t>) — моделирование с использованием параметров элементов модели и соотношений между этими параметрами. Параметризация позволяет за короткое время «</a:t>
            </a:r>
            <a:r>
              <a:rPr lang="ru-RU" dirty="0"/>
              <a:t>проиграть</a:t>
            </a:r>
            <a:r>
              <a:rPr lang="ru-RU" dirty="0" smtClean="0"/>
              <a:t>» (с помощью изменения параметров или геометрических соотношений) различные конструктивные схемы избежать принципиальных ошибок</a:t>
            </a:r>
            <a:r>
              <a:rPr lang="ru-RU" dirty="0"/>
              <a:t>.</a:t>
            </a:r>
          </a:p>
          <a:p>
            <a:pPr algn="just"/>
            <a:r>
              <a:rPr lang="ru-RU" dirty="0" smtClean="0"/>
              <a:t>Параметрическое моделирование существенно отличается от обычного двумерного черчения или трехмерного моделирования. Конструктор в случае параметрического проектирования создаёт математическую модель объектов с параметрами, при изменении которых происходят изменения конфигурации детали, взаимные перемещения деталей в сборке и т. п</a:t>
            </a:r>
            <a:r>
              <a:rPr lang="ru-RU" dirty="0"/>
              <a:t>.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0947400" y="389056"/>
            <a:ext cx="8128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50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Параметрическое моделирование</a:t>
            </a:r>
            <a:endParaRPr lang="ru-RU" dirty="0"/>
          </a:p>
        </p:txBody>
      </p:sp>
      <p:pic>
        <p:nvPicPr>
          <p:cNvPr id="4098" name="Picture 2" descr="Solid Edge: Синхронная технология и параметрическое моделирование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442" y="1657256"/>
            <a:ext cx="4817647" cy="451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0947400" y="389056"/>
            <a:ext cx="8128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59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Варианты генерации заданий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1. </a:t>
            </a:r>
            <a:r>
              <a:rPr lang="ru-RU" dirty="0" smtClean="0"/>
              <a:t>Создание плоского чертежа "с нуля" при помощи алгоритмов и КОМПАС API. Это самый сложной с точки зрения реализации вариант, так как потребует глубоких знаний в программировании и знаний КОМПАС API этот вариант имеет большую трудоемкость.</a:t>
            </a:r>
            <a:endParaRPr lang="ru-RU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0947400" y="389056"/>
            <a:ext cx="8128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16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Варианты генерации заданий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2. Создание вариантов на основе плоского параметризированного чертежа. Требует среднего времени для предварительной подготовки (создание чертежа, определение параметров, подготовка файла настроек</a:t>
            </a:r>
            <a:r>
              <a:rPr lang="ru-RU" dirty="0"/>
              <a:t>)</a:t>
            </a:r>
            <a:endParaRPr lang="ru-RU" dirty="0"/>
          </a:p>
        </p:txBody>
      </p:sp>
      <p:pic>
        <p:nvPicPr>
          <p:cNvPr id="6" name="Picture 2" descr="https://sun9-27.userapi.com/impf/wtAX4A5o75z6-KHN8U0CGDHGiKyi0ymGRyV72Q/AQWWBLRjI44.jpg?size=1165x420&amp;quality=95&amp;sign=28313624659dfdd39f1988817541aa08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376" y="3606973"/>
            <a:ext cx="6654421" cy="239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0947400" y="389056"/>
            <a:ext cx="8128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20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Варианты генерации заданий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3. Создание трехмерной параметрической модели, и на основе нее - ассоциативного чертежа. Трудоемкость предварительной работы - больше, чем для второго варианта. Плюсы: гарантированная корректность чертежа.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365" y="3632918"/>
            <a:ext cx="2513534" cy="267898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597" y="3631759"/>
            <a:ext cx="2880317" cy="2680141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0947400" y="389056"/>
            <a:ext cx="8128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46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Алгоритмы Маркова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Теория нормальных алгоритмов (или </a:t>
            </a:r>
            <a:r>
              <a:rPr lang="ru-RU" dirty="0" err="1"/>
              <a:t>алгорифмов</a:t>
            </a:r>
            <a:r>
              <a:rPr lang="ru-RU" dirty="0"/>
              <a:t>, как называл их создатель теории) была разработана советским математиком А. А. Марковым (1903–1979) в конце 1940-х — начале 1950-х гг. XX в. Эти алгоритмы представляют собой некоторые правила по переработке слов в каком-либо алфавите, так что исходные данные и искомые результаты для алгоритмов являются словами в некотором алфавите.</a:t>
            </a:r>
            <a:endParaRPr lang="ru-RU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8815316" y="365125"/>
            <a:ext cx="27432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Тренажер «Нормальные алгорифмы Маркова»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767" y="1825625"/>
            <a:ext cx="362611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50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Алгоритмы Маркова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65245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То есть наш математический аппарат на основе алгоритмов Маркова будет выполнять формальное </a:t>
            </a:r>
            <a:r>
              <a:rPr lang="ru-RU" dirty="0"/>
              <a:t>представление процедуры построения или модификации модели</a:t>
            </a:r>
            <a:endParaRPr lang="ru-RU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9060976" y="365125"/>
            <a:ext cx="27432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Фактически, алгоритм задаст последовательность применения модификаций параметров </a:t>
            </a:r>
            <a:r>
              <a:rPr lang="ru-RU" dirty="0" smtClean="0"/>
              <a:t>модели</a:t>
            </a:r>
          </a:p>
          <a:p>
            <a:r>
              <a:rPr lang="ru-RU" dirty="0"/>
              <a:t>"Буквами" нашего алгоритма будут элементарные операции модификации параметров модели: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- добавить/изменить/удалить </a:t>
            </a:r>
            <a:r>
              <a:rPr lang="ru-RU" dirty="0" err="1"/>
              <a:t>скругление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- добавить/удалить отверстие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- переместить базовую точку и </a:t>
            </a:r>
            <a:r>
              <a:rPr lang="ru-RU" dirty="0" err="1"/>
              <a:t>т.д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047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Примеры различных вариантов типовых заданий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195" y="2111161"/>
            <a:ext cx="4141236" cy="3197818"/>
          </a:xfrm>
          <a:prstGeom prst="rect">
            <a:avLst/>
          </a:prstGeom>
        </p:spPr>
      </p:pic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5957" y="2111161"/>
            <a:ext cx="4640238" cy="3197818"/>
          </a:xfrm>
          <a:prstGeom prst="rect">
            <a:avLst/>
          </a:prstGeom>
        </p:spPr>
      </p:pic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0947400" y="389056"/>
            <a:ext cx="8128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17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mtClean="0"/>
              <a:t>Реализация интерфейса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Работы </a:t>
            </a:r>
            <a:r>
              <a:rPr lang="ru-RU" dirty="0"/>
              <a:t>программы может быть в двух режимах: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1) передача параметров через аргументы командной строки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2) реализация </a:t>
            </a:r>
            <a:r>
              <a:rPr lang="ru-RU" dirty="0" smtClean="0"/>
              <a:t>GUI</a:t>
            </a:r>
            <a:r>
              <a:rPr lang="en-US" dirty="0" smtClean="0"/>
              <a:t> (</a:t>
            </a:r>
            <a:r>
              <a:rPr lang="en-US" dirty="0"/>
              <a:t>graphical user </a:t>
            </a:r>
            <a:r>
              <a:rPr lang="en-US" dirty="0" smtClean="0"/>
              <a:t>interface)</a:t>
            </a:r>
            <a:endParaRPr lang="ru-RU" dirty="0"/>
          </a:p>
        </p:txBody>
      </p:sp>
      <p:pic>
        <p:nvPicPr>
          <p:cNvPr id="1028" name="Picture 4" descr="Командная строка в Windows | BeginPC.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053" y="3388384"/>
            <a:ext cx="4225119" cy="2788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Python | Поле ввода Entry"/>
          <p:cNvSpPr>
            <a:spLocks noChangeAspect="1" noChangeArrowheads="1"/>
          </p:cNvSpPr>
          <p:nvPr/>
        </p:nvSpPr>
        <p:spPr bwMode="auto">
          <a:xfrm>
            <a:off x="-1963256" y="-144463"/>
            <a:ext cx="2423631" cy="242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8" descr="Python | Поле ввода Entry"/>
          <p:cNvSpPr>
            <a:spLocks noChangeAspect="1" noChangeArrowheads="1"/>
          </p:cNvSpPr>
          <p:nvPr/>
        </p:nvSpPr>
        <p:spPr bwMode="auto">
          <a:xfrm>
            <a:off x="7566310" y="4918856"/>
            <a:ext cx="1630006" cy="163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8" name="Picture 14" descr="python - Автоматически копировать содержимое текстового виджета Tkinter в  буфер обмена? - Question-It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025" y="3388384"/>
            <a:ext cx="49530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0947400" y="389056"/>
            <a:ext cx="8128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18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46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Выполнив данный анализ мы наглядно показываем преимущества такого создания заданий над ручным. Так как время на генераци</a:t>
            </a:r>
            <a:r>
              <a:rPr lang="ru-RU" dirty="0" smtClean="0"/>
              <a:t>ю оригинальных чертежей значительно сокращается, что позволяет снизить нагрузку и перевести свои силы на другие вопросы.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0947400" y="389056"/>
            <a:ext cx="8128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19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41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Целью работы, является создание программного обеспечения занимающегося генерацией случайных заданий для дисциплин «Инженерная графика» и «Компьютерная графика», через работу созданной программы вместе с системой автоматизированного проектирования «Компас 3</a:t>
            </a:r>
            <a:r>
              <a:rPr lang="en-US" dirty="0" smtClean="0"/>
              <a:t>D v20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0947400" y="389056"/>
            <a:ext cx="8128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310AFD3-E55E-4530-A429-BFDC599D50CE}" type="slidenum">
              <a:rPr lang="en-US" sz="25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94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40805" y="2879676"/>
            <a:ext cx="75103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 smtClean="0"/>
              <a:t>Спасибо за внимание</a:t>
            </a:r>
            <a:r>
              <a:rPr lang="ru-RU" sz="6000" dirty="0" smtClean="0"/>
              <a:t>!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210626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Постановка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В настоящее время в различных учебных заведениях высшего образования остро стоит проблема самостоятельного выполнения задания студентами по различным дисциплинам. </a:t>
            </a:r>
            <a:endParaRPr lang="ru-RU" dirty="0" smtClean="0"/>
          </a:p>
          <a:p>
            <a:pPr algn="just"/>
            <a:r>
              <a:rPr lang="ru-RU" dirty="0" smtClean="0"/>
              <a:t>Имея в своей программе одинаковые задания к выполнению у студентов есть возможность использовать материалы подготовленные такими же студентами для их решения. </a:t>
            </a:r>
            <a:endParaRPr lang="ru-RU" dirty="0"/>
          </a:p>
          <a:p>
            <a:pPr algn="just"/>
            <a:r>
              <a:rPr lang="ru-RU" dirty="0" smtClean="0"/>
              <a:t>Моя работа заключается в создании программы, которая позволит преподавателям по дисциплинам «Инженерная графика» и «Компьютерная графика» быстро изменять задания для подготовки более грамотных специалистов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0947400" y="389056"/>
            <a:ext cx="8128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15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Программные инструменты реализации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API КОМПАС-3D  для системы автоматизированного проектирования «Компас 3</a:t>
            </a:r>
            <a:r>
              <a:rPr lang="en-US" dirty="0" smtClean="0"/>
              <a:t>D v20</a:t>
            </a:r>
            <a:r>
              <a:rPr lang="ru-RU" dirty="0" smtClean="0"/>
              <a:t>»</a:t>
            </a:r>
          </a:p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ru-RU" dirty="0" smtClean="0"/>
              <a:t>Язык программирования «</a:t>
            </a:r>
            <a:r>
              <a:rPr lang="en-US" dirty="0" smtClean="0"/>
              <a:t>Python”</a:t>
            </a:r>
            <a:endParaRPr lang="ru-RU" dirty="0"/>
          </a:p>
        </p:txBody>
      </p:sp>
      <p:pic>
        <p:nvPicPr>
          <p:cNvPr id="1026" name="Picture 2" descr="КОМПАС-3D Home для чайников. Основы 3D-проектирования. Часть 7. Создание  модели на основе картинки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236" y="3559436"/>
            <a:ext cx="2617527" cy="261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– Бесплатные иконки: промышленност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222" y="3474421"/>
            <a:ext cx="2787555" cy="278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0947400" y="389056"/>
            <a:ext cx="8128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99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Что такое КОМПАС-3D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b="1" dirty="0"/>
              <a:t>«КОМПАС-3D</a:t>
            </a:r>
            <a:r>
              <a:rPr lang="ru-RU" b="1" dirty="0" smtClean="0"/>
              <a:t>»</a:t>
            </a:r>
            <a:r>
              <a:rPr lang="ru-RU" dirty="0" smtClean="0"/>
              <a:t> — система автоматизированного проектирования, разработанная компанией «</a:t>
            </a:r>
            <a:r>
              <a:rPr lang="ru-RU" dirty="0" smtClean="0"/>
              <a:t>АСКОН</a:t>
            </a:r>
            <a:r>
              <a:rPr lang="ru-RU" dirty="0" smtClean="0"/>
              <a:t>». Система позволяет реализовать классический процесс трехмерного параметрического проектирования — от идеи к ассоциативной объемной модели, от модели к конструкторской документации</a:t>
            </a:r>
            <a:r>
              <a:rPr lang="ru-RU" dirty="0"/>
              <a:t>.</a:t>
            </a:r>
          </a:p>
          <a:p>
            <a:pPr algn="just"/>
            <a:r>
              <a:rPr lang="ru-RU" dirty="0" smtClean="0"/>
              <a:t>Основные компоненты «</a:t>
            </a:r>
            <a:r>
              <a:rPr lang="ru-RU" dirty="0"/>
              <a:t>КОМПАС-3D</a:t>
            </a:r>
            <a:r>
              <a:rPr lang="ru-RU" dirty="0" smtClean="0"/>
              <a:t>» — собственно система трехмерного твердотельного моделирования, универсальная система автоматизированного проектирования КОМПАС-График и модуль проектирования спецификаций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0947400" y="389056"/>
            <a:ext cx="8128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10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Что такое КОМПАС-3D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0947400" y="389056"/>
            <a:ext cx="8128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6" name="Picture 4" descr="Система трехмерного моделирования КОМПАС-3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147" y="4117603"/>
            <a:ext cx="4163531" cy="234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Обзор программы КОМПАС-3D [интерфейс] - YouTu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633" y="4117603"/>
            <a:ext cx="4163529" cy="234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КОМПАС-3D LT V12 - скачать бесплатно КОМПАС-3D LT V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633" y="1232042"/>
            <a:ext cx="4163529" cy="260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Компас 3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450" y="1542999"/>
            <a:ext cx="4634789" cy="221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11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Что такое </a:t>
            </a:r>
            <a:r>
              <a:rPr lang="en-US" dirty="0" smtClean="0"/>
              <a:t>Python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err="1" smtClean="0"/>
              <a:t>Python</a:t>
            </a:r>
            <a:r>
              <a:rPr lang="ru-RU" dirty="0" smtClean="0"/>
              <a:t> – это скриптовый язык с довольно простым синтаксисом. Новичкам он дается легче, чем другие языки, и специалисты уже успели адаптировать его под огромнейший спектр задач. Все остались довольны, ведь структура и логика в </a:t>
            </a:r>
            <a:r>
              <a:rPr lang="ru-RU" dirty="0" err="1" smtClean="0"/>
              <a:t>Python</a:t>
            </a:r>
            <a:r>
              <a:rPr lang="ru-RU" dirty="0" smtClean="0"/>
              <a:t> удовлетворяет потребностям всех категорий разработчиков, независимо от их навыков и сферы деятельности</a:t>
            </a:r>
            <a:r>
              <a:rPr lang="ru-RU" dirty="0"/>
              <a:t>.</a:t>
            </a:r>
          </a:p>
          <a:p>
            <a:pPr algn="just"/>
            <a:r>
              <a:rPr lang="ru-RU" dirty="0" smtClean="0"/>
              <a:t>При разработке на </a:t>
            </a:r>
            <a:r>
              <a:rPr lang="ru-RU" dirty="0" err="1" smtClean="0"/>
              <a:t>Python</a:t>
            </a:r>
            <a:r>
              <a:rPr lang="ru-RU" dirty="0" smtClean="0"/>
              <a:t> в большинстве случаев требуется писать куда меньше кода, чем при работе с его конкурентами. Сам синтаксис визуально чище и предельно логичен. </a:t>
            </a:r>
            <a:endParaRPr lang="ru-RU" dirty="0"/>
          </a:p>
          <a:p>
            <a:pPr algn="just"/>
            <a:endParaRPr lang="ru-RU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0947400" y="389056"/>
            <a:ext cx="8128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0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Входные 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Файл чертежа или трехмерной модели</a:t>
            </a:r>
            <a:endParaRPr lang="ru-RU" dirty="0" smtClean="0"/>
          </a:p>
          <a:p>
            <a:pPr lvl="1"/>
            <a:r>
              <a:rPr lang="ru-RU" dirty="0" smtClean="0"/>
              <a:t>файл чертежа или трехмерной модели будет параметризирован - то есть управляться небольшим количеством именованных параметров</a:t>
            </a:r>
            <a:endParaRPr lang="ru-RU" dirty="0" smtClean="0"/>
          </a:p>
          <a:p>
            <a:pPr lvl="1"/>
            <a:r>
              <a:rPr lang="ru-RU" dirty="0" smtClean="0"/>
              <a:t>эти параметры будут определяться тем, кто создает чертеж/модель</a:t>
            </a:r>
            <a:endParaRPr lang="ru-RU" dirty="0" smtClean="0"/>
          </a:p>
          <a:p>
            <a:r>
              <a:rPr lang="ru-RU" dirty="0" smtClean="0"/>
              <a:t>Описание параметров модели и ограничений (создается вручную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описание параметров модели будет в формате, который читается </a:t>
            </a:r>
            <a:r>
              <a:rPr lang="ru-RU" dirty="0" err="1" smtClean="0"/>
              <a:t>КОМПАСом</a:t>
            </a:r>
            <a:r>
              <a:rPr lang="ru-RU" dirty="0" smtClean="0"/>
              <a:t> - </a:t>
            </a:r>
            <a:r>
              <a:rPr lang="ru-RU" dirty="0" err="1" smtClean="0"/>
              <a:t>xml</a:t>
            </a:r>
            <a:r>
              <a:rPr lang="ru-RU" dirty="0" smtClean="0"/>
              <a:t> или </a:t>
            </a:r>
            <a:r>
              <a:rPr lang="ru-RU" dirty="0" err="1" smtClean="0"/>
              <a:t>json</a:t>
            </a:r>
            <a:r>
              <a:rPr lang="ru-RU" dirty="0"/>
              <a:t>.</a:t>
            </a:r>
            <a:endParaRPr lang="ru-RU" dirty="0" smtClean="0"/>
          </a:p>
          <a:p>
            <a:r>
              <a:rPr lang="ru-RU" dirty="0" smtClean="0"/>
              <a:t>Метод генерации случайных значений (количество вариантов, округление, правила генерации имени выходных файлов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0947400" y="389056"/>
            <a:ext cx="8128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84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Входные данные</a:t>
            </a:r>
            <a:endParaRPr lang="ru-RU" dirty="0"/>
          </a:p>
        </p:txBody>
      </p:sp>
      <p:pic>
        <p:nvPicPr>
          <p:cNvPr id="2050" name="Picture 2" descr="Знание модуля Python 7: XML - Русские Блоги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565" y="1690688"/>
            <a:ext cx="392526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980722" cy="3865989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0947400" y="389056"/>
            <a:ext cx="8128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18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740</Words>
  <Application>Microsoft Office PowerPoint</Application>
  <PresentationFormat>Широкоэкранный</PresentationFormat>
  <Paragraphs>69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Тема Office</vt:lpstr>
      <vt:lpstr>Рязанский Государственный Радиотехнический  Университет имени В.Ф. Уткина      «РАЗРАБОТКА МАТЕМАТИЧЕСКОГО И ПРОГРАММНОГО ОБЕСПЕЧЕНИЯ ГЕНЕРАЦИИ СЛУЧАЙНЫХ ТЕСТОВЫХ ЗАДАНИЙ» </vt:lpstr>
      <vt:lpstr>Цель работы</vt:lpstr>
      <vt:lpstr>Постановка проблемы</vt:lpstr>
      <vt:lpstr>Программные инструменты реализации</vt:lpstr>
      <vt:lpstr>Что такое КОМПАС-3D?</vt:lpstr>
      <vt:lpstr>Что такое КОМПАС-3D?</vt:lpstr>
      <vt:lpstr>Что такое Python?</vt:lpstr>
      <vt:lpstr>Входные данные</vt:lpstr>
      <vt:lpstr>Входные данные</vt:lpstr>
      <vt:lpstr>Параметрическое моделирование</vt:lpstr>
      <vt:lpstr>Параметрическое моделирование</vt:lpstr>
      <vt:lpstr>Варианты генерации заданий</vt:lpstr>
      <vt:lpstr>Варианты генерации заданий</vt:lpstr>
      <vt:lpstr>Варианты генерации заданий</vt:lpstr>
      <vt:lpstr>Алгоритмы Маркова</vt:lpstr>
      <vt:lpstr>Алгоритмы Маркова</vt:lpstr>
      <vt:lpstr>Примеры различных вариантов типовых заданий</vt:lpstr>
      <vt:lpstr>Реализация интерфейса</vt:lpstr>
      <vt:lpstr>Вывод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Рязанский Государственный Радиотехнический  Университет имени В.Ф. Уткина      «РАЗРАБОТКА МАТЕМАТИЧЕСКОГО И ПРОГРАММНОГО ОБЕСПЕЧЕНИЯ ГЕНЕРАЦИИ СУЛЧАЙНЫХ ТЕСТОВЫХ ЗАДАНИЙ» </dc:title>
  <dc:creator>Дима Чернобаев</dc:creator>
  <cp:lastModifiedBy>Дима Чернобаев</cp:lastModifiedBy>
  <cp:revision>21</cp:revision>
  <dcterms:created xsi:type="dcterms:W3CDTF">2022-04-10T08:12:30Z</dcterms:created>
  <dcterms:modified xsi:type="dcterms:W3CDTF">2022-04-11T18:34:09Z</dcterms:modified>
</cp:coreProperties>
</file>