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7" r:id="rId6"/>
    <p:sldId id="266" r:id="rId7"/>
    <p:sldId id="268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62" r:id="rId17"/>
    <p:sldId id="269" r:id="rId18"/>
    <p:sldId id="259" r:id="rId19"/>
    <p:sldId id="26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38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29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22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31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42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70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59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4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09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447D-BA0D-418E-B5BA-70FC6D15061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49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ctrTitle"/>
          </p:nvPr>
        </p:nvSpPr>
        <p:spPr>
          <a:xfrm>
            <a:off x="2293939" y="319089"/>
            <a:ext cx="7756525" cy="3868737"/>
          </a:xfrm>
        </p:spPr>
        <p:txBody>
          <a:bodyPr>
            <a:normAutofit fontScale="90000"/>
          </a:bodyPr>
          <a:lstStyle/>
          <a:p>
            <a:r>
              <a:rPr lang="ru-RU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Рязанский Государственный Радиотехнический </a:t>
            </a: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Университет имени В.Ф. Уткина</a:t>
            </a: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100" b="1" dirty="0" smtClean="0"/>
              <a:t>РАЗРАБОТКА МАТЕМАТИЧЕСКОГО И ПРОГРАММНОГО ОБЕСПЕЧЕНИЯ ГЕНЕРАЦИИ СЛУЧАЙНЫХ ТЕСТОВЫХ ЗАДАНИЙ</a:t>
            </a:r>
            <a:r>
              <a:rPr lang="ru-RU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2293939" y="4905375"/>
            <a:ext cx="7604125" cy="1633538"/>
          </a:xfrm>
        </p:spPr>
        <p:txBody>
          <a:bodyPr>
            <a:normAutofit/>
          </a:bodyPr>
          <a:lstStyle/>
          <a:p>
            <a:pPr algn="l" defTabSz="744538">
              <a:lnSpc>
                <a:spcPct val="80000"/>
              </a:lnSpc>
              <a:spcBef>
                <a:spcPct val="20000"/>
              </a:spcBef>
            </a:pP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</a:t>
            </a: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Студент группы 848 </a:t>
            </a:r>
            <a:endParaRPr lang="ru-RU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744538">
              <a:lnSpc>
                <a:spcPct val="80000"/>
              </a:lnSpc>
              <a:spcBef>
                <a:spcPct val="20000"/>
              </a:spcBef>
            </a:pP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Чернобаев Д. А.</a:t>
            </a:r>
            <a:endParaRPr lang="ru-RU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744538">
              <a:lnSpc>
                <a:spcPct val="80000"/>
              </a:lnSpc>
              <a:spcBef>
                <a:spcPct val="20000"/>
              </a:spcBef>
            </a:pP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Руководитель:				</a:t>
            </a: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К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.т.н., доцент кафедры КТ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algn="r" defTabSz="744538">
              <a:lnSpc>
                <a:spcPct val="80000"/>
              </a:lnSpc>
              <a:spcBef>
                <a:spcPct val="20000"/>
              </a:spcBef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Наумов Д.А.</a:t>
            </a:r>
            <a:endParaRPr lang="ru-RU" sz="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Рисунок 3" descr="unname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19089"/>
            <a:ext cx="1144588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0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Параметрическое моделирование</a:t>
            </a:r>
            <a:endParaRPr lang="ru-RU" dirty="0"/>
          </a:p>
        </p:txBody>
      </p:sp>
      <p:pic>
        <p:nvPicPr>
          <p:cNvPr id="4098" name="Picture 2" descr="Solid Edge: Синхронная технология и параметрическое моделирование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442" y="1657256"/>
            <a:ext cx="4817647" cy="45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Варианты генерации заданий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1. Создание плоского чертежа "с нуля" при помощи алгоритмов и КОМПАС API. Это самый сложной с точки зрения реализации вариант, так как потребует глубоких знаний в программировании и знаний КОМПАС API этот вариант имеет большую трудоемкость.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1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Варианты генерации заданий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2. Создание вариантов на основе плоского параметризированного чертежа. Требует среднего времени для предварительной подготовки (создание чертежа, определение параметров, подготовка файла настроек</a:t>
            </a:r>
            <a:r>
              <a:rPr lang="ru-RU" dirty="0"/>
              <a:t>)</a:t>
            </a:r>
          </a:p>
        </p:txBody>
      </p:sp>
      <p:pic>
        <p:nvPicPr>
          <p:cNvPr id="6" name="Picture 2" descr="https://sun9-27.userapi.com/impf/wtAX4A5o75z6-KHN8U0CGDHGiKyi0ymGRyV72Q/AQWWBLRjI44.jpg?size=1165x420&amp;quality=95&amp;sign=28313624659dfdd39f1988817541aa08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6" y="3606973"/>
            <a:ext cx="6654421" cy="239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Варианты генерации заданий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3. Создание трехмерной параметрической модели, и на основе нее - ассоциативного чертежа. Трудоемкость предварительной работы - больше, чем для второго варианта. Плюсы: гарантированная корректность чертежа.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365" y="3632918"/>
            <a:ext cx="2513534" cy="26789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597" y="3631759"/>
            <a:ext cx="2880317" cy="2680141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Алгоритмы Маркова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Теория нормальных алгоритмов (или </a:t>
            </a:r>
            <a:r>
              <a:rPr lang="ru-RU" dirty="0" err="1"/>
              <a:t>алгорифмов</a:t>
            </a:r>
            <a:r>
              <a:rPr lang="ru-RU" dirty="0"/>
              <a:t>, как называл их создатель теории) была разработана советским математиком А. А. Марковым (1903–1979) в конце 1940-х — начале 1950-х гг. XX в. Эти алгоритмы представляют собой некоторые правила по переработке слов в каком-либо алфавите, так что исходные данные и искомые результаты для алгоритмов являются словами в некотором алфавите.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815316" y="365125"/>
            <a:ext cx="27432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Тренажер «Нормальные алгорифмы Маркова»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67" y="1825625"/>
            <a:ext cx="36261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5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Алгоритмы Маркова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65245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То есть наш математический аппарат на основе алгоритмов Маркова будет выполнять формальное </a:t>
            </a:r>
            <a:r>
              <a:rPr lang="ru-RU" dirty="0"/>
              <a:t>представление процедуры построения или модификации модели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9060976" y="365125"/>
            <a:ext cx="27432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Алгоритм </a:t>
            </a:r>
            <a:r>
              <a:rPr lang="ru-RU" dirty="0"/>
              <a:t>задаст последовательность применения модификаций параметров </a:t>
            </a:r>
            <a:r>
              <a:rPr lang="ru-RU" dirty="0" smtClean="0"/>
              <a:t>модели</a:t>
            </a:r>
          </a:p>
          <a:p>
            <a:r>
              <a:rPr lang="ru-RU" dirty="0"/>
              <a:t>"Буквами" нашего алгоритма будут элементарные операции модификации параметров модели:</a:t>
            </a:r>
            <a:br>
              <a:rPr lang="ru-RU" dirty="0"/>
            </a:br>
            <a:r>
              <a:rPr lang="ru-RU" dirty="0"/>
              <a:t>- добавить/изменить/удалить </a:t>
            </a:r>
            <a:r>
              <a:rPr lang="ru-RU" dirty="0" err="1"/>
              <a:t>скругление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добавить/удалить отверстие</a:t>
            </a:r>
            <a:br>
              <a:rPr lang="ru-RU" dirty="0"/>
            </a:br>
            <a:r>
              <a:rPr lang="ru-RU" dirty="0"/>
              <a:t>- переместить базовую точку и </a:t>
            </a:r>
            <a:r>
              <a:rPr lang="ru-RU" dirty="0" err="1"/>
              <a:t>т.д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4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различных вариантов типовых заданий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195" y="2111161"/>
            <a:ext cx="4141236" cy="3197818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5957" y="2111161"/>
            <a:ext cx="4640238" cy="3197818"/>
          </a:xfrm>
          <a:prstGeom prst="rect">
            <a:avLst/>
          </a:prstGeom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mtClean="0"/>
              <a:t>Реализация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Работы </a:t>
            </a:r>
            <a:r>
              <a:rPr lang="ru-RU" dirty="0"/>
              <a:t>программы может быть в двух режимах:</a:t>
            </a:r>
            <a:br>
              <a:rPr lang="ru-RU" dirty="0"/>
            </a:br>
            <a:r>
              <a:rPr lang="ru-RU" dirty="0"/>
              <a:t>1) передача параметров через аргументы командной строки</a:t>
            </a:r>
            <a:br>
              <a:rPr lang="ru-RU" dirty="0"/>
            </a:br>
            <a:r>
              <a:rPr lang="ru-RU" dirty="0"/>
              <a:t>2) реализация </a:t>
            </a:r>
            <a:r>
              <a:rPr lang="ru-RU" dirty="0" smtClean="0"/>
              <a:t>GUI</a:t>
            </a:r>
            <a:r>
              <a:rPr lang="en-US" dirty="0" smtClean="0"/>
              <a:t> (</a:t>
            </a:r>
            <a:r>
              <a:rPr lang="en-US" dirty="0"/>
              <a:t>graphical user </a:t>
            </a:r>
            <a:r>
              <a:rPr lang="en-US" dirty="0" smtClean="0"/>
              <a:t>interface)</a:t>
            </a:r>
            <a:endParaRPr lang="ru-RU" dirty="0"/>
          </a:p>
        </p:txBody>
      </p:sp>
      <p:pic>
        <p:nvPicPr>
          <p:cNvPr id="1028" name="Picture 4" descr="Командная строка в Windows | BeginPC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053" y="3388384"/>
            <a:ext cx="4225119" cy="278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Python | Поле ввода Entry"/>
          <p:cNvSpPr>
            <a:spLocks noChangeAspect="1" noChangeArrowheads="1"/>
          </p:cNvSpPr>
          <p:nvPr/>
        </p:nvSpPr>
        <p:spPr bwMode="auto">
          <a:xfrm>
            <a:off x="-1963256" y="-144463"/>
            <a:ext cx="2423631" cy="24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Python | Поле ввода Entry"/>
          <p:cNvSpPr>
            <a:spLocks noChangeAspect="1" noChangeArrowheads="1"/>
          </p:cNvSpPr>
          <p:nvPr/>
        </p:nvSpPr>
        <p:spPr bwMode="auto">
          <a:xfrm>
            <a:off x="7566310" y="4918856"/>
            <a:ext cx="1630006" cy="163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python - Автоматически копировать содержимое текстового виджета Tkinter в  буфер обмена? - Question-It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25" y="3388384"/>
            <a:ext cx="4953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Этапы дальнейшей работы: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Описание параметрической модели и методов генерации различных ее исполнений на основе формальных систем и алгоритмов Маркова.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Разработка структуры данных для описания параметрической модели на языке </a:t>
            </a:r>
            <a:r>
              <a:rPr lang="en-GB" dirty="0" smtClean="0"/>
              <a:t>xml</a:t>
            </a:r>
            <a:r>
              <a:rPr lang="en-US" dirty="0" smtClean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Разработка программного обеспечения для генерации вариантов исполнения модели с использованием КОМПАС</a:t>
            </a:r>
            <a:r>
              <a:rPr lang="en-GB" dirty="0" smtClean="0"/>
              <a:t> 3</a:t>
            </a:r>
            <a:r>
              <a:rPr lang="en-US" dirty="0" smtClean="0"/>
              <a:t>D API.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Тестирование разработанной системы на различных трехмерных моделях и двумерных параметрических чертежах.</a:t>
            </a:r>
          </a:p>
          <a:p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40805" y="2879676"/>
            <a:ext cx="7510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1062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повышение эффективности подготовки вариантов заданий для лабораторных и практических занятий;</a:t>
            </a:r>
          </a:p>
          <a:p>
            <a:pPr algn="just"/>
            <a:r>
              <a:rPr lang="ru-RU" dirty="0" smtClean="0"/>
              <a:t>уменьшение вероятности заимствования результатов выполнения работ у ранее обучающихся студентов.</a:t>
            </a:r>
          </a:p>
          <a:p>
            <a:pPr marL="0" indent="0" algn="just">
              <a:buNone/>
            </a:pPr>
            <a:r>
              <a:rPr lang="ru-RU" b="1" dirty="0" smtClean="0"/>
              <a:t>Основная задача</a:t>
            </a:r>
            <a:r>
              <a:rPr lang="ru-RU" dirty="0" smtClean="0"/>
              <a:t>: создание программного обеспечения для генерации случайных </a:t>
            </a:r>
            <a:r>
              <a:rPr lang="ru-RU" dirty="0"/>
              <a:t>вариантов заданий </a:t>
            </a:r>
            <a:r>
              <a:rPr lang="ru-RU" dirty="0" smtClean="0"/>
              <a:t>на основе КОМПАС-3</a:t>
            </a:r>
            <a:r>
              <a:rPr lang="en-US" dirty="0"/>
              <a:t>D </a:t>
            </a:r>
            <a:r>
              <a:rPr lang="en-US" dirty="0" smtClean="0"/>
              <a:t>v20</a:t>
            </a:r>
            <a:endParaRPr lang="ru-RU" dirty="0"/>
          </a:p>
          <a:p>
            <a:pPr marL="0" indent="0" algn="just">
              <a:buNone/>
            </a:pPr>
            <a:r>
              <a:rPr lang="ru-RU" b="1" dirty="0" smtClean="0"/>
              <a:t>Предметная область</a:t>
            </a:r>
            <a:r>
              <a:rPr lang="ru-RU" dirty="0" smtClean="0"/>
              <a:t>: дисциплины «Инженерная графика»,  «Компьютерная графика»</a:t>
            </a: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10AFD3-E55E-4530-A429-BFDC599D50CE}" type="slidenum">
              <a:rPr lang="en-US" sz="25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Программные инструменты реализации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API КОМПАС-3D  для системы автоматизированного проектирования КОМПАС</a:t>
            </a:r>
            <a:r>
              <a:rPr lang="en-GB" dirty="0" smtClean="0"/>
              <a:t> </a:t>
            </a:r>
            <a:r>
              <a:rPr lang="ru-RU" dirty="0" smtClean="0"/>
              <a:t>3</a:t>
            </a:r>
            <a:r>
              <a:rPr lang="en-GB" dirty="0" smtClean="0"/>
              <a:t>D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dirty="0" smtClean="0"/>
              <a:t>Язык программирования «</a:t>
            </a:r>
            <a:r>
              <a:rPr lang="en-US" dirty="0" smtClean="0"/>
              <a:t>Python”</a:t>
            </a:r>
            <a:endParaRPr lang="ru-RU" dirty="0"/>
          </a:p>
        </p:txBody>
      </p:sp>
      <p:pic>
        <p:nvPicPr>
          <p:cNvPr id="1026" name="Picture 2" descr="КОМПАС-3D Home для чайников. Основы 3D-проектирования. Часть 7. Создание  модели на основе картинки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236" y="3559436"/>
            <a:ext cx="2617527" cy="261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– Бесплатные иконки: промышленнос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22" y="3474421"/>
            <a:ext cx="2787555" cy="278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КОМПАС-3D?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/>
              <a:t>«КОМПАС-3D</a:t>
            </a:r>
            <a:r>
              <a:rPr lang="ru-RU" b="1" dirty="0" smtClean="0"/>
              <a:t>»</a:t>
            </a:r>
            <a:r>
              <a:rPr lang="ru-RU" dirty="0" smtClean="0"/>
              <a:t> — система автоматизированного проектирования, разработанная компанией «АСКОН». Система позволяет реализовать классический процесс трехмерного параметрического проектирования — от идеи к ассоциативной объемной модели, от модели к конструкторской документации</a:t>
            </a:r>
            <a:r>
              <a:rPr lang="ru-RU" dirty="0"/>
              <a:t>.</a:t>
            </a:r>
          </a:p>
          <a:p>
            <a:pPr algn="just"/>
            <a:r>
              <a:rPr lang="ru-RU" dirty="0" smtClean="0"/>
              <a:t>Основные компоненты «</a:t>
            </a:r>
            <a:r>
              <a:rPr lang="ru-RU" dirty="0"/>
              <a:t>КОМПАС-3D</a:t>
            </a:r>
            <a:r>
              <a:rPr lang="ru-RU" dirty="0" smtClean="0"/>
              <a:t>» — собственно система трехмерного твердотельного моделирования, универсальная система автоматизированного проектирования КОМПАС-График и модуль проектирования спецификаций.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КОМПАС-3D?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Система трехмерного моделирования КОМПАС-3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47" y="4117603"/>
            <a:ext cx="4163531" cy="234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Обзор программы КОМПАС-3D [интерфейс]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33" y="4117603"/>
            <a:ext cx="4163529" cy="234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КОМПАС-3D LT V12 - скачать бесплатно КОМПАС-3D LT V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33" y="1232042"/>
            <a:ext cx="4163529" cy="26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Компас 3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450" y="1542999"/>
            <a:ext cx="4634789" cy="22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</a:t>
            </a:r>
            <a:r>
              <a:rPr lang="en-US" dirty="0" smtClean="0"/>
              <a:t>Python?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 smtClean="0"/>
              <a:t>Python</a:t>
            </a:r>
            <a:r>
              <a:rPr lang="ru-RU" dirty="0" smtClean="0"/>
              <a:t> – это скриптовый язык с довольно простым синтаксисом. Новичкам он дается легче, чем другие языки, и специалисты уже успели адаптировать его под огромнейший спектр задач. Все остались довольны, ведь структура и логика в </a:t>
            </a:r>
            <a:r>
              <a:rPr lang="ru-RU" dirty="0" err="1" smtClean="0"/>
              <a:t>Python</a:t>
            </a:r>
            <a:r>
              <a:rPr lang="ru-RU" dirty="0" smtClean="0"/>
              <a:t> удовлетворяет потребностям всех категорий разработчиков, независимо от их навыков и сферы деятельности</a:t>
            </a:r>
            <a:r>
              <a:rPr lang="ru-RU" dirty="0"/>
              <a:t>.</a:t>
            </a:r>
          </a:p>
          <a:p>
            <a:pPr algn="just"/>
            <a:r>
              <a:rPr lang="ru-RU" dirty="0" smtClean="0"/>
              <a:t>При разработке на </a:t>
            </a:r>
            <a:r>
              <a:rPr lang="ru-RU" dirty="0" err="1" smtClean="0"/>
              <a:t>Python</a:t>
            </a:r>
            <a:r>
              <a:rPr lang="ru-RU" dirty="0" smtClean="0"/>
              <a:t> в большинстве случаев требуется писать куда меньше кода, чем при работе с его конкурентами. Сам синтаксис визуально чище и предельно логичен. </a:t>
            </a:r>
            <a:endParaRPr lang="ru-RU" dirty="0"/>
          </a:p>
          <a:p>
            <a:pPr algn="just"/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Файл чертежа или трехмерной модели</a:t>
            </a:r>
          </a:p>
          <a:p>
            <a:pPr lvl="1"/>
            <a:r>
              <a:rPr lang="ru-RU" dirty="0" smtClean="0"/>
              <a:t>файл чертежа или трехмерной модели будет параметризирован - то есть управляться небольшим количеством именованных параметров</a:t>
            </a:r>
          </a:p>
          <a:p>
            <a:pPr lvl="1"/>
            <a:r>
              <a:rPr lang="ru-RU" dirty="0" smtClean="0"/>
              <a:t>эти параметры будут определяться тем, кто создает чертеж/модель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Описание параметров модели и ограничений (создается вручную)</a:t>
            </a:r>
          </a:p>
          <a:p>
            <a:pPr lvl="1"/>
            <a:r>
              <a:rPr lang="ru-RU" dirty="0" smtClean="0"/>
              <a:t>описание параметров модели будет в формате, который читается </a:t>
            </a:r>
            <a:r>
              <a:rPr lang="ru-RU" dirty="0" err="1" smtClean="0"/>
              <a:t>КОМПАСом</a:t>
            </a:r>
            <a:r>
              <a:rPr lang="ru-RU" dirty="0" smtClean="0"/>
              <a:t> - </a:t>
            </a:r>
            <a:r>
              <a:rPr lang="ru-RU" dirty="0" err="1" smtClean="0"/>
              <a:t>xml</a:t>
            </a:r>
            <a:r>
              <a:rPr lang="ru-RU" dirty="0" smtClean="0"/>
              <a:t> или </a:t>
            </a:r>
            <a:r>
              <a:rPr lang="ru-RU" dirty="0" err="1" smtClean="0"/>
              <a:t>json</a:t>
            </a:r>
            <a:r>
              <a:rPr lang="ru-RU" dirty="0" smtClean="0"/>
              <a:t> или еще как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Метод генерации случайных значений (количество вариантов, округление, правила генерации имени выходных файлов)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pic>
        <p:nvPicPr>
          <p:cNvPr id="2050" name="Picture 2" descr="Знание модуля Python 7: XML - Русские Блог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65" y="1690688"/>
            <a:ext cx="39252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980722" cy="3865989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Параметрическое моделирование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b="1" dirty="0" smtClean="0"/>
              <a:t>Параметрическое моделирование</a:t>
            </a:r>
            <a:r>
              <a:rPr lang="ru-RU" dirty="0" smtClean="0"/>
              <a:t> (</a:t>
            </a:r>
            <a:r>
              <a:rPr lang="ru-RU" dirty="0"/>
              <a:t>параметризация</a:t>
            </a:r>
            <a:r>
              <a:rPr lang="ru-RU" dirty="0" smtClean="0"/>
              <a:t>) — моделирование с использованием параметров элементов модели и соотношений между этими параметрами. Параметризация позволяет за короткое время «</a:t>
            </a:r>
            <a:r>
              <a:rPr lang="ru-RU" dirty="0"/>
              <a:t>проиграть</a:t>
            </a:r>
            <a:r>
              <a:rPr lang="ru-RU" dirty="0" smtClean="0"/>
              <a:t>» (с помощью изменения параметров или геометрических соотношений) различные конструктивные схемы избежать принципиальных ошибок</a:t>
            </a:r>
            <a:r>
              <a:rPr lang="ru-RU" dirty="0"/>
              <a:t>.</a:t>
            </a:r>
          </a:p>
          <a:p>
            <a:pPr algn="just"/>
            <a:r>
              <a:rPr lang="ru-RU" dirty="0" smtClean="0"/>
              <a:t>Параметрическое моделирование существенно отличается от обычного двумерного черчения или трехмерного моделирования. Конструктор в случае параметрического проектирования создаёт математическую модель объектов с параметрами, при изменении которых происходят изменения конфигурации детали, взаимные перемещения деталей в сборке и т. п</a:t>
            </a:r>
            <a:r>
              <a:rPr lang="ru-RU" dirty="0"/>
              <a:t>.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699</Words>
  <Application>Microsoft Office PowerPoint</Application>
  <PresentationFormat>Широкоэкранный</PresentationFormat>
  <Paragraphs>71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Рязанский Государственный Радиотехнический  Университет имени В.Ф. Уткина      «РАЗРАБОТКА МАТЕМАТИЧЕСКОГО И ПРОГРАММНОГО ОБЕСПЕЧЕНИЯ ГЕНЕРАЦИИ СЛУЧАЙНЫХ ТЕСТОВЫХ ЗАДАНИЙ» </vt:lpstr>
      <vt:lpstr>Цель работы</vt:lpstr>
      <vt:lpstr>Программные инструменты реализации</vt:lpstr>
      <vt:lpstr>Что такое КОМПАС-3D?</vt:lpstr>
      <vt:lpstr>Что такое КОМПАС-3D?</vt:lpstr>
      <vt:lpstr>Что такое Python?</vt:lpstr>
      <vt:lpstr>Входные данные</vt:lpstr>
      <vt:lpstr>Входные данные</vt:lpstr>
      <vt:lpstr>Параметрическое моделирование</vt:lpstr>
      <vt:lpstr>Параметрическое моделирование</vt:lpstr>
      <vt:lpstr>Варианты генерации заданий</vt:lpstr>
      <vt:lpstr>Варианты генерации заданий</vt:lpstr>
      <vt:lpstr>Варианты генерации заданий</vt:lpstr>
      <vt:lpstr>Алгоритмы Маркова</vt:lpstr>
      <vt:lpstr>Алгоритмы Маркова</vt:lpstr>
      <vt:lpstr>Примеры различных вариантов типовых заданий</vt:lpstr>
      <vt:lpstr>Реализация интерфейса</vt:lpstr>
      <vt:lpstr>Заключение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Рязанский Государственный Радиотехнический  Университет имени В.Ф. Уткина      «РАЗРАБОТКА МАТЕМАТИЧЕСКОГО И ПРОГРАММНОГО ОБЕСПЕЧЕНИЯ ГЕНЕРАЦИИ СУЛЧАЙНЫХ ТЕСТОВЫХ ЗАДАНИЙ» </dc:title>
  <dc:creator>Дима Чернобаев</dc:creator>
  <cp:lastModifiedBy>Дима Чернобаев</cp:lastModifiedBy>
  <cp:revision>20</cp:revision>
  <dcterms:created xsi:type="dcterms:W3CDTF">2022-04-10T08:12:30Z</dcterms:created>
  <dcterms:modified xsi:type="dcterms:W3CDTF">2022-04-12T04:47:14Z</dcterms:modified>
</cp:coreProperties>
</file>