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D774-6170-4873-8ACD-40DB67363980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89C46-9B0D-4A2C-B7CE-327559E7AB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444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89C46-9B0D-4A2C-B7CE-327559E7AB6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31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D224-40D2-44AC-A010-8A9DDF5FAD53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43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D224-40D2-44AC-A010-8A9DDF5FAD53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35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D224-40D2-44AC-A010-8A9DDF5FAD53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08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D224-40D2-44AC-A010-8A9DDF5FAD53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D224-40D2-44AC-A010-8A9DDF5FAD53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07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D224-40D2-44AC-A010-8A9DDF5FAD53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57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D224-40D2-44AC-A010-8A9DDF5FAD53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14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D224-40D2-44AC-A010-8A9DDF5FAD53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2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D224-40D2-44AC-A010-8A9DDF5FAD53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40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D224-40D2-44AC-A010-8A9DDF5FAD53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30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D224-40D2-44AC-A010-8A9DDF5FAD53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54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9D224-40D2-44AC-A010-8A9DDF5FAD53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08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0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1274886" y="1160585"/>
            <a:ext cx="4677508" cy="3868615"/>
            <a:chOff x="2233247" y="501162"/>
            <a:chExt cx="4677508" cy="3868615"/>
          </a:xfrm>
        </p:grpSpPr>
        <p:sp>
          <p:nvSpPr>
            <p:cNvPr id="65" name="Rectangle 64"/>
            <p:cNvSpPr/>
            <p:nvPr/>
          </p:nvSpPr>
          <p:spPr>
            <a:xfrm>
              <a:off x="2233247" y="501162"/>
              <a:ext cx="4677508" cy="38686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945423" y="1195754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27936" y="59201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592513" y="59201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75030" y="11957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47543" y="18053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25660" y="181853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347543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25660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45421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375028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27936" y="368689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592513" y="368689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Oval 21"/>
            <p:cNvSpPr/>
            <p:nvPr/>
          </p:nvSpPr>
          <p:spPr>
            <a:xfrm>
              <a:off x="3890225" y="1749662"/>
              <a:ext cx="1375268" cy="13422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" name="Straight Arrow Connector 23"/>
            <p:cNvCxnSpPr>
              <a:endCxn id="5" idx="2"/>
            </p:cNvCxnSpPr>
            <p:nvPr/>
          </p:nvCxnSpPr>
          <p:spPr>
            <a:xfrm flipH="1" flipV="1">
              <a:off x="4119194" y="1137141"/>
              <a:ext cx="216692" cy="68139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6" idx="2"/>
            </p:cNvCxnSpPr>
            <p:nvPr/>
          </p:nvCxnSpPr>
          <p:spPr>
            <a:xfrm flipV="1">
              <a:off x="4814426" y="1137140"/>
              <a:ext cx="169345" cy="6682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7" idx="2"/>
            </p:cNvCxnSpPr>
            <p:nvPr/>
          </p:nvCxnSpPr>
          <p:spPr>
            <a:xfrm flipV="1">
              <a:off x="5180820" y="1740875"/>
              <a:ext cx="585468" cy="33703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9" idx="1"/>
            </p:cNvCxnSpPr>
            <p:nvPr/>
          </p:nvCxnSpPr>
          <p:spPr>
            <a:xfrm flipV="1">
              <a:off x="5265493" y="2091100"/>
              <a:ext cx="760167" cy="19489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17" idx="1"/>
            </p:cNvCxnSpPr>
            <p:nvPr/>
          </p:nvCxnSpPr>
          <p:spPr>
            <a:xfrm>
              <a:off x="5265493" y="2558555"/>
              <a:ext cx="760167" cy="15533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19" idx="0"/>
            </p:cNvCxnSpPr>
            <p:nvPr/>
          </p:nvCxnSpPr>
          <p:spPr>
            <a:xfrm>
              <a:off x="5180820" y="2793013"/>
              <a:ext cx="585466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21" idx="0"/>
            </p:cNvCxnSpPr>
            <p:nvPr/>
          </p:nvCxnSpPr>
          <p:spPr>
            <a:xfrm>
              <a:off x="4848198" y="3071437"/>
              <a:ext cx="135573" cy="61546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20" idx="0"/>
            </p:cNvCxnSpPr>
            <p:nvPr/>
          </p:nvCxnSpPr>
          <p:spPr>
            <a:xfrm flipH="1">
              <a:off x="4119194" y="3050925"/>
              <a:ext cx="216692" cy="63597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18" idx="0"/>
            </p:cNvCxnSpPr>
            <p:nvPr/>
          </p:nvCxnSpPr>
          <p:spPr>
            <a:xfrm flipH="1">
              <a:off x="3336679" y="2793013"/>
              <a:ext cx="650631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16" idx="3"/>
            </p:cNvCxnSpPr>
            <p:nvPr/>
          </p:nvCxnSpPr>
          <p:spPr>
            <a:xfrm flipH="1">
              <a:off x="3130058" y="2552698"/>
              <a:ext cx="760167" cy="161189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8" idx="3"/>
            </p:cNvCxnSpPr>
            <p:nvPr/>
          </p:nvCxnSpPr>
          <p:spPr>
            <a:xfrm flipH="1" flipV="1">
              <a:off x="3130058" y="2077914"/>
              <a:ext cx="760167" cy="16997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endCxn id="4" idx="2"/>
            </p:cNvCxnSpPr>
            <p:nvPr/>
          </p:nvCxnSpPr>
          <p:spPr>
            <a:xfrm flipH="1" flipV="1">
              <a:off x="3336681" y="1740877"/>
              <a:ext cx="650629" cy="31359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6919548" y="1075590"/>
            <a:ext cx="4677508" cy="3868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6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roup 321"/>
          <p:cNvGrpSpPr/>
          <p:nvPr/>
        </p:nvGrpSpPr>
        <p:grpSpPr>
          <a:xfrm>
            <a:off x="5828917" y="1258247"/>
            <a:ext cx="4677508" cy="3868615"/>
            <a:chOff x="5828917" y="1258247"/>
            <a:chExt cx="4677508" cy="3868615"/>
          </a:xfrm>
        </p:grpSpPr>
        <p:sp>
          <p:nvSpPr>
            <p:cNvPr id="139" name="Rectangle 138"/>
            <p:cNvSpPr/>
            <p:nvPr/>
          </p:nvSpPr>
          <p:spPr>
            <a:xfrm>
              <a:off x="5828917" y="1258247"/>
              <a:ext cx="4677508" cy="38686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922676" y="2789240"/>
              <a:ext cx="1087536" cy="987661"/>
              <a:chOff x="2233247" y="501162"/>
              <a:chExt cx="4677508" cy="386861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233247" y="501162"/>
                <a:ext cx="4677508" cy="38686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945423" y="1195754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3727936" y="59201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4592513" y="59201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5375030" y="11957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347543" y="18053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6025660" y="181853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347543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025660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945421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5375028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727936" y="368689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592513" y="368689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890225" y="1749662"/>
                <a:ext cx="1375268" cy="13422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9" name="Straight Arrow Connector 18"/>
              <p:cNvCxnSpPr>
                <a:endCxn id="7" idx="2"/>
              </p:cNvCxnSpPr>
              <p:nvPr/>
            </p:nvCxnSpPr>
            <p:spPr>
              <a:xfrm flipH="1" flipV="1">
                <a:off x="4119194" y="1137141"/>
                <a:ext cx="216692" cy="681397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endCxn id="8" idx="2"/>
              </p:cNvCxnSpPr>
              <p:nvPr/>
            </p:nvCxnSpPr>
            <p:spPr>
              <a:xfrm flipV="1">
                <a:off x="4814426" y="1137140"/>
                <a:ext cx="169345" cy="6682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endCxn id="9" idx="2"/>
              </p:cNvCxnSpPr>
              <p:nvPr/>
            </p:nvCxnSpPr>
            <p:spPr>
              <a:xfrm flipV="1">
                <a:off x="5180820" y="1740875"/>
                <a:ext cx="585468" cy="337038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endCxn id="11" idx="1"/>
              </p:cNvCxnSpPr>
              <p:nvPr/>
            </p:nvCxnSpPr>
            <p:spPr>
              <a:xfrm flipV="1">
                <a:off x="5265493" y="2091100"/>
                <a:ext cx="760167" cy="19489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endCxn id="13" idx="1"/>
              </p:cNvCxnSpPr>
              <p:nvPr/>
            </p:nvCxnSpPr>
            <p:spPr>
              <a:xfrm>
                <a:off x="5265493" y="2558555"/>
                <a:ext cx="760167" cy="15533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endCxn id="15" idx="0"/>
              </p:cNvCxnSpPr>
              <p:nvPr/>
            </p:nvCxnSpPr>
            <p:spPr>
              <a:xfrm>
                <a:off x="5180820" y="2793013"/>
                <a:ext cx="585466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17" idx="0"/>
              </p:cNvCxnSpPr>
              <p:nvPr/>
            </p:nvCxnSpPr>
            <p:spPr>
              <a:xfrm>
                <a:off x="4848198" y="3071437"/>
                <a:ext cx="135573" cy="61546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endCxn id="16" idx="0"/>
              </p:cNvCxnSpPr>
              <p:nvPr/>
            </p:nvCxnSpPr>
            <p:spPr>
              <a:xfrm flipH="1">
                <a:off x="4119194" y="3050925"/>
                <a:ext cx="216692" cy="63597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14" idx="0"/>
              </p:cNvCxnSpPr>
              <p:nvPr/>
            </p:nvCxnSpPr>
            <p:spPr>
              <a:xfrm flipH="1">
                <a:off x="3336679" y="2793013"/>
                <a:ext cx="650631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endCxn id="12" idx="3"/>
              </p:cNvCxnSpPr>
              <p:nvPr/>
            </p:nvCxnSpPr>
            <p:spPr>
              <a:xfrm flipH="1">
                <a:off x="3130058" y="2552698"/>
                <a:ext cx="760167" cy="161189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endCxn id="10" idx="3"/>
              </p:cNvCxnSpPr>
              <p:nvPr/>
            </p:nvCxnSpPr>
            <p:spPr>
              <a:xfrm flipH="1" flipV="1">
                <a:off x="3130058" y="2077914"/>
                <a:ext cx="760167" cy="16997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6" idx="2"/>
              </p:cNvCxnSpPr>
              <p:nvPr/>
            </p:nvCxnSpPr>
            <p:spPr>
              <a:xfrm flipH="1" flipV="1">
                <a:off x="3336681" y="1740877"/>
                <a:ext cx="650629" cy="31359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8728" y="2607813"/>
              <a:ext cx="1857375" cy="1343025"/>
            </a:xfrm>
            <a:prstGeom prst="rect">
              <a:avLst/>
            </a:prstGeom>
          </p:spPr>
        </p:pic>
        <p:grpSp>
          <p:nvGrpSpPr>
            <p:cNvPr id="142" name="Group 141"/>
            <p:cNvGrpSpPr/>
            <p:nvPr/>
          </p:nvGrpSpPr>
          <p:grpSpPr>
            <a:xfrm>
              <a:off x="9186103" y="1481253"/>
              <a:ext cx="1087536" cy="987661"/>
              <a:chOff x="2233247" y="501162"/>
              <a:chExt cx="4677508" cy="3868615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233247" y="501162"/>
                <a:ext cx="4677508" cy="38686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945423" y="1195754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3727936" y="59201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4592513" y="59201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5375030" y="11957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Rounded Rectangle 147"/>
              <p:cNvSpPr/>
              <p:nvPr/>
            </p:nvSpPr>
            <p:spPr>
              <a:xfrm>
                <a:off x="2347543" y="18053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9" name="Rounded Rectangle 148"/>
              <p:cNvSpPr/>
              <p:nvPr/>
            </p:nvSpPr>
            <p:spPr>
              <a:xfrm>
                <a:off x="6025660" y="181853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0" name="Rounded Rectangle 149"/>
              <p:cNvSpPr/>
              <p:nvPr/>
            </p:nvSpPr>
            <p:spPr>
              <a:xfrm>
                <a:off x="2347543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1" name="Rounded Rectangle 150"/>
              <p:cNvSpPr/>
              <p:nvPr/>
            </p:nvSpPr>
            <p:spPr>
              <a:xfrm>
                <a:off x="6025660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2945421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5375028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3727936" y="368689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5" name="Rounded Rectangle 154"/>
              <p:cNvSpPr/>
              <p:nvPr/>
            </p:nvSpPr>
            <p:spPr>
              <a:xfrm>
                <a:off x="4592513" y="368689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890225" y="1749662"/>
                <a:ext cx="1375268" cy="13422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57" name="Straight Arrow Connector 156"/>
              <p:cNvCxnSpPr>
                <a:endCxn id="145" idx="2"/>
              </p:cNvCxnSpPr>
              <p:nvPr/>
            </p:nvCxnSpPr>
            <p:spPr>
              <a:xfrm flipH="1" flipV="1">
                <a:off x="4119194" y="1137141"/>
                <a:ext cx="216692" cy="681397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>
                <a:endCxn id="146" idx="2"/>
              </p:cNvCxnSpPr>
              <p:nvPr/>
            </p:nvCxnSpPr>
            <p:spPr>
              <a:xfrm flipV="1">
                <a:off x="4814426" y="1137140"/>
                <a:ext cx="169345" cy="6682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>
                <a:endCxn id="147" idx="2"/>
              </p:cNvCxnSpPr>
              <p:nvPr/>
            </p:nvCxnSpPr>
            <p:spPr>
              <a:xfrm flipV="1">
                <a:off x="5180820" y="1740875"/>
                <a:ext cx="585468" cy="337038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endCxn id="149" idx="1"/>
              </p:cNvCxnSpPr>
              <p:nvPr/>
            </p:nvCxnSpPr>
            <p:spPr>
              <a:xfrm flipV="1">
                <a:off x="5265493" y="2091100"/>
                <a:ext cx="760167" cy="19489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>
                <a:endCxn id="151" idx="1"/>
              </p:cNvCxnSpPr>
              <p:nvPr/>
            </p:nvCxnSpPr>
            <p:spPr>
              <a:xfrm>
                <a:off x="5265493" y="2558555"/>
                <a:ext cx="760167" cy="15533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>
                <a:endCxn id="153" idx="0"/>
              </p:cNvCxnSpPr>
              <p:nvPr/>
            </p:nvCxnSpPr>
            <p:spPr>
              <a:xfrm>
                <a:off x="5180820" y="2793013"/>
                <a:ext cx="585466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>
                <a:endCxn id="155" idx="0"/>
              </p:cNvCxnSpPr>
              <p:nvPr/>
            </p:nvCxnSpPr>
            <p:spPr>
              <a:xfrm>
                <a:off x="4848198" y="3071437"/>
                <a:ext cx="135573" cy="61546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>
                <a:endCxn id="154" idx="0"/>
              </p:cNvCxnSpPr>
              <p:nvPr/>
            </p:nvCxnSpPr>
            <p:spPr>
              <a:xfrm flipH="1">
                <a:off x="4119194" y="3050925"/>
                <a:ext cx="216692" cy="63597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>
                <a:endCxn id="152" idx="0"/>
              </p:cNvCxnSpPr>
              <p:nvPr/>
            </p:nvCxnSpPr>
            <p:spPr>
              <a:xfrm flipH="1">
                <a:off x="3336679" y="2793013"/>
                <a:ext cx="650631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endCxn id="150" idx="3"/>
              </p:cNvCxnSpPr>
              <p:nvPr/>
            </p:nvCxnSpPr>
            <p:spPr>
              <a:xfrm flipH="1">
                <a:off x="3130058" y="2552698"/>
                <a:ext cx="760167" cy="161189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endCxn id="148" idx="3"/>
              </p:cNvCxnSpPr>
              <p:nvPr/>
            </p:nvCxnSpPr>
            <p:spPr>
              <a:xfrm flipH="1" flipV="1">
                <a:off x="3130058" y="2077914"/>
                <a:ext cx="760167" cy="16997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>
                <a:endCxn id="144" idx="2"/>
              </p:cNvCxnSpPr>
              <p:nvPr/>
            </p:nvCxnSpPr>
            <p:spPr>
              <a:xfrm flipH="1" flipV="1">
                <a:off x="3336681" y="1740877"/>
                <a:ext cx="650629" cy="31359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/>
          </p:nvGrpSpPr>
          <p:grpSpPr>
            <a:xfrm>
              <a:off x="9186103" y="3927833"/>
              <a:ext cx="1087536" cy="987661"/>
              <a:chOff x="2233247" y="501162"/>
              <a:chExt cx="4677508" cy="3868615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233247" y="501162"/>
                <a:ext cx="4677508" cy="38686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2945423" y="1195754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Rounded Rectangle 171"/>
              <p:cNvSpPr/>
              <p:nvPr/>
            </p:nvSpPr>
            <p:spPr>
              <a:xfrm>
                <a:off x="3727936" y="59201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Rounded Rectangle 172"/>
              <p:cNvSpPr/>
              <p:nvPr/>
            </p:nvSpPr>
            <p:spPr>
              <a:xfrm>
                <a:off x="4592513" y="59201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5375030" y="11957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Rounded Rectangle 174"/>
              <p:cNvSpPr/>
              <p:nvPr/>
            </p:nvSpPr>
            <p:spPr>
              <a:xfrm>
                <a:off x="2347543" y="18053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6025660" y="181853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Rounded Rectangle 176"/>
              <p:cNvSpPr/>
              <p:nvPr/>
            </p:nvSpPr>
            <p:spPr>
              <a:xfrm>
                <a:off x="2347543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8" name="Rounded Rectangle 177"/>
              <p:cNvSpPr/>
              <p:nvPr/>
            </p:nvSpPr>
            <p:spPr>
              <a:xfrm>
                <a:off x="6025660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9" name="Rounded Rectangle 178"/>
              <p:cNvSpPr/>
              <p:nvPr/>
            </p:nvSpPr>
            <p:spPr>
              <a:xfrm>
                <a:off x="2945421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Rounded Rectangle 179"/>
              <p:cNvSpPr/>
              <p:nvPr/>
            </p:nvSpPr>
            <p:spPr>
              <a:xfrm>
                <a:off x="5375028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Rounded Rectangle 180"/>
              <p:cNvSpPr/>
              <p:nvPr/>
            </p:nvSpPr>
            <p:spPr>
              <a:xfrm>
                <a:off x="3727936" y="368689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Rounded Rectangle 181"/>
              <p:cNvSpPr/>
              <p:nvPr/>
            </p:nvSpPr>
            <p:spPr>
              <a:xfrm>
                <a:off x="4592513" y="368689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3890225" y="1749662"/>
                <a:ext cx="1375268" cy="13422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84" name="Straight Arrow Connector 183"/>
              <p:cNvCxnSpPr>
                <a:endCxn id="172" idx="2"/>
              </p:cNvCxnSpPr>
              <p:nvPr/>
            </p:nvCxnSpPr>
            <p:spPr>
              <a:xfrm flipH="1" flipV="1">
                <a:off x="4119194" y="1137141"/>
                <a:ext cx="216692" cy="681397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>
                <a:endCxn id="173" idx="2"/>
              </p:cNvCxnSpPr>
              <p:nvPr/>
            </p:nvCxnSpPr>
            <p:spPr>
              <a:xfrm flipV="1">
                <a:off x="4814426" y="1137140"/>
                <a:ext cx="169345" cy="6682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>
                <a:endCxn id="174" idx="2"/>
              </p:cNvCxnSpPr>
              <p:nvPr/>
            </p:nvCxnSpPr>
            <p:spPr>
              <a:xfrm flipV="1">
                <a:off x="5180820" y="1740875"/>
                <a:ext cx="585468" cy="337038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/>
              <p:cNvCxnSpPr>
                <a:endCxn id="176" idx="1"/>
              </p:cNvCxnSpPr>
              <p:nvPr/>
            </p:nvCxnSpPr>
            <p:spPr>
              <a:xfrm flipV="1">
                <a:off x="5265493" y="2091100"/>
                <a:ext cx="760167" cy="19489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/>
              <p:cNvCxnSpPr>
                <a:endCxn id="178" idx="1"/>
              </p:cNvCxnSpPr>
              <p:nvPr/>
            </p:nvCxnSpPr>
            <p:spPr>
              <a:xfrm>
                <a:off x="5265493" y="2558555"/>
                <a:ext cx="760167" cy="15533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/>
              <p:cNvCxnSpPr>
                <a:endCxn id="180" idx="0"/>
              </p:cNvCxnSpPr>
              <p:nvPr/>
            </p:nvCxnSpPr>
            <p:spPr>
              <a:xfrm>
                <a:off x="5180820" y="2793013"/>
                <a:ext cx="585466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/>
              <p:cNvCxnSpPr>
                <a:endCxn id="182" idx="0"/>
              </p:cNvCxnSpPr>
              <p:nvPr/>
            </p:nvCxnSpPr>
            <p:spPr>
              <a:xfrm>
                <a:off x="4848198" y="3071437"/>
                <a:ext cx="135573" cy="61546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>
                <a:endCxn id="181" idx="0"/>
              </p:cNvCxnSpPr>
              <p:nvPr/>
            </p:nvCxnSpPr>
            <p:spPr>
              <a:xfrm flipH="1">
                <a:off x="4119194" y="3050925"/>
                <a:ext cx="216692" cy="63597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>
                <a:endCxn id="179" idx="0"/>
              </p:cNvCxnSpPr>
              <p:nvPr/>
            </p:nvCxnSpPr>
            <p:spPr>
              <a:xfrm flipH="1">
                <a:off x="3336679" y="2793013"/>
                <a:ext cx="650631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>
                <a:endCxn id="177" idx="3"/>
              </p:cNvCxnSpPr>
              <p:nvPr/>
            </p:nvCxnSpPr>
            <p:spPr>
              <a:xfrm flipH="1">
                <a:off x="3130058" y="2552698"/>
                <a:ext cx="760167" cy="161189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>
                <a:endCxn id="175" idx="3"/>
              </p:cNvCxnSpPr>
              <p:nvPr/>
            </p:nvCxnSpPr>
            <p:spPr>
              <a:xfrm flipH="1" flipV="1">
                <a:off x="3130058" y="2077914"/>
                <a:ext cx="760167" cy="16997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>
                <a:endCxn id="171" idx="2"/>
              </p:cNvCxnSpPr>
              <p:nvPr/>
            </p:nvCxnSpPr>
            <p:spPr>
              <a:xfrm flipH="1" flipV="1">
                <a:off x="3336681" y="1740877"/>
                <a:ext cx="650629" cy="31359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7" name="Straight Arrow Connector 196"/>
            <p:cNvCxnSpPr/>
            <p:nvPr/>
          </p:nvCxnSpPr>
          <p:spPr>
            <a:xfrm flipV="1">
              <a:off x="8906608" y="2364162"/>
              <a:ext cx="279495" cy="32775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 flipV="1">
              <a:off x="8947554" y="2492108"/>
              <a:ext cx="279495" cy="32775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V="1">
              <a:off x="8818390" y="2236216"/>
              <a:ext cx="358171" cy="4197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>
              <a:off x="8886477" y="3638729"/>
              <a:ext cx="381053" cy="289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8757027" y="3731509"/>
              <a:ext cx="429076" cy="30997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8567961" y="3748194"/>
              <a:ext cx="624897" cy="45592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/>
            <p:nvPr/>
          </p:nvCxnSpPr>
          <p:spPr>
            <a:xfrm flipV="1">
              <a:off x="7003129" y="3105739"/>
              <a:ext cx="437214" cy="94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/>
            <p:nvPr/>
          </p:nvCxnSpPr>
          <p:spPr>
            <a:xfrm>
              <a:off x="7003129" y="3407274"/>
              <a:ext cx="4669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 flipV="1">
              <a:off x="6986657" y="3247498"/>
              <a:ext cx="396757" cy="1074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9298733" y="2487774"/>
              <a:ext cx="976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smtClean="0"/>
                <a:t>Infiniband-based</a:t>
              </a:r>
            </a:p>
            <a:p>
              <a:pPr algn="ctr"/>
              <a:r>
                <a:rPr lang="en-US" sz="900" smtClean="0"/>
                <a:t>cluster</a:t>
              </a:r>
              <a:endParaRPr lang="ru-RU" sz="90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9105967" y="3562617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smtClean="0"/>
                <a:t>40-Gb Ethernet-based</a:t>
              </a:r>
            </a:p>
            <a:p>
              <a:pPr algn="ctr"/>
              <a:r>
                <a:rPr lang="en-US" sz="900" smtClean="0"/>
                <a:t>cluster</a:t>
              </a:r>
              <a:endParaRPr lang="ru-RU" sz="90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013829" y="3774613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smtClean="0"/>
                <a:t>OmniPath-based</a:t>
              </a:r>
            </a:p>
            <a:p>
              <a:pPr algn="ctr"/>
              <a:r>
                <a:rPr lang="en-US" sz="900" smtClean="0"/>
                <a:t>cluster</a:t>
              </a:r>
              <a:endParaRPr lang="ru-RU" sz="90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925530" y="3050515"/>
              <a:ext cx="66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WAN</a:t>
              </a:r>
              <a:endParaRPr lang="ru-RU"/>
            </a:p>
          </p:txBody>
        </p:sp>
      </p:grpSp>
      <p:sp>
        <p:nvSpPr>
          <p:cNvPr id="226" name="Rectangle 225"/>
          <p:cNvSpPr/>
          <p:nvPr/>
        </p:nvSpPr>
        <p:spPr>
          <a:xfrm>
            <a:off x="539334" y="1260845"/>
            <a:ext cx="4677508" cy="3868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27" name="Group 226"/>
          <p:cNvGrpSpPr/>
          <p:nvPr/>
        </p:nvGrpSpPr>
        <p:grpSpPr>
          <a:xfrm>
            <a:off x="633093" y="2791838"/>
            <a:ext cx="1087536" cy="987661"/>
            <a:chOff x="2233247" y="501162"/>
            <a:chExt cx="4677508" cy="3868615"/>
          </a:xfrm>
        </p:grpSpPr>
        <p:sp>
          <p:nvSpPr>
            <p:cNvPr id="228" name="Rectangle 227"/>
            <p:cNvSpPr/>
            <p:nvPr/>
          </p:nvSpPr>
          <p:spPr>
            <a:xfrm>
              <a:off x="2233247" y="501162"/>
              <a:ext cx="4677508" cy="38686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2945423" y="1195754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3727936" y="59201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4592513" y="59201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5375030" y="11957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2347543" y="18053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4" name="Rounded Rectangle 233"/>
            <p:cNvSpPr/>
            <p:nvPr/>
          </p:nvSpPr>
          <p:spPr>
            <a:xfrm>
              <a:off x="6025660" y="181853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5" name="Rounded Rectangle 234"/>
            <p:cNvSpPr/>
            <p:nvPr/>
          </p:nvSpPr>
          <p:spPr>
            <a:xfrm>
              <a:off x="2347543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6025660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2945421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5375028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3727936" y="368689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0" name="Rounded Rectangle 239"/>
            <p:cNvSpPr/>
            <p:nvPr/>
          </p:nvSpPr>
          <p:spPr>
            <a:xfrm>
              <a:off x="4592513" y="368689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1" name="Oval 240"/>
            <p:cNvSpPr/>
            <p:nvPr/>
          </p:nvSpPr>
          <p:spPr>
            <a:xfrm>
              <a:off x="3890225" y="1749662"/>
              <a:ext cx="1375268" cy="13422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2" name="Straight Arrow Connector 241"/>
            <p:cNvCxnSpPr>
              <a:endCxn id="230" idx="2"/>
            </p:cNvCxnSpPr>
            <p:nvPr/>
          </p:nvCxnSpPr>
          <p:spPr>
            <a:xfrm flipH="1" flipV="1">
              <a:off x="4119194" y="1137141"/>
              <a:ext cx="216692" cy="68139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>
              <a:endCxn id="231" idx="2"/>
            </p:cNvCxnSpPr>
            <p:nvPr/>
          </p:nvCxnSpPr>
          <p:spPr>
            <a:xfrm flipV="1">
              <a:off x="4814426" y="1137140"/>
              <a:ext cx="169345" cy="6682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232" idx="2"/>
            </p:cNvCxnSpPr>
            <p:nvPr/>
          </p:nvCxnSpPr>
          <p:spPr>
            <a:xfrm flipV="1">
              <a:off x="5180820" y="1740875"/>
              <a:ext cx="585468" cy="33703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>
              <a:endCxn id="234" idx="1"/>
            </p:cNvCxnSpPr>
            <p:nvPr/>
          </p:nvCxnSpPr>
          <p:spPr>
            <a:xfrm flipV="1">
              <a:off x="5265493" y="2091100"/>
              <a:ext cx="760167" cy="19489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>
              <a:endCxn id="236" idx="1"/>
            </p:cNvCxnSpPr>
            <p:nvPr/>
          </p:nvCxnSpPr>
          <p:spPr>
            <a:xfrm>
              <a:off x="5265493" y="2558555"/>
              <a:ext cx="760167" cy="15533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endCxn id="238" idx="0"/>
            </p:cNvCxnSpPr>
            <p:nvPr/>
          </p:nvCxnSpPr>
          <p:spPr>
            <a:xfrm>
              <a:off x="5180820" y="2793013"/>
              <a:ext cx="585466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>
              <a:endCxn id="240" idx="0"/>
            </p:cNvCxnSpPr>
            <p:nvPr/>
          </p:nvCxnSpPr>
          <p:spPr>
            <a:xfrm>
              <a:off x="4848198" y="3071437"/>
              <a:ext cx="135573" cy="61546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endCxn id="239" idx="0"/>
            </p:cNvCxnSpPr>
            <p:nvPr/>
          </p:nvCxnSpPr>
          <p:spPr>
            <a:xfrm flipH="1">
              <a:off x="4119194" y="3050925"/>
              <a:ext cx="216692" cy="63597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>
              <a:endCxn id="237" idx="0"/>
            </p:cNvCxnSpPr>
            <p:nvPr/>
          </p:nvCxnSpPr>
          <p:spPr>
            <a:xfrm flipH="1">
              <a:off x="3336679" y="2793013"/>
              <a:ext cx="650631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endCxn id="235" idx="3"/>
            </p:cNvCxnSpPr>
            <p:nvPr/>
          </p:nvCxnSpPr>
          <p:spPr>
            <a:xfrm flipH="1">
              <a:off x="3130058" y="2552698"/>
              <a:ext cx="760167" cy="161189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>
              <a:endCxn id="233" idx="3"/>
            </p:cNvCxnSpPr>
            <p:nvPr/>
          </p:nvCxnSpPr>
          <p:spPr>
            <a:xfrm flipH="1" flipV="1">
              <a:off x="3130058" y="2077914"/>
              <a:ext cx="760167" cy="16997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endCxn id="229" idx="2"/>
            </p:cNvCxnSpPr>
            <p:nvPr/>
          </p:nvCxnSpPr>
          <p:spPr>
            <a:xfrm flipH="1" flipV="1">
              <a:off x="3336681" y="1740877"/>
              <a:ext cx="650629" cy="31359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145" y="2610411"/>
            <a:ext cx="1857375" cy="1343025"/>
          </a:xfrm>
          <a:prstGeom prst="rect">
            <a:avLst/>
          </a:prstGeom>
        </p:spPr>
      </p:pic>
      <p:grpSp>
        <p:nvGrpSpPr>
          <p:cNvPr id="255" name="Group 254"/>
          <p:cNvGrpSpPr/>
          <p:nvPr/>
        </p:nvGrpSpPr>
        <p:grpSpPr>
          <a:xfrm>
            <a:off x="3896520" y="1483851"/>
            <a:ext cx="1087536" cy="987661"/>
            <a:chOff x="2233247" y="501162"/>
            <a:chExt cx="4677508" cy="3868615"/>
          </a:xfrm>
        </p:grpSpPr>
        <p:sp>
          <p:nvSpPr>
            <p:cNvPr id="256" name="Rectangle 255"/>
            <p:cNvSpPr/>
            <p:nvPr/>
          </p:nvSpPr>
          <p:spPr>
            <a:xfrm>
              <a:off x="2233247" y="501162"/>
              <a:ext cx="4677508" cy="38686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7" name="Rounded Rectangle 256"/>
            <p:cNvSpPr/>
            <p:nvPr/>
          </p:nvSpPr>
          <p:spPr>
            <a:xfrm>
              <a:off x="2945423" y="1195754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8" name="Rounded Rectangle 257"/>
            <p:cNvSpPr/>
            <p:nvPr/>
          </p:nvSpPr>
          <p:spPr>
            <a:xfrm>
              <a:off x="3727936" y="59201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9" name="Rounded Rectangle 258"/>
            <p:cNvSpPr/>
            <p:nvPr/>
          </p:nvSpPr>
          <p:spPr>
            <a:xfrm>
              <a:off x="4592513" y="59201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0" name="Rounded Rectangle 259"/>
            <p:cNvSpPr/>
            <p:nvPr/>
          </p:nvSpPr>
          <p:spPr>
            <a:xfrm>
              <a:off x="5375030" y="11957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1" name="Rounded Rectangle 260"/>
            <p:cNvSpPr/>
            <p:nvPr/>
          </p:nvSpPr>
          <p:spPr>
            <a:xfrm>
              <a:off x="2347543" y="18053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2" name="Rounded Rectangle 261"/>
            <p:cNvSpPr/>
            <p:nvPr/>
          </p:nvSpPr>
          <p:spPr>
            <a:xfrm>
              <a:off x="6025660" y="181853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3" name="Rounded Rectangle 262"/>
            <p:cNvSpPr/>
            <p:nvPr/>
          </p:nvSpPr>
          <p:spPr>
            <a:xfrm>
              <a:off x="2347543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4" name="Rounded Rectangle 263"/>
            <p:cNvSpPr/>
            <p:nvPr/>
          </p:nvSpPr>
          <p:spPr>
            <a:xfrm>
              <a:off x="6025660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5" name="Rounded Rectangle 264"/>
            <p:cNvSpPr/>
            <p:nvPr/>
          </p:nvSpPr>
          <p:spPr>
            <a:xfrm>
              <a:off x="2945421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6" name="Rounded Rectangle 265"/>
            <p:cNvSpPr/>
            <p:nvPr/>
          </p:nvSpPr>
          <p:spPr>
            <a:xfrm>
              <a:off x="5375028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7" name="Rounded Rectangle 266"/>
            <p:cNvSpPr/>
            <p:nvPr/>
          </p:nvSpPr>
          <p:spPr>
            <a:xfrm>
              <a:off x="3727936" y="368689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4592513" y="368689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9" name="Oval 268"/>
            <p:cNvSpPr/>
            <p:nvPr/>
          </p:nvSpPr>
          <p:spPr>
            <a:xfrm>
              <a:off x="3890225" y="1749662"/>
              <a:ext cx="1375268" cy="13422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0" name="Straight Arrow Connector 269"/>
            <p:cNvCxnSpPr>
              <a:endCxn id="258" idx="2"/>
            </p:cNvCxnSpPr>
            <p:nvPr/>
          </p:nvCxnSpPr>
          <p:spPr>
            <a:xfrm flipH="1" flipV="1">
              <a:off x="4119194" y="1137141"/>
              <a:ext cx="216692" cy="68139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endCxn id="259" idx="2"/>
            </p:cNvCxnSpPr>
            <p:nvPr/>
          </p:nvCxnSpPr>
          <p:spPr>
            <a:xfrm flipV="1">
              <a:off x="4814426" y="1137140"/>
              <a:ext cx="169345" cy="6682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>
              <a:endCxn id="260" idx="2"/>
            </p:cNvCxnSpPr>
            <p:nvPr/>
          </p:nvCxnSpPr>
          <p:spPr>
            <a:xfrm flipV="1">
              <a:off x="5180820" y="1740875"/>
              <a:ext cx="585468" cy="33703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262" idx="1"/>
            </p:cNvCxnSpPr>
            <p:nvPr/>
          </p:nvCxnSpPr>
          <p:spPr>
            <a:xfrm flipV="1">
              <a:off x="5265493" y="2091100"/>
              <a:ext cx="760167" cy="19489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endCxn id="264" idx="1"/>
            </p:cNvCxnSpPr>
            <p:nvPr/>
          </p:nvCxnSpPr>
          <p:spPr>
            <a:xfrm>
              <a:off x="5265493" y="2558555"/>
              <a:ext cx="760167" cy="15533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endCxn id="266" idx="0"/>
            </p:cNvCxnSpPr>
            <p:nvPr/>
          </p:nvCxnSpPr>
          <p:spPr>
            <a:xfrm>
              <a:off x="5180820" y="2793013"/>
              <a:ext cx="585466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>
              <a:endCxn id="268" idx="0"/>
            </p:cNvCxnSpPr>
            <p:nvPr/>
          </p:nvCxnSpPr>
          <p:spPr>
            <a:xfrm>
              <a:off x="4848198" y="3071437"/>
              <a:ext cx="135573" cy="61546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>
              <a:endCxn id="267" idx="0"/>
            </p:cNvCxnSpPr>
            <p:nvPr/>
          </p:nvCxnSpPr>
          <p:spPr>
            <a:xfrm flipH="1">
              <a:off x="4119194" y="3050925"/>
              <a:ext cx="216692" cy="63597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endCxn id="265" idx="0"/>
            </p:cNvCxnSpPr>
            <p:nvPr/>
          </p:nvCxnSpPr>
          <p:spPr>
            <a:xfrm flipH="1">
              <a:off x="3336679" y="2793013"/>
              <a:ext cx="650631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>
              <a:endCxn id="263" idx="3"/>
            </p:cNvCxnSpPr>
            <p:nvPr/>
          </p:nvCxnSpPr>
          <p:spPr>
            <a:xfrm flipH="1">
              <a:off x="3130058" y="2552698"/>
              <a:ext cx="760167" cy="161189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>
              <a:endCxn id="261" idx="3"/>
            </p:cNvCxnSpPr>
            <p:nvPr/>
          </p:nvCxnSpPr>
          <p:spPr>
            <a:xfrm flipH="1" flipV="1">
              <a:off x="3130058" y="2077914"/>
              <a:ext cx="760167" cy="16997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>
              <a:endCxn id="257" idx="2"/>
            </p:cNvCxnSpPr>
            <p:nvPr/>
          </p:nvCxnSpPr>
          <p:spPr>
            <a:xfrm flipH="1" flipV="1">
              <a:off x="3336681" y="1740877"/>
              <a:ext cx="650629" cy="31359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3896520" y="3930431"/>
            <a:ext cx="1087536" cy="987661"/>
            <a:chOff x="2233247" y="501162"/>
            <a:chExt cx="4677508" cy="3868615"/>
          </a:xfrm>
        </p:grpSpPr>
        <p:sp>
          <p:nvSpPr>
            <p:cNvPr id="283" name="Rectangle 282"/>
            <p:cNvSpPr/>
            <p:nvPr/>
          </p:nvSpPr>
          <p:spPr>
            <a:xfrm>
              <a:off x="2233247" y="501162"/>
              <a:ext cx="4677508" cy="38686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4" name="Rounded Rectangle 283"/>
            <p:cNvSpPr/>
            <p:nvPr/>
          </p:nvSpPr>
          <p:spPr>
            <a:xfrm>
              <a:off x="2945423" y="1195754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5" name="Rounded Rectangle 284"/>
            <p:cNvSpPr/>
            <p:nvPr/>
          </p:nvSpPr>
          <p:spPr>
            <a:xfrm>
              <a:off x="3727936" y="59201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6" name="Rounded Rectangle 285"/>
            <p:cNvSpPr/>
            <p:nvPr/>
          </p:nvSpPr>
          <p:spPr>
            <a:xfrm>
              <a:off x="4592513" y="59201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7" name="Rounded Rectangle 286"/>
            <p:cNvSpPr/>
            <p:nvPr/>
          </p:nvSpPr>
          <p:spPr>
            <a:xfrm>
              <a:off x="5375030" y="11957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8" name="Rounded Rectangle 287"/>
            <p:cNvSpPr/>
            <p:nvPr/>
          </p:nvSpPr>
          <p:spPr>
            <a:xfrm>
              <a:off x="2347543" y="18053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9" name="Rounded Rectangle 288"/>
            <p:cNvSpPr/>
            <p:nvPr/>
          </p:nvSpPr>
          <p:spPr>
            <a:xfrm>
              <a:off x="6025660" y="181853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0" name="Rounded Rectangle 289"/>
            <p:cNvSpPr/>
            <p:nvPr/>
          </p:nvSpPr>
          <p:spPr>
            <a:xfrm>
              <a:off x="2347543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1" name="Rounded Rectangle 290"/>
            <p:cNvSpPr/>
            <p:nvPr/>
          </p:nvSpPr>
          <p:spPr>
            <a:xfrm>
              <a:off x="6025660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2" name="Rounded Rectangle 291"/>
            <p:cNvSpPr/>
            <p:nvPr/>
          </p:nvSpPr>
          <p:spPr>
            <a:xfrm>
              <a:off x="2945421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3" name="Rounded Rectangle 292"/>
            <p:cNvSpPr/>
            <p:nvPr/>
          </p:nvSpPr>
          <p:spPr>
            <a:xfrm>
              <a:off x="5375028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4" name="Rounded Rectangle 293"/>
            <p:cNvSpPr/>
            <p:nvPr/>
          </p:nvSpPr>
          <p:spPr>
            <a:xfrm>
              <a:off x="3727936" y="368689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5" name="Rounded Rectangle 294"/>
            <p:cNvSpPr/>
            <p:nvPr/>
          </p:nvSpPr>
          <p:spPr>
            <a:xfrm>
              <a:off x="4592513" y="368689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6" name="Oval 295"/>
            <p:cNvSpPr/>
            <p:nvPr/>
          </p:nvSpPr>
          <p:spPr>
            <a:xfrm>
              <a:off x="3890225" y="1749662"/>
              <a:ext cx="1375268" cy="13422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7" name="Straight Arrow Connector 296"/>
            <p:cNvCxnSpPr>
              <a:endCxn id="285" idx="2"/>
            </p:cNvCxnSpPr>
            <p:nvPr/>
          </p:nvCxnSpPr>
          <p:spPr>
            <a:xfrm flipH="1" flipV="1">
              <a:off x="4119194" y="1137141"/>
              <a:ext cx="216692" cy="68139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endCxn id="286" idx="2"/>
            </p:cNvCxnSpPr>
            <p:nvPr/>
          </p:nvCxnSpPr>
          <p:spPr>
            <a:xfrm flipV="1">
              <a:off x="4814426" y="1137140"/>
              <a:ext cx="169345" cy="6682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endCxn id="287" idx="2"/>
            </p:cNvCxnSpPr>
            <p:nvPr/>
          </p:nvCxnSpPr>
          <p:spPr>
            <a:xfrm flipV="1">
              <a:off x="5180820" y="1740875"/>
              <a:ext cx="585468" cy="33703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endCxn id="289" idx="1"/>
            </p:cNvCxnSpPr>
            <p:nvPr/>
          </p:nvCxnSpPr>
          <p:spPr>
            <a:xfrm flipV="1">
              <a:off x="5265493" y="2091100"/>
              <a:ext cx="760167" cy="19489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>
              <a:endCxn id="291" idx="1"/>
            </p:cNvCxnSpPr>
            <p:nvPr/>
          </p:nvCxnSpPr>
          <p:spPr>
            <a:xfrm>
              <a:off x="5265493" y="2558555"/>
              <a:ext cx="760167" cy="15533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>
              <a:endCxn id="293" idx="0"/>
            </p:cNvCxnSpPr>
            <p:nvPr/>
          </p:nvCxnSpPr>
          <p:spPr>
            <a:xfrm>
              <a:off x="5180820" y="2793013"/>
              <a:ext cx="585466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endCxn id="295" idx="0"/>
            </p:cNvCxnSpPr>
            <p:nvPr/>
          </p:nvCxnSpPr>
          <p:spPr>
            <a:xfrm>
              <a:off x="4848198" y="3071437"/>
              <a:ext cx="135573" cy="61546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>
              <a:endCxn id="294" idx="0"/>
            </p:cNvCxnSpPr>
            <p:nvPr/>
          </p:nvCxnSpPr>
          <p:spPr>
            <a:xfrm flipH="1">
              <a:off x="4119194" y="3050925"/>
              <a:ext cx="216692" cy="63597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/>
            <p:cNvCxnSpPr>
              <a:endCxn id="292" idx="0"/>
            </p:cNvCxnSpPr>
            <p:nvPr/>
          </p:nvCxnSpPr>
          <p:spPr>
            <a:xfrm flipH="1">
              <a:off x="3336679" y="2793013"/>
              <a:ext cx="650631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>
              <a:endCxn id="290" idx="3"/>
            </p:cNvCxnSpPr>
            <p:nvPr/>
          </p:nvCxnSpPr>
          <p:spPr>
            <a:xfrm flipH="1">
              <a:off x="3130058" y="2552698"/>
              <a:ext cx="760167" cy="161189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>
              <a:endCxn id="288" idx="3"/>
            </p:cNvCxnSpPr>
            <p:nvPr/>
          </p:nvCxnSpPr>
          <p:spPr>
            <a:xfrm flipH="1" flipV="1">
              <a:off x="3130058" y="2077914"/>
              <a:ext cx="760167" cy="16997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>
              <a:endCxn id="284" idx="2"/>
            </p:cNvCxnSpPr>
            <p:nvPr/>
          </p:nvCxnSpPr>
          <p:spPr>
            <a:xfrm flipH="1" flipV="1">
              <a:off x="3336681" y="1740877"/>
              <a:ext cx="650629" cy="31359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9" name="Straight Arrow Connector 308"/>
          <p:cNvCxnSpPr/>
          <p:nvPr/>
        </p:nvCxnSpPr>
        <p:spPr>
          <a:xfrm flipV="1">
            <a:off x="3617025" y="2366760"/>
            <a:ext cx="279495" cy="3277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 flipV="1">
            <a:off x="3657971" y="2494706"/>
            <a:ext cx="279495" cy="3277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V="1">
            <a:off x="3528807" y="2238814"/>
            <a:ext cx="358171" cy="4197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3596894" y="3641327"/>
            <a:ext cx="381053" cy="2891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>
            <a:off x="3467444" y="3734107"/>
            <a:ext cx="429076" cy="3099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>
            <a:off x="3278378" y="3750792"/>
            <a:ext cx="624897" cy="4559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 flipV="1">
            <a:off x="1713546" y="3108337"/>
            <a:ext cx="437214" cy="9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/>
          <p:nvPr/>
        </p:nvCxnSpPr>
        <p:spPr>
          <a:xfrm>
            <a:off x="1713546" y="3409872"/>
            <a:ext cx="46695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/>
          <p:nvPr/>
        </p:nvCxnSpPr>
        <p:spPr>
          <a:xfrm flipV="1">
            <a:off x="1697074" y="3250096"/>
            <a:ext cx="396757" cy="107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4009150" y="2490372"/>
            <a:ext cx="97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Infiniband-based</a:t>
            </a:r>
          </a:p>
          <a:p>
            <a:pPr algn="ctr"/>
            <a:r>
              <a:rPr lang="en-US" sz="900" smtClean="0"/>
              <a:t>cluster</a:t>
            </a:r>
            <a:endParaRPr lang="ru-RU" sz="900"/>
          </a:p>
        </p:txBody>
      </p:sp>
      <p:sp>
        <p:nvSpPr>
          <p:cNvPr id="319" name="TextBox 318"/>
          <p:cNvSpPr txBox="1"/>
          <p:nvPr/>
        </p:nvSpPr>
        <p:spPr>
          <a:xfrm>
            <a:off x="3816384" y="3565215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40-Gb Ethernet-based</a:t>
            </a:r>
          </a:p>
          <a:p>
            <a:pPr algn="ctr"/>
            <a:r>
              <a:rPr lang="en-US" sz="900" smtClean="0"/>
              <a:t>cluster</a:t>
            </a:r>
            <a:endParaRPr lang="ru-RU" sz="900"/>
          </a:p>
        </p:txBody>
      </p:sp>
      <p:sp>
        <p:nvSpPr>
          <p:cNvPr id="320" name="TextBox 319"/>
          <p:cNvSpPr txBox="1"/>
          <p:nvPr/>
        </p:nvSpPr>
        <p:spPr>
          <a:xfrm>
            <a:off x="724246" y="3777211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OmniPath-based</a:t>
            </a:r>
          </a:p>
          <a:p>
            <a:pPr algn="ctr"/>
            <a:r>
              <a:rPr lang="en-US" sz="900" smtClean="0"/>
              <a:t>cluster</a:t>
            </a:r>
            <a:endParaRPr lang="ru-RU" sz="900"/>
          </a:p>
        </p:txBody>
      </p:sp>
      <p:sp>
        <p:nvSpPr>
          <p:cNvPr id="321" name="TextBox 320"/>
          <p:cNvSpPr txBox="1"/>
          <p:nvPr/>
        </p:nvSpPr>
        <p:spPr>
          <a:xfrm>
            <a:off x="2635947" y="3053113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WAN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1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3486" y="1143947"/>
            <a:ext cx="4677508" cy="3868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Group 4"/>
          <p:cNvGrpSpPr/>
          <p:nvPr/>
        </p:nvGrpSpPr>
        <p:grpSpPr>
          <a:xfrm>
            <a:off x="1157245" y="2674940"/>
            <a:ext cx="1087536" cy="987661"/>
            <a:chOff x="2233247" y="501162"/>
            <a:chExt cx="4677508" cy="3868615"/>
          </a:xfrm>
        </p:grpSpPr>
        <p:sp>
          <p:nvSpPr>
            <p:cNvPr id="6" name="Rectangle 5"/>
            <p:cNvSpPr/>
            <p:nvPr/>
          </p:nvSpPr>
          <p:spPr>
            <a:xfrm>
              <a:off x="2233247" y="501162"/>
              <a:ext cx="4677508" cy="38686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945423" y="1195754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727936" y="59201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592513" y="59201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375030" y="11957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347543" y="18053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025660" y="181853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347543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025660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945421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375028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27936" y="368689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592513" y="368689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Oval 18"/>
            <p:cNvSpPr/>
            <p:nvPr/>
          </p:nvSpPr>
          <p:spPr>
            <a:xfrm>
              <a:off x="3890225" y="1749662"/>
              <a:ext cx="1375268" cy="13422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Straight Arrow Connector 19"/>
            <p:cNvCxnSpPr>
              <a:endCxn id="8" idx="2"/>
            </p:cNvCxnSpPr>
            <p:nvPr/>
          </p:nvCxnSpPr>
          <p:spPr>
            <a:xfrm flipH="1" flipV="1">
              <a:off x="4119194" y="1137141"/>
              <a:ext cx="216692" cy="68139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9" idx="2"/>
            </p:cNvCxnSpPr>
            <p:nvPr/>
          </p:nvCxnSpPr>
          <p:spPr>
            <a:xfrm flipV="1">
              <a:off x="4814426" y="1137140"/>
              <a:ext cx="169345" cy="6682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0" idx="2"/>
            </p:cNvCxnSpPr>
            <p:nvPr/>
          </p:nvCxnSpPr>
          <p:spPr>
            <a:xfrm flipV="1">
              <a:off x="5180820" y="1740875"/>
              <a:ext cx="585468" cy="33703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2" idx="1"/>
            </p:cNvCxnSpPr>
            <p:nvPr/>
          </p:nvCxnSpPr>
          <p:spPr>
            <a:xfrm flipV="1">
              <a:off x="5265493" y="2091100"/>
              <a:ext cx="760167" cy="19489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4" idx="1"/>
            </p:cNvCxnSpPr>
            <p:nvPr/>
          </p:nvCxnSpPr>
          <p:spPr>
            <a:xfrm>
              <a:off x="5265493" y="2558555"/>
              <a:ext cx="760167" cy="15533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6" idx="0"/>
            </p:cNvCxnSpPr>
            <p:nvPr/>
          </p:nvCxnSpPr>
          <p:spPr>
            <a:xfrm>
              <a:off x="5180820" y="2793013"/>
              <a:ext cx="585466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8" idx="0"/>
            </p:cNvCxnSpPr>
            <p:nvPr/>
          </p:nvCxnSpPr>
          <p:spPr>
            <a:xfrm>
              <a:off x="4848198" y="3071437"/>
              <a:ext cx="135573" cy="61546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17" idx="0"/>
            </p:cNvCxnSpPr>
            <p:nvPr/>
          </p:nvCxnSpPr>
          <p:spPr>
            <a:xfrm flipH="1">
              <a:off x="4119194" y="3050925"/>
              <a:ext cx="216692" cy="63597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5" idx="0"/>
            </p:cNvCxnSpPr>
            <p:nvPr/>
          </p:nvCxnSpPr>
          <p:spPr>
            <a:xfrm flipH="1">
              <a:off x="3336679" y="2793013"/>
              <a:ext cx="650631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3" idx="3"/>
            </p:cNvCxnSpPr>
            <p:nvPr/>
          </p:nvCxnSpPr>
          <p:spPr>
            <a:xfrm flipH="1">
              <a:off x="3130058" y="2552698"/>
              <a:ext cx="760167" cy="161189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11" idx="3"/>
            </p:cNvCxnSpPr>
            <p:nvPr/>
          </p:nvCxnSpPr>
          <p:spPr>
            <a:xfrm flipH="1" flipV="1">
              <a:off x="3130058" y="2077914"/>
              <a:ext cx="760167" cy="16997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7" idx="2"/>
            </p:cNvCxnSpPr>
            <p:nvPr/>
          </p:nvCxnSpPr>
          <p:spPr>
            <a:xfrm flipH="1" flipV="1">
              <a:off x="3336681" y="1740877"/>
              <a:ext cx="650629" cy="31359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4533302" y="2373474"/>
            <a:ext cx="97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Infiniband-based</a:t>
            </a:r>
          </a:p>
          <a:p>
            <a:pPr algn="ctr"/>
            <a:r>
              <a:rPr lang="en-US" sz="900" smtClean="0"/>
              <a:t>cluster</a:t>
            </a:r>
            <a:endParaRPr lang="ru-RU" sz="900"/>
          </a:p>
        </p:txBody>
      </p:sp>
      <p:sp>
        <p:nvSpPr>
          <p:cNvPr id="97" name="TextBox 96"/>
          <p:cNvSpPr txBox="1"/>
          <p:nvPr/>
        </p:nvSpPr>
        <p:spPr>
          <a:xfrm>
            <a:off x="4340536" y="3448317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40-Gb Ethernet-based</a:t>
            </a:r>
          </a:p>
          <a:p>
            <a:pPr algn="ctr"/>
            <a:r>
              <a:rPr lang="en-US" sz="900" smtClean="0"/>
              <a:t>cluster</a:t>
            </a:r>
            <a:endParaRPr lang="ru-RU" sz="900"/>
          </a:p>
        </p:txBody>
      </p:sp>
      <p:sp>
        <p:nvSpPr>
          <p:cNvPr id="102" name="Rectangle 101"/>
          <p:cNvSpPr/>
          <p:nvPr/>
        </p:nvSpPr>
        <p:spPr>
          <a:xfrm rot="18331855">
            <a:off x="3362387" y="2412568"/>
            <a:ext cx="1505016" cy="323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TextBox 97"/>
          <p:cNvSpPr txBox="1"/>
          <p:nvPr/>
        </p:nvSpPr>
        <p:spPr>
          <a:xfrm>
            <a:off x="1248398" y="366031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OmniPath-based</a:t>
            </a:r>
          </a:p>
          <a:p>
            <a:pPr algn="ctr"/>
            <a:r>
              <a:rPr lang="en-US" sz="900" smtClean="0"/>
              <a:t>cluster</a:t>
            </a:r>
            <a:endParaRPr lang="ru-RU" sz="900"/>
          </a:p>
        </p:txBody>
      </p:sp>
      <p:sp>
        <p:nvSpPr>
          <p:cNvPr id="101" name="Rectangle 100"/>
          <p:cNvSpPr/>
          <p:nvPr/>
        </p:nvSpPr>
        <p:spPr>
          <a:xfrm>
            <a:off x="2244781" y="3001916"/>
            <a:ext cx="1588665" cy="323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3" name="Group 32"/>
          <p:cNvGrpSpPr/>
          <p:nvPr/>
        </p:nvGrpSpPr>
        <p:grpSpPr>
          <a:xfrm>
            <a:off x="4420672" y="1366953"/>
            <a:ext cx="1087536" cy="987661"/>
            <a:chOff x="2233247" y="501162"/>
            <a:chExt cx="4677508" cy="3868615"/>
          </a:xfrm>
        </p:grpSpPr>
        <p:sp>
          <p:nvSpPr>
            <p:cNvPr id="34" name="Rectangle 33"/>
            <p:cNvSpPr/>
            <p:nvPr/>
          </p:nvSpPr>
          <p:spPr>
            <a:xfrm>
              <a:off x="2233247" y="501162"/>
              <a:ext cx="4677508" cy="38686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945423" y="1195754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727936" y="59201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592513" y="59201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375030" y="11957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347543" y="18053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025660" y="181853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347543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025660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945421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375028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727936" y="368689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592513" y="368689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Oval 46"/>
            <p:cNvSpPr/>
            <p:nvPr/>
          </p:nvSpPr>
          <p:spPr>
            <a:xfrm>
              <a:off x="3890225" y="1749662"/>
              <a:ext cx="1375268" cy="13422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8" name="Straight Arrow Connector 47"/>
            <p:cNvCxnSpPr>
              <a:endCxn id="36" idx="2"/>
            </p:cNvCxnSpPr>
            <p:nvPr/>
          </p:nvCxnSpPr>
          <p:spPr>
            <a:xfrm flipH="1" flipV="1">
              <a:off x="4119194" y="1137141"/>
              <a:ext cx="216692" cy="68139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37" idx="2"/>
            </p:cNvCxnSpPr>
            <p:nvPr/>
          </p:nvCxnSpPr>
          <p:spPr>
            <a:xfrm flipV="1">
              <a:off x="4814426" y="1137140"/>
              <a:ext cx="169345" cy="6682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38" idx="2"/>
            </p:cNvCxnSpPr>
            <p:nvPr/>
          </p:nvCxnSpPr>
          <p:spPr>
            <a:xfrm flipV="1">
              <a:off x="5180820" y="1740875"/>
              <a:ext cx="585468" cy="33703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0" idx="1"/>
            </p:cNvCxnSpPr>
            <p:nvPr/>
          </p:nvCxnSpPr>
          <p:spPr>
            <a:xfrm flipV="1">
              <a:off x="5265493" y="2091100"/>
              <a:ext cx="760167" cy="19489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2" idx="1"/>
            </p:cNvCxnSpPr>
            <p:nvPr/>
          </p:nvCxnSpPr>
          <p:spPr>
            <a:xfrm>
              <a:off x="5265493" y="2558555"/>
              <a:ext cx="760167" cy="15533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44" idx="0"/>
            </p:cNvCxnSpPr>
            <p:nvPr/>
          </p:nvCxnSpPr>
          <p:spPr>
            <a:xfrm>
              <a:off x="5180820" y="2793013"/>
              <a:ext cx="585466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46" idx="0"/>
            </p:cNvCxnSpPr>
            <p:nvPr/>
          </p:nvCxnSpPr>
          <p:spPr>
            <a:xfrm>
              <a:off x="4848198" y="3071437"/>
              <a:ext cx="135573" cy="61546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45" idx="0"/>
            </p:cNvCxnSpPr>
            <p:nvPr/>
          </p:nvCxnSpPr>
          <p:spPr>
            <a:xfrm flipH="1">
              <a:off x="4119194" y="3050925"/>
              <a:ext cx="216692" cy="63597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43" idx="0"/>
            </p:cNvCxnSpPr>
            <p:nvPr/>
          </p:nvCxnSpPr>
          <p:spPr>
            <a:xfrm flipH="1">
              <a:off x="3336679" y="2793013"/>
              <a:ext cx="650631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41" idx="3"/>
            </p:cNvCxnSpPr>
            <p:nvPr/>
          </p:nvCxnSpPr>
          <p:spPr>
            <a:xfrm flipH="1">
              <a:off x="3130058" y="2552698"/>
              <a:ext cx="760167" cy="161189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39" idx="3"/>
            </p:cNvCxnSpPr>
            <p:nvPr/>
          </p:nvCxnSpPr>
          <p:spPr>
            <a:xfrm flipH="1" flipV="1">
              <a:off x="3130058" y="2077914"/>
              <a:ext cx="760167" cy="16997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35" idx="2"/>
            </p:cNvCxnSpPr>
            <p:nvPr/>
          </p:nvCxnSpPr>
          <p:spPr>
            <a:xfrm flipH="1" flipV="1">
              <a:off x="3336681" y="1740877"/>
              <a:ext cx="650629" cy="31359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Rectangle 102"/>
          <p:cNvSpPr/>
          <p:nvPr/>
        </p:nvSpPr>
        <p:spPr>
          <a:xfrm rot="3301543">
            <a:off x="3443522" y="3523447"/>
            <a:ext cx="1505016" cy="323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0" name="Group 59"/>
          <p:cNvGrpSpPr/>
          <p:nvPr/>
        </p:nvGrpSpPr>
        <p:grpSpPr>
          <a:xfrm>
            <a:off x="4420672" y="3813533"/>
            <a:ext cx="1087536" cy="987661"/>
            <a:chOff x="2233247" y="501162"/>
            <a:chExt cx="4677508" cy="3868615"/>
          </a:xfrm>
        </p:grpSpPr>
        <p:sp>
          <p:nvSpPr>
            <p:cNvPr id="61" name="Rectangle 60"/>
            <p:cNvSpPr/>
            <p:nvPr/>
          </p:nvSpPr>
          <p:spPr>
            <a:xfrm>
              <a:off x="2233247" y="501162"/>
              <a:ext cx="4677508" cy="38686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945423" y="1195754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727936" y="59201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4592513" y="59201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375030" y="11957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347543" y="18053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6025660" y="181853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2347543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025660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2945421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375028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727936" y="368689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4592513" y="368689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Oval 73"/>
            <p:cNvSpPr/>
            <p:nvPr/>
          </p:nvSpPr>
          <p:spPr>
            <a:xfrm>
              <a:off x="3890225" y="1749662"/>
              <a:ext cx="1375268" cy="13422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5" name="Straight Arrow Connector 74"/>
            <p:cNvCxnSpPr>
              <a:endCxn id="63" idx="2"/>
            </p:cNvCxnSpPr>
            <p:nvPr/>
          </p:nvCxnSpPr>
          <p:spPr>
            <a:xfrm flipH="1" flipV="1">
              <a:off x="4119194" y="1137141"/>
              <a:ext cx="216692" cy="68139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endCxn id="64" idx="2"/>
            </p:cNvCxnSpPr>
            <p:nvPr/>
          </p:nvCxnSpPr>
          <p:spPr>
            <a:xfrm flipV="1">
              <a:off x="4814426" y="1137140"/>
              <a:ext cx="169345" cy="6682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endCxn id="65" idx="2"/>
            </p:cNvCxnSpPr>
            <p:nvPr/>
          </p:nvCxnSpPr>
          <p:spPr>
            <a:xfrm flipV="1">
              <a:off x="5180820" y="1740875"/>
              <a:ext cx="585468" cy="33703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endCxn id="67" idx="1"/>
            </p:cNvCxnSpPr>
            <p:nvPr/>
          </p:nvCxnSpPr>
          <p:spPr>
            <a:xfrm flipV="1">
              <a:off x="5265493" y="2091100"/>
              <a:ext cx="760167" cy="19489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69" idx="1"/>
            </p:cNvCxnSpPr>
            <p:nvPr/>
          </p:nvCxnSpPr>
          <p:spPr>
            <a:xfrm>
              <a:off x="5265493" y="2558555"/>
              <a:ext cx="760167" cy="15533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endCxn id="71" idx="0"/>
            </p:cNvCxnSpPr>
            <p:nvPr/>
          </p:nvCxnSpPr>
          <p:spPr>
            <a:xfrm>
              <a:off x="5180820" y="2793013"/>
              <a:ext cx="585466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endCxn id="73" idx="0"/>
            </p:cNvCxnSpPr>
            <p:nvPr/>
          </p:nvCxnSpPr>
          <p:spPr>
            <a:xfrm>
              <a:off x="4848198" y="3071437"/>
              <a:ext cx="135573" cy="61546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72" idx="0"/>
            </p:cNvCxnSpPr>
            <p:nvPr/>
          </p:nvCxnSpPr>
          <p:spPr>
            <a:xfrm flipH="1">
              <a:off x="4119194" y="3050925"/>
              <a:ext cx="216692" cy="63597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70" idx="0"/>
            </p:cNvCxnSpPr>
            <p:nvPr/>
          </p:nvCxnSpPr>
          <p:spPr>
            <a:xfrm flipH="1">
              <a:off x="3336679" y="2793013"/>
              <a:ext cx="650631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endCxn id="68" idx="3"/>
            </p:cNvCxnSpPr>
            <p:nvPr/>
          </p:nvCxnSpPr>
          <p:spPr>
            <a:xfrm flipH="1">
              <a:off x="3130058" y="2552698"/>
              <a:ext cx="760167" cy="161189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66" idx="3"/>
            </p:cNvCxnSpPr>
            <p:nvPr/>
          </p:nvCxnSpPr>
          <p:spPr>
            <a:xfrm flipH="1" flipV="1">
              <a:off x="3130058" y="2077914"/>
              <a:ext cx="760167" cy="16997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62" idx="2"/>
            </p:cNvCxnSpPr>
            <p:nvPr/>
          </p:nvCxnSpPr>
          <p:spPr>
            <a:xfrm flipH="1" flipV="1">
              <a:off x="3336681" y="1740877"/>
              <a:ext cx="650629" cy="31359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TextBox 192"/>
          <p:cNvSpPr txBox="1"/>
          <p:nvPr/>
        </p:nvSpPr>
        <p:spPr>
          <a:xfrm>
            <a:off x="2452902" y="2632584"/>
            <a:ext cx="1208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High-Speed Backbone</a:t>
            </a:r>
          </a:p>
          <a:p>
            <a:pPr algn="ctr"/>
            <a:r>
              <a:rPr lang="en-US" sz="900" smtClean="0"/>
              <a:t>Network</a:t>
            </a:r>
            <a:endParaRPr lang="ru-RU" sz="900"/>
          </a:p>
        </p:txBody>
      </p:sp>
      <p:grpSp>
        <p:nvGrpSpPr>
          <p:cNvPr id="283" name="Group 282"/>
          <p:cNvGrpSpPr/>
          <p:nvPr/>
        </p:nvGrpSpPr>
        <p:grpSpPr>
          <a:xfrm>
            <a:off x="6173525" y="1137193"/>
            <a:ext cx="4677508" cy="3868615"/>
            <a:chOff x="6173525" y="1137193"/>
            <a:chExt cx="4677508" cy="3868615"/>
          </a:xfrm>
        </p:grpSpPr>
        <p:sp>
          <p:nvSpPr>
            <p:cNvPr id="194" name="Rectangle 193"/>
            <p:cNvSpPr/>
            <p:nvPr/>
          </p:nvSpPr>
          <p:spPr>
            <a:xfrm>
              <a:off x="6173525" y="1137193"/>
              <a:ext cx="4677508" cy="38686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6267284" y="2668186"/>
              <a:ext cx="1087536" cy="987661"/>
              <a:chOff x="2233247" y="501162"/>
              <a:chExt cx="4677508" cy="3868615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2233247" y="501162"/>
                <a:ext cx="4677508" cy="38686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Rounded Rectangle 196"/>
              <p:cNvSpPr/>
              <p:nvPr/>
            </p:nvSpPr>
            <p:spPr>
              <a:xfrm>
                <a:off x="2945423" y="1195754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3727936" y="59201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4592513" y="59201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5375030" y="11957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1" name="Rounded Rectangle 200"/>
              <p:cNvSpPr/>
              <p:nvPr/>
            </p:nvSpPr>
            <p:spPr>
              <a:xfrm>
                <a:off x="2347543" y="18053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Rounded Rectangle 201"/>
              <p:cNvSpPr/>
              <p:nvPr/>
            </p:nvSpPr>
            <p:spPr>
              <a:xfrm>
                <a:off x="6025660" y="181853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3" name="Rounded Rectangle 202"/>
              <p:cNvSpPr/>
              <p:nvPr/>
            </p:nvSpPr>
            <p:spPr>
              <a:xfrm>
                <a:off x="2347543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4" name="Rounded Rectangle 203"/>
              <p:cNvSpPr/>
              <p:nvPr/>
            </p:nvSpPr>
            <p:spPr>
              <a:xfrm>
                <a:off x="6025660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5" name="Rounded Rectangle 204"/>
              <p:cNvSpPr/>
              <p:nvPr/>
            </p:nvSpPr>
            <p:spPr>
              <a:xfrm>
                <a:off x="2945421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Rounded Rectangle 205"/>
              <p:cNvSpPr/>
              <p:nvPr/>
            </p:nvSpPr>
            <p:spPr>
              <a:xfrm>
                <a:off x="5375028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Rounded Rectangle 206"/>
              <p:cNvSpPr/>
              <p:nvPr/>
            </p:nvSpPr>
            <p:spPr>
              <a:xfrm>
                <a:off x="3727936" y="368689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Rounded Rectangle 207"/>
              <p:cNvSpPr/>
              <p:nvPr/>
            </p:nvSpPr>
            <p:spPr>
              <a:xfrm>
                <a:off x="4592513" y="368689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890225" y="1749662"/>
                <a:ext cx="1375268" cy="13422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10" name="Straight Arrow Connector 209"/>
              <p:cNvCxnSpPr>
                <a:endCxn id="198" idx="2"/>
              </p:cNvCxnSpPr>
              <p:nvPr/>
            </p:nvCxnSpPr>
            <p:spPr>
              <a:xfrm flipH="1" flipV="1">
                <a:off x="4119194" y="1137141"/>
                <a:ext cx="216692" cy="681397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/>
              <p:cNvCxnSpPr>
                <a:endCxn id="199" idx="2"/>
              </p:cNvCxnSpPr>
              <p:nvPr/>
            </p:nvCxnSpPr>
            <p:spPr>
              <a:xfrm flipV="1">
                <a:off x="4814426" y="1137140"/>
                <a:ext cx="169345" cy="6682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>
                <a:endCxn id="200" idx="2"/>
              </p:cNvCxnSpPr>
              <p:nvPr/>
            </p:nvCxnSpPr>
            <p:spPr>
              <a:xfrm flipV="1">
                <a:off x="5180820" y="1740875"/>
                <a:ext cx="585468" cy="337038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>
                <a:endCxn id="202" idx="1"/>
              </p:cNvCxnSpPr>
              <p:nvPr/>
            </p:nvCxnSpPr>
            <p:spPr>
              <a:xfrm flipV="1">
                <a:off x="5265493" y="2091100"/>
                <a:ext cx="760167" cy="19489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>
                <a:endCxn id="204" idx="1"/>
              </p:cNvCxnSpPr>
              <p:nvPr/>
            </p:nvCxnSpPr>
            <p:spPr>
              <a:xfrm>
                <a:off x="5265493" y="2558555"/>
                <a:ext cx="760167" cy="15533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>
                <a:endCxn id="206" idx="0"/>
              </p:cNvCxnSpPr>
              <p:nvPr/>
            </p:nvCxnSpPr>
            <p:spPr>
              <a:xfrm>
                <a:off x="5180820" y="2793013"/>
                <a:ext cx="585466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>
                <a:endCxn id="208" idx="0"/>
              </p:cNvCxnSpPr>
              <p:nvPr/>
            </p:nvCxnSpPr>
            <p:spPr>
              <a:xfrm>
                <a:off x="4848198" y="3071437"/>
                <a:ext cx="135573" cy="61546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>
                <a:endCxn id="207" idx="0"/>
              </p:cNvCxnSpPr>
              <p:nvPr/>
            </p:nvCxnSpPr>
            <p:spPr>
              <a:xfrm flipH="1">
                <a:off x="4119194" y="3050925"/>
                <a:ext cx="216692" cy="63597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>
                <a:endCxn id="205" idx="0"/>
              </p:cNvCxnSpPr>
              <p:nvPr/>
            </p:nvCxnSpPr>
            <p:spPr>
              <a:xfrm flipH="1">
                <a:off x="3336679" y="2793013"/>
                <a:ext cx="650631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>
                <a:endCxn id="203" idx="3"/>
              </p:cNvCxnSpPr>
              <p:nvPr/>
            </p:nvCxnSpPr>
            <p:spPr>
              <a:xfrm flipH="1">
                <a:off x="3130058" y="2552698"/>
                <a:ext cx="760167" cy="161189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/>
              <p:cNvCxnSpPr>
                <a:endCxn id="201" idx="3"/>
              </p:cNvCxnSpPr>
              <p:nvPr/>
            </p:nvCxnSpPr>
            <p:spPr>
              <a:xfrm flipH="1" flipV="1">
                <a:off x="3130058" y="2077914"/>
                <a:ext cx="760167" cy="16997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>
                <a:endCxn id="197" idx="2"/>
              </p:cNvCxnSpPr>
              <p:nvPr/>
            </p:nvCxnSpPr>
            <p:spPr>
              <a:xfrm flipH="1" flipV="1">
                <a:off x="3336681" y="1740877"/>
                <a:ext cx="650629" cy="31359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2" name="TextBox 221"/>
            <p:cNvSpPr txBox="1"/>
            <p:nvPr/>
          </p:nvSpPr>
          <p:spPr>
            <a:xfrm>
              <a:off x="9643341" y="2366720"/>
              <a:ext cx="976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smtClean="0"/>
                <a:t>Infiniband-based</a:t>
              </a:r>
            </a:p>
            <a:p>
              <a:pPr algn="ctr"/>
              <a:r>
                <a:rPr lang="en-US" sz="900" smtClean="0"/>
                <a:t>cluster</a:t>
              </a:r>
              <a:endParaRPr lang="ru-RU" sz="90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9450575" y="3441563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smtClean="0"/>
                <a:t>40-Gb Ethernet-based</a:t>
              </a:r>
            </a:p>
            <a:p>
              <a:pPr algn="ctr"/>
              <a:r>
                <a:rPr lang="en-US" sz="900" smtClean="0"/>
                <a:t>cluster</a:t>
              </a:r>
              <a:endParaRPr lang="ru-RU" sz="900"/>
            </a:p>
          </p:txBody>
        </p:sp>
        <p:sp>
          <p:nvSpPr>
            <p:cNvPr id="224" name="Rectangle 223"/>
            <p:cNvSpPr/>
            <p:nvPr/>
          </p:nvSpPr>
          <p:spPr>
            <a:xfrm rot="18331855">
              <a:off x="8472426" y="2405814"/>
              <a:ext cx="1505016" cy="3239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6358437" y="3653559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smtClean="0"/>
                <a:t>OmniPath-based</a:t>
              </a:r>
            </a:p>
            <a:p>
              <a:pPr algn="ctr"/>
              <a:r>
                <a:rPr lang="en-US" sz="900" smtClean="0"/>
                <a:t>cluster</a:t>
              </a:r>
              <a:endParaRPr lang="ru-RU" sz="90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7354820" y="2995162"/>
              <a:ext cx="1588665" cy="3239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27" name="Group 226"/>
            <p:cNvGrpSpPr/>
            <p:nvPr/>
          </p:nvGrpSpPr>
          <p:grpSpPr>
            <a:xfrm>
              <a:off x="9530711" y="1360199"/>
              <a:ext cx="1087536" cy="987661"/>
              <a:chOff x="2233247" y="501162"/>
              <a:chExt cx="4677508" cy="3868615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2233247" y="501162"/>
                <a:ext cx="4677508" cy="38686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2945423" y="1195754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3727936" y="59201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4592513" y="59201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5375030" y="11957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2347543" y="18053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6025660" y="181853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Rounded Rectangle 234"/>
              <p:cNvSpPr/>
              <p:nvPr/>
            </p:nvSpPr>
            <p:spPr>
              <a:xfrm>
                <a:off x="2347543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6025660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2945421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5375028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Rounded Rectangle 238"/>
              <p:cNvSpPr/>
              <p:nvPr/>
            </p:nvSpPr>
            <p:spPr>
              <a:xfrm>
                <a:off x="3727936" y="368689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Rounded Rectangle 239"/>
              <p:cNvSpPr/>
              <p:nvPr/>
            </p:nvSpPr>
            <p:spPr>
              <a:xfrm>
                <a:off x="4592513" y="368689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3890225" y="1749662"/>
                <a:ext cx="1375268" cy="13422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42" name="Straight Arrow Connector 241"/>
              <p:cNvCxnSpPr>
                <a:endCxn id="230" idx="2"/>
              </p:cNvCxnSpPr>
              <p:nvPr/>
            </p:nvCxnSpPr>
            <p:spPr>
              <a:xfrm flipH="1" flipV="1">
                <a:off x="4119194" y="1137141"/>
                <a:ext cx="216692" cy="681397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/>
              <p:cNvCxnSpPr>
                <a:endCxn id="231" idx="2"/>
              </p:cNvCxnSpPr>
              <p:nvPr/>
            </p:nvCxnSpPr>
            <p:spPr>
              <a:xfrm flipV="1">
                <a:off x="4814426" y="1137140"/>
                <a:ext cx="169345" cy="6682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>
                <a:endCxn id="232" idx="2"/>
              </p:cNvCxnSpPr>
              <p:nvPr/>
            </p:nvCxnSpPr>
            <p:spPr>
              <a:xfrm flipV="1">
                <a:off x="5180820" y="1740875"/>
                <a:ext cx="585468" cy="337038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/>
              <p:cNvCxnSpPr>
                <a:endCxn id="234" idx="1"/>
              </p:cNvCxnSpPr>
              <p:nvPr/>
            </p:nvCxnSpPr>
            <p:spPr>
              <a:xfrm flipV="1">
                <a:off x="5265493" y="2091100"/>
                <a:ext cx="760167" cy="19489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Arrow Connector 245"/>
              <p:cNvCxnSpPr>
                <a:endCxn id="236" idx="1"/>
              </p:cNvCxnSpPr>
              <p:nvPr/>
            </p:nvCxnSpPr>
            <p:spPr>
              <a:xfrm>
                <a:off x="5265493" y="2558555"/>
                <a:ext cx="760167" cy="15533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Arrow Connector 246"/>
              <p:cNvCxnSpPr>
                <a:endCxn id="238" idx="0"/>
              </p:cNvCxnSpPr>
              <p:nvPr/>
            </p:nvCxnSpPr>
            <p:spPr>
              <a:xfrm>
                <a:off x="5180820" y="2793013"/>
                <a:ext cx="585466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/>
              <p:cNvCxnSpPr>
                <a:endCxn id="240" idx="0"/>
              </p:cNvCxnSpPr>
              <p:nvPr/>
            </p:nvCxnSpPr>
            <p:spPr>
              <a:xfrm>
                <a:off x="4848198" y="3071437"/>
                <a:ext cx="135573" cy="61546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/>
              <p:cNvCxnSpPr>
                <a:endCxn id="239" idx="0"/>
              </p:cNvCxnSpPr>
              <p:nvPr/>
            </p:nvCxnSpPr>
            <p:spPr>
              <a:xfrm flipH="1">
                <a:off x="4119194" y="3050925"/>
                <a:ext cx="216692" cy="63597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Arrow Connector 249"/>
              <p:cNvCxnSpPr>
                <a:endCxn id="237" idx="0"/>
              </p:cNvCxnSpPr>
              <p:nvPr/>
            </p:nvCxnSpPr>
            <p:spPr>
              <a:xfrm flipH="1">
                <a:off x="3336679" y="2793013"/>
                <a:ext cx="650631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endCxn id="235" idx="3"/>
              </p:cNvCxnSpPr>
              <p:nvPr/>
            </p:nvCxnSpPr>
            <p:spPr>
              <a:xfrm flipH="1">
                <a:off x="3130058" y="2552698"/>
                <a:ext cx="760167" cy="161189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>
                <a:endCxn id="233" idx="3"/>
              </p:cNvCxnSpPr>
              <p:nvPr/>
            </p:nvCxnSpPr>
            <p:spPr>
              <a:xfrm flipH="1" flipV="1">
                <a:off x="3130058" y="2077914"/>
                <a:ext cx="760167" cy="16997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/>
              <p:cNvCxnSpPr>
                <a:endCxn id="229" idx="2"/>
              </p:cNvCxnSpPr>
              <p:nvPr/>
            </p:nvCxnSpPr>
            <p:spPr>
              <a:xfrm flipH="1" flipV="1">
                <a:off x="3336681" y="1740877"/>
                <a:ext cx="650629" cy="31359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Rectangle 253"/>
            <p:cNvSpPr/>
            <p:nvPr/>
          </p:nvSpPr>
          <p:spPr>
            <a:xfrm rot="3301543">
              <a:off x="8553561" y="3516693"/>
              <a:ext cx="1505016" cy="3239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55" name="Group 254"/>
            <p:cNvGrpSpPr/>
            <p:nvPr/>
          </p:nvGrpSpPr>
          <p:grpSpPr>
            <a:xfrm>
              <a:off x="9530711" y="3806779"/>
              <a:ext cx="1087536" cy="987661"/>
              <a:chOff x="2233247" y="501162"/>
              <a:chExt cx="4677508" cy="3868615"/>
            </a:xfrm>
          </p:grpSpPr>
          <p:sp>
            <p:nvSpPr>
              <p:cNvPr id="256" name="Rectangle 255"/>
              <p:cNvSpPr/>
              <p:nvPr/>
            </p:nvSpPr>
            <p:spPr>
              <a:xfrm>
                <a:off x="2233247" y="501162"/>
                <a:ext cx="4677508" cy="38686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7" name="Rounded Rectangle 256"/>
              <p:cNvSpPr/>
              <p:nvPr/>
            </p:nvSpPr>
            <p:spPr>
              <a:xfrm>
                <a:off x="2945423" y="1195754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8" name="Rounded Rectangle 257"/>
              <p:cNvSpPr/>
              <p:nvPr/>
            </p:nvSpPr>
            <p:spPr>
              <a:xfrm>
                <a:off x="3727936" y="59201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9" name="Rounded Rectangle 258"/>
              <p:cNvSpPr/>
              <p:nvPr/>
            </p:nvSpPr>
            <p:spPr>
              <a:xfrm>
                <a:off x="4592513" y="59201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0" name="Rounded Rectangle 259"/>
              <p:cNvSpPr/>
              <p:nvPr/>
            </p:nvSpPr>
            <p:spPr>
              <a:xfrm>
                <a:off x="5375030" y="11957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1" name="Rounded Rectangle 260"/>
              <p:cNvSpPr/>
              <p:nvPr/>
            </p:nvSpPr>
            <p:spPr>
              <a:xfrm>
                <a:off x="2347543" y="18053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2" name="Rounded Rectangle 261"/>
              <p:cNvSpPr/>
              <p:nvPr/>
            </p:nvSpPr>
            <p:spPr>
              <a:xfrm>
                <a:off x="6025660" y="181853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3" name="Rounded Rectangle 262"/>
              <p:cNvSpPr/>
              <p:nvPr/>
            </p:nvSpPr>
            <p:spPr>
              <a:xfrm>
                <a:off x="2347543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4" name="Rounded Rectangle 263"/>
              <p:cNvSpPr/>
              <p:nvPr/>
            </p:nvSpPr>
            <p:spPr>
              <a:xfrm>
                <a:off x="6025660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5" name="Rounded Rectangle 264"/>
              <p:cNvSpPr/>
              <p:nvPr/>
            </p:nvSpPr>
            <p:spPr>
              <a:xfrm>
                <a:off x="2945421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5375028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7" name="Rounded Rectangle 266"/>
              <p:cNvSpPr/>
              <p:nvPr/>
            </p:nvSpPr>
            <p:spPr>
              <a:xfrm>
                <a:off x="3727936" y="368689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8" name="Rounded Rectangle 267"/>
              <p:cNvSpPr/>
              <p:nvPr/>
            </p:nvSpPr>
            <p:spPr>
              <a:xfrm>
                <a:off x="4592513" y="368689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3890225" y="1749662"/>
                <a:ext cx="1375268" cy="13422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70" name="Straight Arrow Connector 269"/>
              <p:cNvCxnSpPr>
                <a:endCxn id="258" idx="2"/>
              </p:cNvCxnSpPr>
              <p:nvPr/>
            </p:nvCxnSpPr>
            <p:spPr>
              <a:xfrm flipH="1" flipV="1">
                <a:off x="4119194" y="1137141"/>
                <a:ext cx="216692" cy="681397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/>
              <p:cNvCxnSpPr>
                <a:endCxn id="259" idx="2"/>
              </p:cNvCxnSpPr>
              <p:nvPr/>
            </p:nvCxnSpPr>
            <p:spPr>
              <a:xfrm flipV="1">
                <a:off x="4814426" y="1137140"/>
                <a:ext cx="169345" cy="6682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/>
              <p:cNvCxnSpPr>
                <a:endCxn id="260" idx="2"/>
              </p:cNvCxnSpPr>
              <p:nvPr/>
            </p:nvCxnSpPr>
            <p:spPr>
              <a:xfrm flipV="1">
                <a:off x="5180820" y="1740875"/>
                <a:ext cx="585468" cy="337038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/>
              <p:cNvCxnSpPr>
                <a:endCxn id="262" idx="1"/>
              </p:cNvCxnSpPr>
              <p:nvPr/>
            </p:nvCxnSpPr>
            <p:spPr>
              <a:xfrm flipV="1">
                <a:off x="5265493" y="2091100"/>
                <a:ext cx="760167" cy="19489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>
                <a:endCxn id="264" idx="1"/>
              </p:cNvCxnSpPr>
              <p:nvPr/>
            </p:nvCxnSpPr>
            <p:spPr>
              <a:xfrm>
                <a:off x="5265493" y="2558555"/>
                <a:ext cx="760167" cy="15533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>
                <a:endCxn id="266" idx="0"/>
              </p:cNvCxnSpPr>
              <p:nvPr/>
            </p:nvCxnSpPr>
            <p:spPr>
              <a:xfrm>
                <a:off x="5180820" y="2793013"/>
                <a:ext cx="585466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/>
              <p:cNvCxnSpPr>
                <a:endCxn id="268" idx="0"/>
              </p:cNvCxnSpPr>
              <p:nvPr/>
            </p:nvCxnSpPr>
            <p:spPr>
              <a:xfrm>
                <a:off x="4848198" y="3071437"/>
                <a:ext cx="135573" cy="61546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/>
              <p:cNvCxnSpPr>
                <a:endCxn id="267" idx="0"/>
              </p:cNvCxnSpPr>
              <p:nvPr/>
            </p:nvCxnSpPr>
            <p:spPr>
              <a:xfrm flipH="1">
                <a:off x="4119194" y="3050925"/>
                <a:ext cx="216692" cy="63597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Arrow Connector 277"/>
              <p:cNvCxnSpPr>
                <a:endCxn id="265" idx="0"/>
              </p:cNvCxnSpPr>
              <p:nvPr/>
            </p:nvCxnSpPr>
            <p:spPr>
              <a:xfrm flipH="1">
                <a:off x="3336679" y="2793013"/>
                <a:ext cx="650631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Arrow Connector 278"/>
              <p:cNvCxnSpPr>
                <a:endCxn id="263" idx="3"/>
              </p:cNvCxnSpPr>
              <p:nvPr/>
            </p:nvCxnSpPr>
            <p:spPr>
              <a:xfrm flipH="1">
                <a:off x="3130058" y="2552698"/>
                <a:ext cx="760167" cy="161189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/>
              <p:cNvCxnSpPr>
                <a:endCxn id="261" idx="3"/>
              </p:cNvCxnSpPr>
              <p:nvPr/>
            </p:nvCxnSpPr>
            <p:spPr>
              <a:xfrm flipH="1" flipV="1">
                <a:off x="3130058" y="2077914"/>
                <a:ext cx="760167" cy="16997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/>
              <p:cNvCxnSpPr>
                <a:endCxn id="257" idx="2"/>
              </p:cNvCxnSpPr>
              <p:nvPr/>
            </p:nvCxnSpPr>
            <p:spPr>
              <a:xfrm flipH="1" flipV="1">
                <a:off x="3336681" y="1740877"/>
                <a:ext cx="650629" cy="31359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2" name="TextBox 281"/>
            <p:cNvSpPr txBox="1"/>
            <p:nvPr/>
          </p:nvSpPr>
          <p:spPr>
            <a:xfrm>
              <a:off x="7562941" y="2625830"/>
              <a:ext cx="1208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smtClean="0"/>
                <a:t>High-Speed Backbone</a:t>
              </a:r>
            </a:p>
            <a:p>
              <a:pPr algn="ctr"/>
              <a:r>
                <a:rPr lang="en-US" sz="900" smtClean="0"/>
                <a:t>Network</a:t>
              </a:r>
              <a:endParaRPr lang="ru-RU" sz="900"/>
            </a:p>
          </p:txBody>
        </p:sp>
      </p:grpSp>
    </p:spTree>
    <p:extLst>
      <p:ext uri="{BB962C8B-B14F-4D97-AF65-F5344CB8AC3E}">
        <p14:creationId xmlns:p14="http://schemas.microsoft.com/office/powerpoint/2010/main" val="188696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029765" y="1652954"/>
            <a:ext cx="6654712" cy="4431323"/>
            <a:chOff x="1029765" y="469558"/>
            <a:chExt cx="7903220" cy="5614719"/>
          </a:xfrm>
        </p:grpSpPr>
        <p:sp>
          <p:nvSpPr>
            <p:cNvPr id="34" name="Rectangle 33"/>
            <p:cNvSpPr/>
            <p:nvPr/>
          </p:nvSpPr>
          <p:spPr>
            <a:xfrm>
              <a:off x="1029765" y="469558"/>
              <a:ext cx="7903220" cy="5614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1925515" y="1116623"/>
              <a:ext cx="8793" cy="4633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3809999" y="1116623"/>
              <a:ext cx="8793" cy="4633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063924" y="1150382"/>
              <a:ext cx="8793" cy="4633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7948408" y="1150382"/>
              <a:ext cx="8793" cy="4633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063924" y="1440529"/>
              <a:ext cx="1884484" cy="99353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6063924" y="2618698"/>
              <a:ext cx="1884484" cy="99353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081510" y="4780143"/>
              <a:ext cx="1884484" cy="99353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063924" y="3704548"/>
              <a:ext cx="1884484" cy="99353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925515" y="2400300"/>
              <a:ext cx="1884484" cy="99353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094564" y="668215"/>
              <a:ext cx="1543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Eager Protocol</a:t>
              </a:r>
              <a:endParaRPr lang="ru-RU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53939" y="668215"/>
              <a:ext cx="2139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Rendezvous Protocol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02357" y="2030967"/>
              <a:ext cx="708575" cy="428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Send</a:t>
              </a:r>
              <a:endParaRPr lang="ru-R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09999" y="3982887"/>
              <a:ext cx="979897" cy="428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Receive</a:t>
              </a:r>
              <a:endParaRPr lang="ru-R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31973" y="1119612"/>
              <a:ext cx="708575" cy="428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Send</a:t>
              </a:r>
              <a:endParaRPr lang="ru-RU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30822" y="2249393"/>
              <a:ext cx="979897" cy="428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Receive</a:t>
              </a:r>
              <a:endParaRPr lang="ru-RU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1088927" y="2400299"/>
              <a:ext cx="811307" cy="1"/>
            </a:xfrm>
            <a:prstGeom prst="line">
              <a:avLst/>
            </a:prstGeom>
            <a:ln w="9525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852094" y="4352219"/>
              <a:ext cx="811307" cy="1"/>
            </a:xfrm>
            <a:prstGeom prst="line">
              <a:avLst/>
            </a:prstGeom>
            <a:ln w="9525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252617" y="1440528"/>
              <a:ext cx="811307" cy="1"/>
            </a:xfrm>
            <a:prstGeom prst="line">
              <a:avLst/>
            </a:prstGeom>
            <a:ln w="9525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8005642" y="2618697"/>
              <a:ext cx="811307" cy="1"/>
            </a:xfrm>
            <a:prstGeom prst="line">
              <a:avLst/>
            </a:prstGeom>
            <a:ln w="9525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619635">
              <a:off x="2364516" y="2593345"/>
              <a:ext cx="1018048" cy="350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Eager Data</a:t>
              </a:r>
              <a:endParaRPr lang="ru-RU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582072">
              <a:off x="6519225" y="1412393"/>
              <a:ext cx="1102040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Rendezvous</a:t>
              </a:r>
            </a:p>
            <a:p>
              <a:pPr algn="ctr"/>
              <a:r>
                <a:rPr lang="en-US" sz="1200" dirty="0" smtClean="0"/>
                <a:t>Start</a:t>
              </a:r>
              <a:endParaRPr lang="ru-RU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9917757">
              <a:off x="6472731" y="2552453"/>
              <a:ext cx="1102040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Rendezvous</a:t>
              </a:r>
            </a:p>
            <a:p>
              <a:pPr algn="ctr"/>
              <a:r>
                <a:rPr lang="en-US" sz="1200" dirty="0" smtClean="0"/>
                <a:t>Reply</a:t>
              </a:r>
              <a:endParaRPr lang="ru-RU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 rot="1621010">
              <a:off x="6326034" y="3918110"/>
              <a:ext cx="1488425" cy="350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Rendezvous Data</a:t>
              </a:r>
              <a:endParaRPr lang="ru-RU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 rot="1658368">
              <a:off x="6459542" y="4708893"/>
              <a:ext cx="1102040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Rendezvous</a:t>
              </a:r>
            </a:p>
            <a:p>
              <a:pPr algn="ctr"/>
              <a:r>
                <a:rPr lang="en-US" sz="1200" dirty="0" smtClean="0"/>
                <a:t>Finish</a:t>
              </a:r>
              <a:endParaRPr lang="ru-R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217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55</Words>
  <Application>Microsoft Office PowerPoint</Application>
  <PresentationFormat>Widescreen</PresentationFormat>
  <Paragraphs>45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Gladkov, Dmitry</dc:creator>
  <cp:keywords>CTPClassification=CTP_PUBLIC:VisualMarkings=, CTPClassification=CTP_NT</cp:keywords>
  <cp:lastModifiedBy>Gladkov, Dmitry</cp:lastModifiedBy>
  <cp:revision>6</cp:revision>
  <dcterms:created xsi:type="dcterms:W3CDTF">2017-12-03T19:19:23Z</dcterms:created>
  <dcterms:modified xsi:type="dcterms:W3CDTF">2017-12-27T14:14:40Z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803c53ec-210c-436d-a66d-9641f3595ac1</vt:lpwstr>
  </property>
  <property fmtid="{D5CDD505-2E9C-101B-9397-08002B2CF9AE}" pid="3" name="CTP_TimeStamp">
    <vt:lpwstr>2017-12-27 14:14:39Z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