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7"/>
  </p:notesMasterIdLst>
  <p:sldIdLst>
    <p:sldId id="257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8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92"/>
    <a:srgbClr val="005493"/>
    <a:srgbClr val="2D0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654DA-0F59-4644-AFBB-274C9A6FABEF}" type="datetimeFigureOut">
              <a:rPr lang="ru-RU" smtClean="0"/>
              <a:t>06.24.2020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D87F7-D6CF-45EC-8246-50BC7011A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76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4773432" cy="1600200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Author Name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634159" y="457200"/>
            <a:ext cx="2880000" cy="2880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Author photo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477343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Author short info</a:t>
            </a:r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2020 © DATAMOLA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F2D413E-C2AA-F548-A929-30865476343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3988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2020 © DATAMOLA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F2D413E-C2AA-F548-A929-30865476343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9533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2020 © DATAMOLA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02237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800" b="0" i="0" kern="1200" baseline="0" dirty="0" smtClean="0">
                <a:solidFill>
                  <a:schemeClr val="tx1"/>
                </a:solidFill>
                <a:latin typeface="Baufra" pitchFamily="2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Author Position</a:t>
            </a:r>
          </a:p>
          <a:p>
            <a:pPr lvl="0"/>
            <a:r>
              <a:rPr lang="en-US" dirty="0"/>
              <a:t>Author Contact Email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41E64B-59C8-F749-8296-063019B236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Time for questions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9A5F634-A0A8-A743-B38E-4F672D286B40}"/>
              </a:ext>
            </a:extLst>
          </p:cNvPr>
          <p:cNvSpPr txBox="1">
            <a:spLocks/>
          </p:cNvSpPr>
          <p:nvPr userDrawn="1"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06460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54DA33C-E2D6-E745-A891-980CD4E1CB78}"/>
              </a:ext>
            </a:extLst>
          </p:cNvPr>
          <p:cNvSpPr/>
          <p:nvPr userDrawn="1"/>
        </p:nvSpPr>
        <p:spPr>
          <a:xfrm>
            <a:off x="0" y="6356351"/>
            <a:ext cx="9144000" cy="3651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82000">
                <a:srgbClr val="0070C0"/>
              </a:gs>
              <a:gs pos="100000">
                <a:srgbClr val="7030A0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Baufra Medium" pitchFamily="2" charset="0"/>
              </a:defRPr>
            </a:lvl1pPr>
          </a:lstStyle>
          <a:p>
            <a:r>
              <a:rPr lang="en-US" dirty="0"/>
              <a:t>2020 © DATAMOLA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 b="0" i="0">
                <a:solidFill>
                  <a:schemeClr val="bg1"/>
                </a:solidFill>
                <a:latin typeface="Baufra Light" pitchFamily="2" charset="0"/>
              </a:defRPr>
            </a:lvl1pPr>
          </a:lstStyle>
          <a:p>
            <a:fld id="{CF2D413E-C2AA-F548-A929-308654763438}" type="slidenum">
              <a:rPr lang="ru-BY" smtClean="0"/>
              <a:pPr/>
              <a:t>‹#›</a:t>
            </a:fld>
            <a:endParaRPr lang="ru-BY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92C3764-773C-7B48-AB3D-F1190228CF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" y="6430913"/>
            <a:ext cx="216000" cy="216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E193A86-E5D3-2E48-A918-639250546D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500" y="6493913"/>
            <a:ext cx="982500" cy="90000"/>
          </a:xfrm>
          <a:prstGeom prst="rect">
            <a:avLst/>
          </a:prstGeom>
        </p:spPr>
      </p:pic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90855B6-5DD3-1840-A707-3E6152CB0A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5901163"/>
            <a:ext cx="3018725" cy="365126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lang="en-US" sz="1800" b="0" i="0" kern="1200" baseline="0" dirty="0">
                <a:solidFill>
                  <a:schemeClr val="tx1"/>
                </a:solidFill>
                <a:latin typeface="Baufra" pitchFamily="2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/>
              <a:t>Lecture code</a:t>
            </a:r>
          </a:p>
        </p:txBody>
      </p:sp>
    </p:spTree>
    <p:extLst>
      <p:ext uri="{BB962C8B-B14F-4D97-AF65-F5344CB8AC3E}">
        <p14:creationId xmlns:p14="http://schemas.microsoft.com/office/powerpoint/2010/main" val="304990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86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3782"/>
            <a:ext cx="7886700" cy="5013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2020 © DATAMOLA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F2D413E-C2AA-F548-A929-30865476343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5085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2020 © DATAMOLA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F2D413E-C2AA-F548-A929-30865476343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321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53165"/>
            <a:ext cx="3886200" cy="5023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53165"/>
            <a:ext cx="3886200" cy="5023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2020 © DATAMOLA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F2D413E-C2AA-F548-A929-308654763438}" type="slidenum">
              <a:rPr lang="ru-BY" smtClean="0"/>
              <a:t>‹#›</a:t>
            </a:fld>
            <a:endParaRPr lang="ru-BY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C16DE6-E7F5-B24C-B244-BDEE43D4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86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3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94275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18187"/>
            <a:ext cx="3868340" cy="417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94275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18187"/>
            <a:ext cx="3887391" cy="417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2020 © DATAMOLA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F2D413E-C2AA-F548-A929-308654763438}" type="slidenum">
              <a:rPr lang="ru-BY" smtClean="0"/>
              <a:t>‹#›</a:t>
            </a:fld>
            <a:endParaRPr lang="ru-BY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089FB7-6FAC-C24E-BBF0-6673EC8E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86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7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D5DED6-4A54-3240-9800-22BEC4CBA378}"/>
              </a:ext>
            </a:extLst>
          </p:cNvPr>
          <p:cNvSpPr txBox="1">
            <a:spLocks/>
          </p:cNvSpPr>
          <p:nvPr userDrawn="1"/>
        </p:nvSpPr>
        <p:spPr>
          <a:xfrm>
            <a:off x="628650" y="365126"/>
            <a:ext cx="7886700" cy="60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2020 © DATAMOLA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F2D413E-C2AA-F548-A929-30865476343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6830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2020 © DATAMOLA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F2D413E-C2AA-F548-A929-30865476343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1193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2020 © DATAMOLA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F2D413E-C2AA-F548-A929-30865476343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8994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4689"/>
            <a:ext cx="7886700" cy="5062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4B9F6E7-D42C-EC4E-9138-F42D5ECD903A}"/>
              </a:ext>
            </a:extLst>
          </p:cNvPr>
          <p:cNvSpPr/>
          <p:nvPr userDrawn="1"/>
        </p:nvSpPr>
        <p:spPr>
          <a:xfrm>
            <a:off x="0" y="6356351"/>
            <a:ext cx="9144000" cy="3651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82000">
                <a:srgbClr val="0070C0"/>
              </a:gs>
              <a:gs pos="100000">
                <a:srgbClr val="7030A0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2565C35E-CB8A-7C4F-A364-B9FE090D3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Baufra Medium" pitchFamily="2" charset="0"/>
              </a:defRPr>
            </a:lvl1pPr>
          </a:lstStyle>
          <a:p>
            <a:r>
              <a:rPr lang="en-US"/>
              <a:t>2020 © DATAMOLA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946FEED-F068-7648-A791-E00C7FE3A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 b="0" i="0">
                <a:solidFill>
                  <a:schemeClr val="bg1"/>
                </a:solidFill>
                <a:latin typeface="Baufra Light" pitchFamily="2" charset="0"/>
              </a:defRPr>
            </a:lvl1pPr>
          </a:lstStyle>
          <a:p>
            <a:fld id="{CF2D413E-C2AA-F548-A929-308654763438}" type="slidenum">
              <a:rPr lang="ru-BY" smtClean="0"/>
              <a:pPr/>
              <a:t>‹#›</a:t>
            </a:fld>
            <a:endParaRPr lang="ru-BY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B5C8D3F-D794-FE44-B8BF-7E41C55E3C5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250" y="6430913"/>
            <a:ext cx="216000" cy="216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023A09E-8529-FB43-B0E6-637CF1B7FE2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6500" y="6493913"/>
            <a:ext cx="982500" cy="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9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80C48F-6526-4941-9179-7CA2C3AF9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 Schema Basics</a:t>
            </a:r>
            <a:endParaRPr lang="ru-R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D39FC27-45F6-4B13-8131-57CBE61F3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  <a:p>
            <a:endParaRPr lang="en-US" dirty="0"/>
          </a:p>
          <a:p>
            <a:r>
              <a:rPr lang="en-US" dirty="0" err="1"/>
              <a:t>Kiryl</a:t>
            </a:r>
            <a:r>
              <a:rPr lang="en-US" dirty="0"/>
              <a:t> </a:t>
            </a:r>
            <a:r>
              <a:rPr lang="en-US" dirty="0" err="1"/>
              <a:t>Bucha</a:t>
            </a:r>
            <a:endParaRPr lang="en-US" dirty="0"/>
          </a:p>
          <a:p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73157F-3E32-41B5-9951-A20465184F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1300" dirty="0"/>
              <a:t>U1M6.Star Schema Basics</a:t>
            </a:r>
            <a:endParaRPr lang="ru-RU" sz="13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A280EB-DE73-413D-A217-DC8F9460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13E-C2AA-F548-A929-308654763438}" type="slidenum">
              <a:rPr lang="ru-BY" smtClean="0"/>
              <a:pPr/>
              <a:t>1</a:t>
            </a:fld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654701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C62CF5-F6F2-40BB-BAF3-E421F060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Snowflake Schema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76AEA-0B8D-4F31-8110-04DD73BA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13E-C2AA-F548-A929-308654763438}" type="slidenum">
              <a:rPr lang="ru-BY" smtClean="0"/>
              <a:t>10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2532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8E67-D5E9-484E-AA66-A2D8CC354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Snowflake Schema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A9BF0-7735-4A15-8F3D-54F328F1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13E-C2AA-F548-A929-308654763438}" type="slidenum">
              <a:rPr lang="ru-BY" smtClean="0"/>
              <a:t>11</a:t>
            </a:fld>
            <a:endParaRPr lang="ru-B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6BBB3-63C0-4B1E-A629-84DA138D3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10" y="2061611"/>
            <a:ext cx="6558428" cy="3566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D83FF6-7800-46BD-A827-F81C13A64444}"/>
              </a:ext>
            </a:extLst>
          </p:cNvPr>
          <p:cNvSpPr txBox="1"/>
          <p:nvPr/>
        </p:nvSpPr>
        <p:spPr>
          <a:xfrm>
            <a:off x="628650" y="1015290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Snowflake schemas are often better with more sophisticated query tools that create a layer of abstraction between the users and raw table structures for environments having numerous queries with complex criteria.</a:t>
            </a:r>
          </a:p>
        </p:txBody>
      </p:sp>
      <p:sp>
        <p:nvSpPr>
          <p:cNvPr id="7" name="Explosion 2 7">
            <a:extLst>
              <a:ext uri="{FF2B5EF4-FFF2-40B4-BE49-F238E27FC236}">
                <a16:creationId xmlns:a16="http://schemas.microsoft.com/office/drawing/2014/main" id="{0D1674FD-7633-4AD0-9636-971E0DA23557}"/>
              </a:ext>
            </a:extLst>
          </p:cNvPr>
          <p:cNvSpPr/>
          <p:nvPr/>
        </p:nvSpPr>
        <p:spPr>
          <a:xfrm>
            <a:off x="522462" y="3918756"/>
            <a:ext cx="3001368" cy="1923954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Snowflake</a:t>
            </a:r>
          </a:p>
        </p:txBody>
      </p:sp>
    </p:spTree>
    <p:extLst>
      <p:ext uri="{BB962C8B-B14F-4D97-AF65-F5344CB8AC3E}">
        <p14:creationId xmlns:p14="http://schemas.microsoft.com/office/powerpoint/2010/main" val="2478947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80C48F-6526-4941-9179-7CA2C3AF9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Time for questions</a:t>
            </a:r>
            <a:endParaRPr lang="ru-R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D39FC27-45F6-4B13-8131-57CBE61F3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  <a:p>
            <a:endParaRPr lang="en-US" dirty="0"/>
          </a:p>
          <a:p>
            <a:r>
              <a:rPr lang="en-US" dirty="0" err="1"/>
              <a:t>Kiryl</a:t>
            </a:r>
            <a:r>
              <a:rPr lang="en-US" dirty="0"/>
              <a:t> </a:t>
            </a:r>
            <a:r>
              <a:rPr lang="en-US" dirty="0" err="1"/>
              <a:t>Bucha</a:t>
            </a:r>
            <a:endParaRPr lang="en-US" dirty="0"/>
          </a:p>
          <a:p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73157F-3E32-41B5-9951-A20465184F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1300" dirty="0"/>
              <a:t>U1M6.Star Schema Basics</a:t>
            </a:r>
            <a:endParaRPr lang="ru-RU" sz="13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98EF1E-BF41-4838-A1E2-AD714EEF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13E-C2AA-F548-A929-308654763438}" type="slidenum">
              <a:rPr lang="ru-BY" smtClean="0"/>
              <a:pPr/>
              <a:t>12</a:t>
            </a:fld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02678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8A066C-3377-4776-A39E-2ACAE99B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412A3A-4BDA-4DD8-A21C-ABC474A4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4625" indent="-174625" fontAlgn="base"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</a:pPr>
            <a:r>
              <a:rPr lang="en-US" dirty="0"/>
              <a:t>The Object Data Model</a:t>
            </a:r>
          </a:p>
          <a:p>
            <a:pPr marL="174625" indent="-174625" fontAlgn="base"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</a:pPr>
            <a:r>
              <a:rPr lang="en-US" dirty="0"/>
              <a:t>The Dimensional Data Model</a:t>
            </a:r>
            <a:endParaRPr lang="en-US" dirty="0">
              <a:solidFill>
                <a:srgbClr val="000000"/>
              </a:solidFill>
            </a:endParaRPr>
          </a:p>
          <a:p>
            <a:pPr marL="174625" indent="-174625" fontAlgn="base"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</a:pPr>
            <a:r>
              <a:rPr lang="en-US" dirty="0"/>
              <a:t>The Star Schema</a:t>
            </a:r>
            <a:endParaRPr lang="en-US" dirty="0">
              <a:solidFill>
                <a:srgbClr val="000000"/>
              </a:solidFill>
            </a:endParaRPr>
          </a:p>
          <a:p>
            <a:pPr marL="174625" indent="-174625" fontAlgn="base"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</a:pPr>
            <a:r>
              <a:rPr lang="en-US" dirty="0"/>
              <a:t>The Snowflake Schema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A9F5D-D3A7-46AD-AE72-72D37414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13E-C2AA-F548-A929-308654763438}" type="slidenum">
              <a:rPr lang="ru-BY" smtClean="0"/>
              <a:pPr/>
              <a:t>2</a:t>
            </a:fld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31881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BC4A43-EAD8-46D2-8A69-84A13F21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Data Model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148F4-36AA-4B94-A093-17185908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13E-C2AA-F548-A929-308654763438}" type="slidenum">
              <a:rPr lang="ru-BY" smtClean="0"/>
              <a:t>3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4782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DA11-BF63-45EF-94FB-D981D0C8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Data Model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31186-36DD-4DD6-A23E-693B2C80D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74625" indent="-174625" fontAlgn="base"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</a:pPr>
            <a:r>
              <a:rPr lang="en-US" b="1" dirty="0"/>
              <a:t>Class</a:t>
            </a:r>
            <a:r>
              <a:rPr lang="en-US" dirty="0"/>
              <a:t> is the equivalent of a relational entity or table. It is important to understand that a class is not the same as an object. </a:t>
            </a:r>
          </a:p>
          <a:p>
            <a:pPr marL="174625" indent="-174625" fontAlgn="base"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</a:pPr>
            <a:r>
              <a:rPr lang="en-US" b="1" dirty="0"/>
              <a:t>Attribute </a:t>
            </a:r>
            <a:r>
              <a:rPr lang="en-US" dirty="0"/>
              <a:t>is equivalent to a column in a relational entity column or field.</a:t>
            </a:r>
          </a:p>
          <a:p>
            <a:pPr marL="174625" indent="-174625" fontAlgn="base"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</a:pPr>
            <a:r>
              <a:rPr lang="en-US" b="1" dirty="0"/>
              <a:t>Method</a:t>
            </a:r>
            <a:r>
              <a:rPr lang="en-US" dirty="0"/>
              <a:t> is a chunk of code or program executed exclusively on the contents of the object to which it is attached. </a:t>
            </a:r>
          </a:p>
          <a:p>
            <a:pPr marL="174625" indent="-174625" fontAlgn="base"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</a:pPr>
            <a:r>
              <a:rPr lang="en-US" b="1" dirty="0"/>
              <a:t>Inheritance, </a:t>
            </a:r>
            <a:r>
              <a:rPr lang="en-US" dirty="0"/>
              <a:t> Classes are linked together through an inheritance hierarchy.</a:t>
            </a:r>
          </a:p>
          <a:p>
            <a:pPr marL="174625" indent="-174625" fontAlgn="base"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</a:pPr>
            <a:r>
              <a:rPr lang="en-US" b="1" dirty="0"/>
              <a:t>Multiple Inheritance,</a:t>
            </a:r>
            <a:r>
              <a:rPr lang="en-US" dirty="0"/>
              <a:t> Multiple inheritance allows a class to inherit details from more than one class. </a:t>
            </a:r>
          </a:p>
          <a:p>
            <a:pPr marL="174625" indent="-174625" fontAlgn="base"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</a:pPr>
            <a:r>
              <a:rPr lang="en-US" b="1" dirty="0"/>
              <a:t>Specialization and Abstraction</a:t>
            </a:r>
            <a:r>
              <a:rPr lang="en-US" dirty="0"/>
              <a:t>, The result of inheritance is that classes can be both specialized and abstracted. </a:t>
            </a:r>
          </a:p>
          <a:p>
            <a:pPr marL="174625" indent="-174625" fontAlgn="base"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</a:pPr>
            <a:r>
              <a:rPr lang="en-US" b="1" dirty="0"/>
              <a:t>Collection</a:t>
            </a:r>
            <a:r>
              <a:rPr lang="en-US" dirty="0"/>
              <a:t> is the term applied to a repetition of elements of one object contained within another object.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4766A-8320-4C08-9AC7-7708CD1D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13E-C2AA-F548-A929-308654763438}" type="slidenum">
              <a:rPr lang="ru-BY" smtClean="0"/>
              <a:t>4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6601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CAEB-8ACD-4021-9CA3-0F59AD71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Data Model – Example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99C27-A501-4ECE-B106-181266A0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13E-C2AA-F548-A929-308654763438}" type="slidenum">
              <a:rPr lang="ru-BY" smtClean="0"/>
              <a:t>5</a:t>
            </a:fld>
            <a:endParaRPr lang="ru-B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944EAE-C347-4344-B226-B99763D28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5" y="1107501"/>
            <a:ext cx="7014768" cy="52115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8574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158718-7A5B-4668-A556-A317222F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Dimensional Data Model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B750E-C75E-4EDF-8E60-BDAF1D6F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13E-C2AA-F548-A929-308654763438}" type="slidenum">
              <a:rPr lang="ru-BY" smtClean="0"/>
              <a:t>6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1665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0473-5342-4746-82A5-3FFE2C1D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Dimensional Data Model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12392-24A7-4341-9F65-2B46F10A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13E-C2AA-F548-A929-308654763438}" type="slidenum">
              <a:rPr lang="ru-BY" smtClean="0"/>
              <a:t>7</a:t>
            </a:fld>
            <a:endParaRPr lang="ru-B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9389B-DD7A-4163-B763-AB4B38B8DA30}"/>
              </a:ext>
            </a:extLst>
          </p:cNvPr>
          <p:cNvSpPr txBox="1"/>
          <p:nvPr/>
        </p:nvSpPr>
        <p:spPr>
          <a:xfrm>
            <a:off x="628650" y="1058021"/>
            <a:ext cx="8280920" cy="269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dimensional model is scheme with dimensions surrounding the fact table. To build the schema, the following design model is used:</a:t>
            </a:r>
            <a:endParaRPr lang="ru-RU" dirty="0"/>
          </a:p>
          <a:p>
            <a:pPr marL="174625" indent="-174625" fontAlgn="base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dirty="0"/>
              <a:t>Choose the business process</a:t>
            </a:r>
            <a:endParaRPr lang="ru-RU" dirty="0"/>
          </a:p>
          <a:p>
            <a:pPr marL="174625" indent="-174625" fontAlgn="base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dirty="0"/>
              <a:t>Declare the Grain</a:t>
            </a:r>
          </a:p>
          <a:p>
            <a:pPr marL="174625" indent="-174625" fontAlgn="base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dirty="0"/>
              <a:t>Identify the Fact</a:t>
            </a:r>
          </a:p>
          <a:p>
            <a:pPr marL="174625" indent="-174625" fontAlgn="base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dirty="0"/>
              <a:t>Identify the dimensions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F8BE7-1386-44E3-9F8E-D26779DF6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025" y="2246365"/>
            <a:ext cx="5232635" cy="31840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0248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C76316-56B3-46A7-A7CA-2AD997BB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Star Schema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7EE5A-25FC-45E5-9C2D-8C69A132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13E-C2AA-F548-A929-308654763438}" type="slidenum">
              <a:rPr lang="ru-BY" smtClean="0"/>
              <a:t>8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9500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5D41-8106-4065-AC05-C7D3A1E5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Star Schema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5DD46-F22D-44E5-869F-03BF917B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13E-C2AA-F548-A929-308654763438}" type="slidenum">
              <a:rPr lang="ru-BY" smtClean="0"/>
              <a:t>9</a:t>
            </a:fld>
            <a:endParaRPr lang="ru-B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8753F-CF85-48F6-A607-BFCB450B0C25}"/>
              </a:ext>
            </a:extLst>
          </p:cNvPr>
          <p:cNvSpPr txBox="1"/>
          <p:nvPr/>
        </p:nvSpPr>
        <p:spPr>
          <a:xfrm>
            <a:off x="628650" y="1068159"/>
            <a:ext cx="8242962" cy="113877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700" dirty="0"/>
              <a:t>The star schema is the simplest data warehouse schema. It is called a star schema</a:t>
            </a:r>
          </a:p>
          <a:p>
            <a:r>
              <a:rPr lang="en-US" sz="1700" dirty="0"/>
              <a:t>because the diagram resembles a star, with points radiating from a center. The</a:t>
            </a:r>
          </a:p>
          <a:p>
            <a:r>
              <a:rPr lang="en-US" sz="1700" dirty="0"/>
              <a:t>center of the star consists of one or more fact tables and the points of the star are the</a:t>
            </a:r>
          </a:p>
          <a:p>
            <a:r>
              <a:rPr lang="en-US" sz="1700" dirty="0"/>
              <a:t>dimension tables</a:t>
            </a:r>
          </a:p>
        </p:txBody>
      </p:sp>
      <p:sp>
        <p:nvSpPr>
          <p:cNvPr id="6" name="5-Point Star 7">
            <a:extLst>
              <a:ext uri="{FF2B5EF4-FFF2-40B4-BE49-F238E27FC236}">
                <a16:creationId xmlns:a16="http://schemas.microsoft.com/office/drawing/2014/main" id="{62766F54-0D7D-4448-A4A7-9A0041D47412}"/>
              </a:ext>
            </a:extLst>
          </p:cNvPr>
          <p:cNvSpPr/>
          <p:nvPr/>
        </p:nvSpPr>
        <p:spPr>
          <a:xfrm>
            <a:off x="628650" y="4043322"/>
            <a:ext cx="1742254" cy="1493361"/>
          </a:xfrm>
          <a:prstGeom prst="star5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7C31E8-8668-44B9-B244-48D19DB97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33" y="2362870"/>
            <a:ext cx="6411879" cy="38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9707"/>
      </p:ext>
    </p:extLst>
  </p:cSld>
  <p:clrMapOvr>
    <a:masterClrMapping/>
  </p:clrMapOvr>
</p:sld>
</file>

<file path=ppt/theme/theme1.xml><?xml version="1.0" encoding="utf-8"?>
<a:theme xmlns:a="http://schemas.openxmlformats.org/drawingml/2006/main" name="Datamola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/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bg2">
                <a:lumMod val="10000"/>
              </a:schemeClr>
            </a:gs>
            <a:gs pos="82000">
              <a:srgbClr val="0070C0"/>
            </a:gs>
            <a:gs pos="100000">
              <a:srgbClr val="7030A0"/>
            </a:gs>
          </a:gsLst>
          <a:lin ang="0" scaled="0"/>
        </a:gra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atamola-template" id="{342F734E-5237-F543-8ED1-6617F694E441}" vid="{544C9040-A016-DE4F-9633-11B4887C2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645D8355B1A34A9435A76A4B9E7B0C" ma:contentTypeVersion="10" ma:contentTypeDescription="Create a new document." ma:contentTypeScope="" ma:versionID="391128727d111071339856cb3faa0d8c">
  <xsd:schema xmlns:xsd="http://www.w3.org/2001/XMLSchema" xmlns:xs="http://www.w3.org/2001/XMLSchema" xmlns:p="http://schemas.microsoft.com/office/2006/metadata/properties" xmlns:ns2="a8586c16-2106-46ad-b6ec-38159fb1df1d" xmlns:ns3="1612f282-d597-4c22-8f65-77f89120f013" targetNamespace="http://schemas.microsoft.com/office/2006/metadata/properties" ma:root="true" ma:fieldsID="38326749c6a7ef7604e3cb627ec5bd62" ns2:_="" ns3:_="">
    <xsd:import namespace="a8586c16-2106-46ad-b6ec-38159fb1df1d"/>
    <xsd:import namespace="1612f282-d597-4c22-8f65-77f89120f0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86c16-2106-46ad-b6ec-38159fb1df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4a1f42b-cfd1-4e69-9b84-3a631b4bfae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12f282-d597-4c22-8f65-77f89120f01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70e16e5-3bea-4712-ae5e-da031bc73224}" ma:internalName="TaxCatchAll" ma:showField="CatchAllData" ma:web="1612f282-d597-4c22-8f65-77f89120f0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8586c16-2106-46ad-b6ec-38159fb1df1d">
      <Terms xmlns="http://schemas.microsoft.com/office/infopath/2007/PartnerControls"/>
    </lcf76f155ced4ddcb4097134ff3c332f>
    <TaxCatchAll xmlns="1612f282-d597-4c22-8f65-77f89120f013" xsi:nil="true"/>
  </documentManagement>
</p:properties>
</file>

<file path=customXml/itemProps1.xml><?xml version="1.0" encoding="utf-8"?>
<ds:datastoreItem xmlns:ds="http://schemas.openxmlformats.org/officeDocument/2006/customXml" ds:itemID="{50707F45-0DBF-426F-B6D1-4B0B47A1C6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887A4A-D214-4F59-A20C-CE1F40BB68B5}"/>
</file>

<file path=customXml/itemProps3.xml><?xml version="1.0" encoding="utf-8"?>
<ds:datastoreItem xmlns:ds="http://schemas.openxmlformats.org/officeDocument/2006/customXml" ds:itemID="{9141B288-4508-4B6C-A8B5-75C71960156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334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Baufra</vt:lpstr>
      <vt:lpstr>Baufra Light</vt:lpstr>
      <vt:lpstr>Baufra Medium</vt:lpstr>
      <vt:lpstr>Calibri</vt:lpstr>
      <vt:lpstr>Cambria</vt:lpstr>
      <vt:lpstr>Century Gothic</vt:lpstr>
      <vt:lpstr>Palatino Linotype</vt:lpstr>
      <vt:lpstr>Datamola</vt:lpstr>
      <vt:lpstr>Star Schema Basics</vt:lpstr>
      <vt:lpstr>Overview</vt:lpstr>
      <vt:lpstr>The Object Data Model</vt:lpstr>
      <vt:lpstr>The Object Data Model</vt:lpstr>
      <vt:lpstr>The Object Data Model – Example</vt:lpstr>
      <vt:lpstr>The Dimensional Data Model</vt:lpstr>
      <vt:lpstr>The Dimensional Data Model</vt:lpstr>
      <vt:lpstr>The Star Schema</vt:lpstr>
      <vt:lpstr>The Star Schema</vt:lpstr>
      <vt:lpstr>The Snowflake Schema</vt:lpstr>
      <vt:lpstr>The Snowflake Schema</vt:lpstr>
      <vt:lpstr>Thank you Time for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Warehousing</dc:title>
  <dc:creator>Natalie Korolchuk</dc:creator>
  <cp:lastModifiedBy>Natalie Korolchuk</cp:lastModifiedBy>
  <cp:revision>6</cp:revision>
  <dcterms:created xsi:type="dcterms:W3CDTF">2020-06-24T10:01:08Z</dcterms:created>
  <dcterms:modified xsi:type="dcterms:W3CDTF">2020-06-24T14:46:24Z</dcterms:modified>
</cp:coreProperties>
</file>