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8" r:id="rId5"/>
    <p:sldId id="293" r:id="rId6"/>
    <p:sldId id="290" r:id="rId7"/>
    <p:sldId id="291" r:id="rId8"/>
    <p:sldId id="260" r:id="rId9"/>
    <p:sldId id="262" r:id="rId10"/>
    <p:sldId id="294" r:id="rId11"/>
    <p:sldId id="266" r:id="rId12"/>
    <p:sldId id="267" r:id="rId13"/>
    <p:sldId id="28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8" r:id="rId25"/>
    <p:sldId id="286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source_Acquisition_Is_Initializ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55201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deque/deque/" TargetMode="External"/><Relationship Id="rId2" Type="http://schemas.openxmlformats.org/officeDocument/2006/relationships/hyperlink" Target="http://ru.cppreference.com/w/cpp/container/dequ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8801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terator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no.name/ru/2008/05/using-boost-smart-pointers" TargetMode="External"/><Relationship Id="rId2" Type="http://schemas.openxmlformats.org/officeDocument/2006/relationships/hyperlink" Target="http://channel9.msdn.com/Series/C9-Lectures-Stephan-T-Lavavej-Standard-Template-Library-STL-/C9-Lectures-Introduction-to-STL-with-Stephan-T-Lavave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</a:t>
            </a:r>
            <a:r>
              <a:rPr lang="en-US" dirty="0" smtClean="0"/>
              <a:t>, Boost, STL.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Рисунок 4" descr="character-un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1066800"/>
            <a:ext cx="4419600" cy="2209800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85800" y="3505200"/>
            <a:ext cx="5943600" cy="2895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union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char c[4];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  int32_t 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  z;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z.i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dirty="0" smtClean="0">
                <a:solidFill>
                  <a:schemeClr val="tx1"/>
                </a:solidFill>
              </a:rPr>
              <a:t>2; // 256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c[0] &lt;&lt; c[1] &lt;&lt; c[2] &lt;&lt; c[3] &lt;&lt; std::</a:t>
            </a:r>
            <a:r>
              <a:rPr lang="en-US" sz="2000" dirty="0" err="1" smtClean="0">
                <a:solidFill>
                  <a:schemeClr val="tx1"/>
                </a:solidFill>
              </a:rPr>
              <a:t>endl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62000" y="3048000"/>
            <a:ext cx="457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Какой результат будет на экране?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smtClean="0"/>
              <a:t>Большая Очень Очень </a:t>
            </a:r>
            <a:r>
              <a:rPr lang="ru-RU" dirty="0" err="1" smtClean="0"/>
              <a:t>Супер</a:t>
            </a:r>
            <a:r>
              <a:rPr lang="ru-RU" dirty="0" smtClean="0"/>
              <a:t> </a:t>
            </a:r>
            <a:r>
              <a:rPr lang="ru-RU" dirty="0" smtClean="0"/>
              <a:t>Телега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date_time</a:t>
            </a:r>
            <a:endParaRPr lang="en-US" dirty="0" smtClean="0"/>
          </a:p>
          <a:p>
            <a:r>
              <a:rPr lang="en-US" dirty="0" err="1" smtClean="0"/>
              <a:t>asio</a:t>
            </a:r>
            <a:r>
              <a:rPr lang="en-US" dirty="0" smtClean="0"/>
              <a:t>         {             </a:t>
            </a:r>
          </a:p>
          <a:p>
            <a:r>
              <a:rPr lang="en-US" dirty="0" err="1" smtClean="0"/>
              <a:t>smart_ptr</a:t>
            </a:r>
            <a:endParaRPr lang="en-US" dirty="0" smtClean="0"/>
          </a:p>
          <a:p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thread</a:t>
            </a:r>
          </a:p>
          <a:p>
            <a:r>
              <a:rPr lang="en-US" dirty="0" smtClean="0"/>
              <a:t>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1981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tcp</a:t>
            </a:r>
            <a:endParaRPr lang="en-US" sz="2800" dirty="0" smtClean="0"/>
          </a:p>
          <a:p>
            <a:r>
              <a:rPr lang="en-US" sz="2800" dirty="0" err="1" smtClean="0"/>
              <a:t>udp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81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interprocess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random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tuple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bind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regex</a:t>
            </a:r>
            <a:endParaRPr lang="en-US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477000" y="6260068"/>
            <a:ext cx="2352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http://www.boost.org/</a:t>
            </a:r>
            <a:endParaRPr lang="en-US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noncopyable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600200"/>
            <a:ext cx="7772400" cy="3581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protected: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{}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~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{}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private: 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 emphasize the following members are private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const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const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operator=( const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);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boost::</a:t>
            </a:r>
            <a:r>
              <a:rPr lang="en-US" dirty="0" err="1" smtClean="0"/>
              <a:t>shared_ptr</a:t>
            </a:r>
            <a:r>
              <a:rPr lang="en-US" dirty="0" smtClean="0"/>
              <a:t>&lt; T &gt;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scoped_ptr</a:t>
            </a:r>
            <a:r>
              <a:rPr lang="en-US" dirty="0" smtClean="0"/>
              <a:t>&lt; T &gt; </a:t>
            </a:r>
          </a:p>
          <a:p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shared_ptr</a:t>
            </a:r>
            <a:r>
              <a:rPr lang="en-US" dirty="0" smtClean="0"/>
              <a:t>&lt; T </a:t>
            </a:r>
            <a:r>
              <a:rPr lang="en-US" dirty="0" smtClean="0"/>
              <a:t>&gt;</a:t>
            </a:r>
            <a:r>
              <a:rPr lang="ru-RU" dirty="0" smtClean="0"/>
              <a:t> \\ С++0</a:t>
            </a:r>
            <a:r>
              <a:rPr lang="en-US" dirty="0" smtClean="0"/>
              <a:t>x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unique_ptr</a:t>
            </a:r>
            <a:r>
              <a:rPr lang="en-US" dirty="0" smtClean="0"/>
              <a:t>&lt; T </a:t>
            </a:r>
            <a:r>
              <a:rPr lang="en-US" dirty="0" smtClean="0"/>
              <a:t>&gt; </a:t>
            </a:r>
            <a:r>
              <a:rPr lang="ru-RU" dirty="0" smtClean="0"/>
              <a:t>\\ С++0</a:t>
            </a:r>
            <a:r>
              <a:rPr lang="en-US" dirty="0" smtClean="0"/>
              <a:t>x</a:t>
            </a:r>
            <a:endParaRPr lang="en-US" dirty="0" smtClean="0"/>
          </a:p>
          <a:p>
            <a:endParaRPr lang="en-US" dirty="0" smtClean="0"/>
          </a:p>
          <a:p>
            <a:r>
              <a:rPr lang="en-US" strike="sngStrike" dirty="0" smtClean="0"/>
              <a:t>std::</a:t>
            </a:r>
            <a:r>
              <a:rPr lang="en-US" strike="sngStrike" dirty="0" err="1" smtClean="0"/>
              <a:t>auto_ptr</a:t>
            </a:r>
            <a:r>
              <a:rPr lang="en-US" strike="sngStrike" dirty="0" smtClean="0"/>
              <a:t>&lt; T &gt;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81200" y="62484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http://en.wikipedia.org/wiki/Resource_Acquisition_Is_Initialization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S</a:t>
            </a:r>
            <a:r>
              <a:rPr lang="en-US" dirty="0" smtClean="0"/>
              <a:t>tandar</a:t>
            </a:r>
            <a:r>
              <a:rPr lang="en-US" dirty="0" smtClean="0"/>
              <a:t>d</a:t>
            </a:r>
            <a:r>
              <a:rPr lang="en-US" dirty="0" smtClean="0"/>
              <a:t> </a:t>
            </a:r>
            <a:r>
              <a:rPr lang="en-US" sz="4000" b="1" dirty="0" smtClean="0"/>
              <a:t>T</a:t>
            </a:r>
            <a:r>
              <a:rPr lang="en-US" dirty="0" smtClean="0"/>
              <a:t>emplate </a:t>
            </a:r>
            <a:r>
              <a:rPr lang="en-US" sz="4000" b="1" dirty="0" smtClean="0"/>
              <a:t>L</a:t>
            </a:r>
            <a:r>
              <a:rPr lang="en-US" dirty="0" smtClean="0"/>
              <a:t>ibrary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0" y="1981200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30480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981200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array;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514600"/>
            <a:ext cx="527246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array.push_back</a:t>
            </a:r>
            <a:r>
              <a:rPr lang="en-US" dirty="0" smtClean="0"/>
              <a:t>(12 );</a:t>
            </a:r>
          </a:p>
          <a:p>
            <a:r>
              <a:rPr lang="en-US" dirty="0" err="1" smtClean="0"/>
              <a:t>array.push_back</a:t>
            </a:r>
            <a:r>
              <a:rPr lang="en-US" dirty="0" smtClean="0"/>
              <a:t>(45);</a:t>
            </a:r>
          </a:p>
          <a:p>
            <a:endParaRPr lang="en-US" dirty="0" smtClean="0"/>
          </a:p>
          <a:p>
            <a:r>
              <a:rPr lang="en-US" dirty="0" err="1" smtClean="0"/>
              <a:t>array.push_back</a:t>
            </a:r>
            <a:r>
              <a:rPr lang="en-US" dirty="0" smtClean="0"/>
              <a:t>(67);</a:t>
            </a:r>
          </a:p>
          <a:p>
            <a:r>
              <a:rPr lang="en-US" dirty="0" err="1" smtClean="0"/>
              <a:t>array.push_back</a:t>
            </a:r>
            <a:r>
              <a:rPr lang="en-US" dirty="0" smtClean="0"/>
              <a:t>(89);</a:t>
            </a:r>
          </a:p>
          <a:p>
            <a:endParaRPr lang="en-US" dirty="0" smtClean="0"/>
          </a:p>
          <a:p>
            <a:r>
              <a:rPr lang="en-US" dirty="0" err="1" smtClean="0"/>
              <a:t>array.push_back</a:t>
            </a:r>
            <a:r>
              <a:rPr lang="en-US" dirty="0" smtClean="0"/>
              <a:t>(11);</a:t>
            </a:r>
          </a:p>
          <a:p>
            <a:r>
              <a:rPr lang="en-US" dirty="0" err="1" smtClean="0"/>
              <a:t>array.push_back</a:t>
            </a:r>
            <a:r>
              <a:rPr lang="en-US" dirty="0" smtClean="0"/>
              <a:t>(22);</a:t>
            </a:r>
          </a:p>
          <a:p>
            <a:endParaRPr lang="en-US" dirty="0" smtClean="0"/>
          </a:p>
          <a:p>
            <a:r>
              <a:rPr lang="en-US" dirty="0" err="1" smtClean="0"/>
              <a:t>a.erase</a:t>
            </a:r>
            <a:r>
              <a:rPr lang="en-US" dirty="0" smtClean="0"/>
              <a:t>( std::remove( </a:t>
            </a:r>
            <a:r>
              <a:rPr lang="en-US" dirty="0" err="1" smtClean="0"/>
              <a:t>a.begin</a:t>
            </a:r>
            <a:r>
              <a:rPr lang="en-US" dirty="0" smtClean="0"/>
              <a:t>(), </a:t>
            </a:r>
            <a:r>
              <a:rPr lang="en-US" dirty="0" err="1" smtClean="0"/>
              <a:t>a.end</a:t>
            </a:r>
            <a:r>
              <a:rPr lang="en-US" dirty="0" smtClean="0"/>
              <a:t>(), 45 ), </a:t>
            </a:r>
            <a:r>
              <a:rPr lang="en-US" dirty="0" err="1" smtClean="0"/>
              <a:t>a.end</a:t>
            </a:r>
            <a:r>
              <a:rPr lang="en-US" dirty="0" smtClean="0"/>
              <a:t>() );</a:t>
            </a:r>
          </a:p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0" y="2514600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572000" y="2819400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572000" y="3352800"/>
          <a:ext cx="167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4572000" y="3657600"/>
          <a:ext cx="167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572000" y="4191000"/>
          <a:ext cx="3505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4572000" y="4495800"/>
          <a:ext cx="3505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5486400"/>
          <a:ext cx="3505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743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526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19400" y="48768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343400" y="5410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096000" y="49530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5438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447800" y="32004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4343400"/>
            <a:ext cx="4572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5257800"/>
            <a:ext cx="990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6800" y="5181600"/>
            <a:ext cx="1066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53200" y="4267200"/>
            <a:ext cx="914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200" y="16764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a;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( 5 );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( 8 );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( 3 );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( 5 );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( 2 );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( 7 );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743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526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343400" y="5410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096000" y="49530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5438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447800" y="32004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4343400"/>
            <a:ext cx="20574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6800" y="5181600"/>
            <a:ext cx="1066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53200" y="4267200"/>
            <a:ext cx="914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0800" y="18288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std::list&lt;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std::find( </a:t>
            </a:r>
            <a:r>
              <a:rPr lang="en-US" dirty="0" err="1" smtClean="0"/>
              <a:t>a.begin</a:t>
            </a:r>
            <a:r>
              <a:rPr lang="en-US" dirty="0" smtClean="0"/>
              <a:t>(), </a:t>
            </a:r>
            <a:r>
              <a:rPr lang="en-US" dirty="0" err="1" smtClean="0"/>
              <a:t>a.end</a:t>
            </a:r>
            <a:r>
              <a:rPr lang="en-US" dirty="0" smtClean="0"/>
              <a:t>(), 3 );</a:t>
            </a:r>
          </a:p>
          <a:p>
            <a:r>
              <a:rPr lang="en-US" dirty="0" err="1" smtClean="0"/>
              <a:t>a.erase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std::queue, std::</a:t>
            </a:r>
            <a:r>
              <a:rPr lang="en-US" dirty="0" err="1" smtClean="0"/>
              <a:t>priority_queue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не контейнер – это адаптер.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компиляции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r>
              <a:rPr lang="ru-RU" sz="2300" dirty="0" smtClean="0"/>
              <a:t>Компиляция единиц трансляции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1.cpp, 2.cpp -&gt; 1.obj, 2.obj</a:t>
            </a:r>
            <a:endParaRPr lang="ru-RU" sz="2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300" dirty="0" smtClean="0"/>
              <a:t>Компоновка единиц трансляции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1.obj, 2.obj -&gt; my_bin.exe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3.obj, 4.obj -&gt; super.lib</a:t>
            </a:r>
          </a:p>
          <a:p>
            <a:pPr>
              <a:buNone/>
            </a:pPr>
            <a:endParaRPr lang="en-US" sz="2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3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484120"/>
          <a:ext cx="8001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: main.cpp </a:t>
                      </a:r>
                    </a:p>
                    <a:p>
                      <a:pPr>
                        <a:buNone/>
                      </a:pPr>
                      <a:r>
                        <a:rPr lang="ru-RU" sz="1800" b="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g++ -c main.cpp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617720"/>
          <a:ext cx="8001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hello: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factorial.o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hello.o</a:t>
                      </a:r>
                      <a:endParaRPr lang="en-US" sz="18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    g++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factorial.o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hello.o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-o hello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676400" y="6096000"/>
            <a:ext cx="7162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/>
              <a:t>http://ru.wikipedia.org/wiki/</a:t>
            </a:r>
            <a:r>
              <a:rPr lang="ru-RU" dirty="0" err="1" smtClean="0"/>
              <a:t>Единица_трансляции</a:t>
            </a:r>
            <a:r>
              <a:rPr lang="ru-RU" dirty="0" smtClean="0"/>
              <a:t>‎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r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  <a:hlinkClick r:id="rId2"/>
              </a:rPr>
              <a:t>http://habrahabr.ru/post/155201/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нужен и </a:t>
            </a:r>
            <a:r>
              <a:rPr lang="en-US" dirty="0" smtClean="0"/>
              <a:t>vector</a:t>
            </a:r>
            <a:r>
              <a:rPr lang="ru-RU" dirty="0" smtClean="0"/>
              <a:t> и </a:t>
            </a:r>
            <a:r>
              <a:rPr lang="en-US" dirty="0" smtClean="0"/>
              <a:t>list.</a:t>
            </a:r>
          </a:p>
          <a:p>
            <a:r>
              <a:rPr lang="en-US" dirty="0" smtClean="0">
                <a:hlinkClick r:id="rId2"/>
              </a:rPr>
              <a:t>http://ru.cppreference.com/w/cpp/container/deque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http://www.cplusplus.com/reference/deque/deque/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Красно-чёрное дерево.</a:t>
            </a:r>
            <a:r>
              <a:rPr lang="en-US" dirty="0" smtClean="0"/>
              <a:t> ???</a:t>
            </a:r>
            <a:endParaRPr lang="ru-RU" dirty="0" smtClean="0"/>
          </a:p>
          <a:p>
            <a:r>
              <a:rPr lang="en-US" i="1" dirty="0" err="1" smtClean="0"/>
              <a:t>typedef</a:t>
            </a:r>
            <a:r>
              <a:rPr lang="en-US" dirty="0" smtClean="0"/>
              <a:t> pair&lt;</a:t>
            </a:r>
            <a:r>
              <a:rPr lang="en-US" i="1" dirty="0" smtClean="0"/>
              <a:t>const</a:t>
            </a:r>
            <a:r>
              <a:rPr lang="en-US" dirty="0" smtClean="0"/>
              <a:t> Key, T&gt; </a:t>
            </a:r>
            <a:r>
              <a:rPr lang="en-US" dirty="0" err="1" smtClean="0"/>
              <a:t>value_type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Отсортировано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begin(), end(), find()</a:t>
            </a:r>
          </a:p>
          <a:p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std::map </a:t>
            </a:r>
            <a:r>
              <a:rPr lang="ru-RU" dirty="0" smtClean="0"/>
              <a:t>без второго элемента.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std::set&lt; </a:t>
            </a:r>
            <a:r>
              <a:rPr lang="en-US" dirty="0" err="1" smtClean="0"/>
              <a:t>int</a:t>
            </a:r>
            <a:r>
              <a:rPr lang="en-US" dirty="0" smtClean="0"/>
              <a:t>, std::greater&lt; </a:t>
            </a:r>
            <a:r>
              <a:rPr lang="en-US" dirty="0" err="1" smtClean="0"/>
              <a:t>int</a:t>
            </a:r>
            <a:r>
              <a:rPr lang="en-US" dirty="0" smtClean="0"/>
              <a:t> &gt; 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multimap</a:t>
            </a:r>
            <a:r>
              <a:rPr lang="en-US" dirty="0" smtClean="0"/>
              <a:t>, std::</a:t>
            </a:r>
            <a:r>
              <a:rPr lang="en-US" dirty="0" err="1" smtClean="0"/>
              <a:t>multiset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ключ – несколько значений.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lower_bound</a:t>
            </a:r>
            <a:r>
              <a:rPr lang="en-US" dirty="0" smtClean="0"/>
              <a:t>( const T&amp; v );</a:t>
            </a:r>
          </a:p>
          <a:p>
            <a:r>
              <a:rPr lang="en-US" dirty="0" err="1" smtClean="0"/>
              <a:t>upper_bound</a:t>
            </a:r>
            <a:r>
              <a:rPr lang="en-US" dirty="0" smtClean="0"/>
              <a:t>( const T&amp; v );</a:t>
            </a:r>
          </a:p>
          <a:p>
            <a:r>
              <a:rPr lang="en-US" dirty="0" err="1" smtClean="0"/>
              <a:t>equal_range</a:t>
            </a:r>
            <a:r>
              <a:rPr lang="en-US" dirty="0" smtClean="0"/>
              <a:t>( const T&amp; v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unordered_map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- хэш-таблица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вставка, удаление и поиск - </a:t>
            </a:r>
            <a:r>
              <a:rPr lang="en-US" dirty="0" smtClean="0"/>
              <a:t>O( 1 )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6469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Использовать контейнеры и алгоритмы нужно с умом</a:t>
            </a:r>
            <a:r>
              <a:rPr lang="en-US" dirty="0" smtClean="0"/>
              <a:t>:</a:t>
            </a:r>
            <a:r>
              <a:rPr lang="ru-RU" dirty="0" smtClean="0"/>
              <a:t> у каждого из них свои особенности (сложность).</a:t>
            </a:r>
            <a:endParaRPr lang="en-US" dirty="0"/>
          </a:p>
        </p:txBody>
      </p:sp>
      <p:pic>
        <p:nvPicPr>
          <p:cNvPr id="4" name="Рисунок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2667000"/>
            <a:ext cx="1295400" cy="14314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90800" y="6107668"/>
            <a:ext cx="631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dirty="0" smtClean="0"/>
              <a:t>Знай сложности алгоритмов! </a:t>
            </a:r>
            <a:r>
              <a:rPr lang="en-US" dirty="0" smtClean="0">
                <a:hlinkClick r:id="rId3"/>
              </a:rPr>
              <a:t>http://habrahabr.ru/post/188010/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ru-RU" dirty="0" smtClean="0"/>
              <a:t>Не изменяющие последовательность</a:t>
            </a:r>
          </a:p>
          <a:p>
            <a:r>
              <a:rPr lang="ru-RU" dirty="0" smtClean="0"/>
              <a:t>Изменяющие последовательность</a:t>
            </a:r>
            <a:endParaRPr lang="en-US" dirty="0" smtClean="0"/>
          </a:p>
          <a:p>
            <a:pPr lvl="1"/>
            <a:r>
              <a:rPr lang="ru-RU" dirty="0" smtClean="0"/>
              <a:t>Сортирующие последовательность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изменяющие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for_each</a:t>
            </a:r>
            <a:endParaRPr lang="en-US" dirty="0" smtClean="0"/>
          </a:p>
          <a:p>
            <a:r>
              <a:rPr lang="en-US" dirty="0" smtClean="0"/>
              <a:t>find / </a:t>
            </a:r>
            <a:r>
              <a:rPr lang="en-US" dirty="0" err="1" smtClean="0"/>
              <a:t>find_if</a:t>
            </a:r>
            <a:endParaRPr lang="en-US" dirty="0" smtClean="0"/>
          </a:p>
          <a:p>
            <a:r>
              <a:rPr lang="en-US" dirty="0" smtClean="0"/>
              <a:t>count / </a:t>
            </a:r>
            <a:r>
              <a:rPr lang="en-US" dirty="0" err="1" smtClean="0"/>
              <a:t>count_if</a:t>
            </a:r>
            <a:endParaRPr lang="en-US" dirty="0" smtClean="0"/>
          </a:p>
          <a:p>
            <a:r>
              <a:rPr lang="en-US" dirty="0" smtClean="0"/>
              <a:t>equal / mismatch</a:t>
            </a:r>
          </a:p>
          <a:p>
            <a:r>
              <a:rPr lang="en-US" dirty="0" smtClean="0"/>
              <a:t>search / </a:t>
            </a:r>
            <a:r>
              <a:rPr lang="en-US" dirty="0" err="1" smtClean="0"/>
              <a:t>search_n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find_end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Изменяющие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copy / </a:t>
            </a:r>
            <a:r>
              <a:rPr lang="en-US" dirty="0" err="1" smtClean="0"/>
              <a:t>copy_backward</a:t>
            </a:r>
            <a:endParaRPr lang="en-US" dirty="0" smtClean="0"/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replace</a:t>
            </a:r>
          </a:p>
          <a:p>
            <a:r>
              <a:rPr lang="en-US" dirty="0" smtClean="0"/>
              <a:t>remove</a:t>
            </a:r>
          </a:p>
          <a:p>
            <a:r>
              <a:rPr lang="en-US" dirty="0" smtClean="0"/>
              <a:t>fill / generate</a:t>
            </a:r>
          </a:p>
          <a:p>
            <a:r>
              <a:rPr lang="en-US" dirty="0" smtClean="0"/>
              <a:t>reverse / rotate</a:t>
            </a:r>
          </a:p>
          <a:p>
            <a:r>
              <a:rPr lang="en-US" dirty="0" smtClean="0"/>
              <a:t>swap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ODR </a:t>
            </a:r>
            <a:r>
              <a:rPr lang="ru-RU" dirty="0" smtClean="0"/>
              <a:t>для переменных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4800" y="1600200"/>
            <a:ext cx="8534400" cy="3276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//file1.cpp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= 1;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 = 1;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c;</a:t>
            </a:r>
          </a:p>
          <a:p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file2.cpp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extern double b;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Сортирующие 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/ </a:t>
            </a:r>
            <a:r>
              <a:rPr lang="en-US" dirty="0" err="1" smtClean="0"/>
              <a:t>partial_sort</a:t>
            </a:r>
            <a:r>
              <a:rPr lang="en-US" dirty="0" smtClean="0"/>
              <a:t> / </a:t>
            </a:r>
            <a:r>
              <a:rPr lang="en-US" dirty="0" err="1" smtClean="0"/>
              <a:t>stable_sort</a:t>
            </a:r>
            <a:endParaRPr lang="en-US" dirty="0" smtClean="0"/>
          </a:p>
          <a:p>
            <a:r>
              <a:rPr lang="en-US" dirty="0" smtClean="0"/>
              <a:t>find</a:t>
            </a:r>
          </a:p>
          <a:p>
            <a:r>
              <a:rPr lang="en-US" dirty="0" smtClean="0"/>
              <a:t>merge / </a:t>
            </a:r>
            <a:r>
              <a:rPr lang="en-US" dirty="0" err="1" smtClean="0"/>
              <a:t>inplace_merge</a:t>
            </a:r>
            <a:endParaRPr lang="en-US" dirty="0" smtClean="0"/>
          </a:p>
          <a:p>
            <a:r>
              <a:rPr lang="en-US" dirty="0" smtClean="0"/>
              <a:t>partition / </a:t>
            </a:r>
            <a:r>
              <a:rPr lang="en-US" dirty="0" err="1" smtClean="0"/>
              <a:t>stable_partition</a:t>
            </a:r>
            <a:endParaRPr lang="en-US" dirty="0" smtClean="0"/>
          </a:p>
          <a:p>
            <a:r>
              <a:rPr lang="en-US" dirty="0" err="1" smtClean="0"/>
              <a:t>make_heap</a:t>
            </a:r>
            <a:r>
              <a:rPr lang="en-US" dirty="0" smtClean="0"/>
              <a:t> / </a:t>
            </a:r>
            <a:r>
              <a:rPr lang="en-US" dirty="0" err="1" smtClean="0"/>
              <a:t>push_heap</a:t>
            </a:r>
            <a:r>
              <a:rPr lang="en-US" dirty="0" smtClean="0"/>
              <a:t> / </a:t>
            </a:r>
            <a:r>
              <a:rPr lang="en-US" dirty="0" err="1" smtClean="0"/>
              <a:t>pop_heap</a:t>
            </a:r>
            <a:endParaRPr lang="en-US" dirty="0" smtClean="0"/>
          </a:p>
          <a:p>
            <a:r>
              <a:rPr lang="en-US" dirty="0" smtClean="0"/>
              <a:t>min / max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Bi</a:t>
            </a:r>
          </a:p>
          <a:p>
            <a:r>
              <a:rPr lang="en-US" dirty="0" smtClean="0"/>
              <a:t>Ran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4"/>
          <p:cNvSpPr/>
          <p:nvPr/>
        </p:nvSpPr>
        <p:spPr>
          <a:xfrm>
            <a:off x="4114800" y="60960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hlinkClick r:id="rId2"/>
              </a:rPr>
              <a:t>http://www.cplusplus.com/reference/iterator/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Q?</a:t>
            </a:r>
            <a:endParaRPr lang="en-US" sz="6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Полезное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C9 Lectures: Stephan T. </a:t>
            </a:r>
            <a:r>
              <a:rPr lang="en-US" sz="2400" dirty="0" err="1" smtClean="0"/>
              <a:t>Lavavej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STL. Part 1, Part 2 and Part 3.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http://channel9.msdn.com/Series/C9-Lectures-Stephan-T-Lavavej-Standard-Template-Library-STL-/C9-Lectures-Introduction-to-STL-with-Stephan-T-Lavavej</a:t>
            </a:r>
            <a:endParaRPr lang="en-US" sz="2400" dirty="0" smtClean="0"/>
          </a:p>
          <a:p>
            <a:r>
              <a:rPr lang="ru-RU" sz="2400" dirty="0" smtClean="0"/>
              <a:t>Бьерн Страуструп «Язык программирования С++» - глава «Стандартные контейнеры»</a:t>
            </a:r>
            <a:endParaRPr lang="en-US" sz="2400" dirty="0" smtClean="0"/>
          </a:p>
          <a:p>
            <a:r>
              <a:rPr lang="ru-RU" sz="2400" dirty="0" smtClean="0"/>
              <a:t>Умные указатели в </a:t>
            </a:r>
            <a:r>
              <a:rPr lang="en-US" sz="2400" dirty="0" smtClean="0"/>
              <a:t>C++: boost::</a:t>
            </a:r>
            <a:r>
              <a:rPr lang="en-US" sz="2400" dirty="0" err="1" smtClean="0"/>
              <a:t>shared_ptr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weak_ptr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intrusive_ptr</a:t>
            </a:r>
            <a:endParaRPr lang="en-US" sz="2400" dirty="0" smtClean="0"/>
          </a:p>
          <a:p>
            <a:pPr indent="-1588">
              <a:buNone/>
            </a:pPr>
            <a:r>
              <a:rPr lang="en-US" sz="2400" dirty="0" smtClean="0">
                <a:hlinkClick r:id="rId3"/>
              </a:rPr>
              <a:t>http://blog.alno.name/ru/2008/05/using-boost-smart-pointers</a:t>
            </a:r>
            <a:endParaRPr lang="ru-RU" sz="24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Методы </a:t>
            </a:r>
            <a:endParaRPr lang="ru-RU" dirty="0" smtClean="0"/>
          </a:p>
          <a:p>
            <a:pPr lvl="1"/>
            <a:r>
              <a:rPr lang="ru-RU" dirty="0" smtClean="0"/>
              <a:t>экземпляра класса</a:t>
            </a:r>
          </a:p>
          <a:p>
            <a:pPr lvl="1"/>
            <a:r>
              <a:rPr lang="ru-RU" dirty="0" smtClean="0"/>
              <a:t>класса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/>
              <a:t>Правило </a:t>
            </a:r>
            <a:r>
              <a:rPr lang="ru-RU" dirty="0" smtClean="0"/>
              <a:t>трёх</a:t>
            </a:r>
            <a:r>
              <a:rPr lang="en-US" dirty="0" smtClean="0"/>
              <a:t> (</a:t>
            </a:r>
            <a:r>
              <a:rPr lang="ru-RU" dirty="0" smtClean="0"/>
              <a:t>пяти)</a:t>
            </a:r>
            <a:endParaRPr lang="en-US" dirty="0" smtClean="0"/>
          </a:p>
          <a:p>
            <a:endParaRPr lang="ru-RU" dirty="0"/>
          </a:p>
          <a:p>
            <a:r>
              <a:rPr lang="ru-RU" dirty="0" smtClean="0"/>
              <a:t>Операторы ввода</a:t>
            </a:r>
            <a:r>
              <a:rPr lang="en-US" dirty="0" smtClean="0"/>
              <a:t>/</a:t>
            </a:r>
            <a:r>
              <a:rPr lang="ru-RU" dirty="0" smtClean="0"/>
              <a:t>вывода</a:t>
            </a:r>
            <a:endParaRPr lang="en-US" dirty="0" smtClean="0"/>
          </a:p>
          <a:p>
            <a:pPr lvl="1"/>
            <a:r>
              <a:rPr lang="en-US" dirty="0" smtClean="0"/>
              <a:t>operator &gt;&gt; </a:t>
            </a:r>
            <a:r>
              <a:rPr lang="ru-RU" dirty="0" smtClean="0"/>
              <a:t>и </a:t>
            </a:r>
            <a:r>
              <a:rPr lang="en-US" dirty="0" smtClean="0"/>
              <a:t>operator &lt;&lt;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Операторы </a:t>
            </a:r>
            <a:r>
              <a:rPr lang="ru-RU" dirty="0" smtClean="0"/>
              <a:t>преобразования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int</a:t>
            </a:r>
            <a:r>
              <a:rPr lang="en-US" dirty="0" smtClean="0"/>
              <a:t>() const { return t; }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33800" y="609600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Бьерн Страуструп «Язык программирования С++» </a:t>
            </a:r>
            <a:endParaRPr lang="en-US" dirty="0" smtClean="0"/>
          </a:p>
          <a:p>
            <a:r>
              <a:rPr lang="ru-RU" dirty="0" smtClean="0"/>
              <a:t>			     - глава 10 «Классы»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Quiz!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19200" y="2209800"/>
            <a:ext cx="5486400" cy="2514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A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size =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A );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473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Какое значение примет переменная </a:t>
            </a:r>
            <a:r>
              <a:rPr lang="en-US" sz="2000" dirty="0" smtClean="0"/>
              <a:t>size</a:t>
            </a:r>
            <a:r>
              <a:rPr lang="ru-RU" sz="2000" dirty="0" smtClean="0"/>
              <a:t>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Классы: Конструкторы</a:t>
            </a:r>
            <a:r>
              <a:rPr lang="en-US" dirty="0" smtClean="0"/>
              <a:t>/</a:t>
            </a:r>
            <a:r>
              <a:rPr lang="ru-RU" dirty="0" smtClean="0"/>
              <a:t>Деструкторы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05000" y="1981200"/>
            <a:ext cx="5486400" cy="2514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A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const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) {}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const A&amp;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=( const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) {}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~A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71600" y="1600200"/>
            <a:ext cx="6553200" cy="3581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class A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const A&amp; operator=( const A&amp; a 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     // actions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     return *this;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swap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90600" y="1371600"/>
            <a:ext cx="7239000" cy="495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a_class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_;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explicit </a:t>
            </a:r>
            <a:r>
              <a:rPr lang="en-US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a_class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: a_( 10 ) {}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a_class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a_class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a ) : a_( </a:t>
            </a:r>
            <a:r>
              <a:rPr lang="en-US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a.a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 + 10 )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std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“copy constructor: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&lt;&lt;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 &lt;&lt; std::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const </a:t>
            </a:r>
            <a:r>
              <a:rPr lang="en-US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a_class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operator =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a_class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)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a.a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+= 10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std::swap( a_,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a.a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std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“assignment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operator: " 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&lt;&lt;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 &lt;&lt; std::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return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*this;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a_class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a_class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a_copy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a_copy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a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конструктора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1. A </a:t>
            </a:r>
            <a:r>
              <a:rPr lang="en-US" dirty="0" err="1" smtClean="0"/>
              <a:t>a</a:t>
            </a:r>
            <a:r>
              <a:rPr lang="en-US" dirty="0" smtClean="0"/>
              <a:t>( /* </a:t>
            </a:r>
            <a:r>
              <a:rPr lang="en-US" dirty="0" err="1" smtClean="0"/>
              <a:t>params</a:t>
            </a:r>
            <a:r>
              <a:rPr lang="en-US" dirty="0" smtClean="0"/>
              <a:t> */ </a:t>
            </a:r>
            <a:r>
              <a:rPr lang="en-US" dirty="0" smtClean="0"/>
              <a:t>); // </a:t>
            </a:r>
            <a:r>
              <a:rPr lang="ru-RU" dirty="0" smtClean="0"/>
              <a:t>конструктор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 A </a:t>
            </a:r>
            <a:r>
              <a:rPr lang="en-US" dirty="0" smtClean="0"/>
              <a:t>s = a</a:t>
            </a:r>
            <a:r>
              <a:rPr lang="en-US" dirty="0" smtClean="0"/>
              <a:t>; // </a:t>
            </a:r>
            <a:r>
              <a:rPr lang="ru-RU" dirty="0" smtClean="0"/>
              <a:t>конструктор копирования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A </a:t>
            </a:r>
            <a:r>
              <a:rPr lang="en-US" dirty="0" smtClean="0"/>
              <a:t>b</a:t>
            </a:r>
            <a:r>
              <a:rPr lang="en-US" dirty="0" smtClean="0"/>
              <a:t>; // </a:t>
            </a:r>
            <a:r>
              <a:rPr lang="ru-RU" dirty="0" smtClean="0"/>
              <a:t>конструктор по умолчанию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4. s </a:t>
            </a:r>
            <a:r>
              <a:rPr lang="en-US" dirty="0" smtClean="0"/>
              <a:t>= a; // </a:t>
            </a:r>
            <a:r>
              <a:rPr lang="ru-RU" dirty="0" smtClean="0"/>
              <a:t>оператор присваивания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915</Words>
  <Application>Microsoft Office PowerPoint</Application>
  <PresentationFormat>Экран (4:3)</PresentationFormat>
  <Paragraphs>284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Office Theme</vt:lpstr>
      <vt:lpstr>С++ Craft: #2</vt:lpstr>
      <vt:lpstr>Процесс компиляции</vt:lpstr>
      <vt:lpstr>ODR для переменных</vt:lpstr>
      <vt:lpstr>Классы</vt:lpstr>
      <vt:lpstr>Quiz!</vt:lpstr>
      <vt:lpstr>Классы: Конструкторы/Деструкторы</vt:lpstr>
      <vt:lpstr>operator=</vt:lpstr>
      <vt:lpstr>copy and swap</vt:lpstr>
      <vt:lpstr>Вызов конструктора</vt:lpstr>
      <vt:lpstr>union</vt:lpstr>
      <vt:lpstr>Boost</vt:lpstr>
      <vt:lpstr>Boost</vt:lpstr>
      <vt:lpstr>Boost::noncopyable</vt:lpstr>
      <vt:lpstr>RAII</vt:lpstr>
      <vt:lpstr>STL</vt:lpstr>
      <vt:lpstr>std::vector</vt:lpstr>
      <vt:lpstr>std::list</vt:lpstr>
      <vt:lpstr>std::list</vt:lpstr>
      <vt:lpstr>std::queue, std::priority_queue</vt:lpstr>
      <vt:lpstr>std::deque</vt:lpstr>
      <vt:lpstr>std::map</vt:lpstr>
      <vt:lpstr>std::set</vt:lpstr>
      <vt:lpstr>std::multimap, std::multiset</vt:lpstr>
      <vt:lpstr>std::unordered_map, std::unordered_set</vt:lpstr>
      <vt:lpstr>Логика</vt:lpstr>
      <vt:lpstr>Q?</vt:lpstr>
      <vt:lpstr>Алгоритмы</vt:lpstr>
      <vt:lpstr>Не изменяющие</vt:lpstr>
      <vt:lpstr>Изменяющие</vt:lpstr>
      <vt:lpstr>Сортирующие алгоритмы</vt:lpstr>
      <vt:lpstr>Итераторы</vt:lpstr>
      <vt:lpstr>Q?</vt:lpstr>
      <vt:lpstr>Полезное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Marozau</cp:lastModifiedBy>
  <cp:revision>355</cp:revision>
  <dcterms:created xsi:type="dcterms:W3CDTF">2013-10-02T10:54:05Z</dcterms:created>
  <dcterms:modified xsi:type="dcterms:W3CDTF">2014-03-11T16:14:49Z</dcterms:modified>
</cp:coreProperties>
</file>