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80" r:id="rId4"/>
    <p:sldId id="281" r:id="rId5"/>
    <p:sldId id="288" r:id="rId6"/>
    <p:sldId id="282" r:id="rId7"/>
    <p:sldId id="290" r:id="rId8"/>
    <p:sldId id="283" r:id="rId9"/>
    <p:sldId id="284" r:id="rId10"/>
    <p:sldId id="286" r:id="rId11"/>
    <p:sldId id="285" r:id="rId12"/>
    <p:sldId id="287" r:id="rId13"/>
    <p:sldId id="279" r:id="rId14"/>
    <p:sldId id="28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50" autoAdjust="0"/>
  </p:normalViewPr>
  <p:slideViewPr>
    <p:cSldViewPr>
      <p:cViewPr>
        <p:scale>
          <a:sx n="100" d="100"/>
          <a:sy n="100" d="100"/>
        </p:scale>
        <p:origin x="-19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A6E17-AB36-4E53-A896-72D500841CBD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324A7-76C5-4946-B072-98EEE8C4D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27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55148-98C8-44B7-B615-545A12FD2603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BBA9-925D-4DB8-8D07-A187CB9E7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0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0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4F30-FB30-424F-9F07-D851740F429F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#1000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PImpl</a:t>
            </a:r>
            <a:endParaRPr lang="en-US" dirty="0" smtClean="0"/>
          </a:p>
          <a:p>
            <a:r>
              <a:rPr lang="ru-RU" dirty="0" smtClean="0"/>
              <a:t>Литература</a:t>
            </a:r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r>
              <a:rPr lang="ru-RU" sz="1800" dirty="0">
                <a:latin typeface="Consolas" pitchFamily="49" charset="0"/>
                <a:cs typeface="Consolas" pitchFamily="49" charset="0"/>
              </a:rPr>
              <a:t>Саттер Г., Александреску А. - Стандарты программирования на C++. 101 правило и 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рекомендация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66014"/>
            <a:ext cx="2800351" cy="396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334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Шаблоны:</a:t>
            </a:r>
          </a:p>
          <a:p>
            <a:r>
              <a:rPr lang="ru-RU" sz="1800" dirty="0">
                <a:latin typeface="Consolas" pitchFamily="49" charset="0"/>
                <a:cs typeface="Consolas" pitchFamily="49" charset="0"/>
              </a:rPr>
              <a:t>Вандевурд Д., Джосаттис Н.М. - Шаблоны C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++</a:t>
            </a:r>
          </a:p>
          <a:p>
            <a:r>
              <a:rPr lang="ru-RU" sz="1800" dirty="0">
                <a:latin typeface="Consolas" pitchFamily="49" charset="0"/>
                <a:cs typeface="Consolas" pitchFamily="49" charset="0"/>
              </a:rPr>
              <a:t>Александреску А. - Современное проектирование на C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++</a:t>
            </a:r>
          </a:p>
          <a:p>
            <a:pPr marL="0" indent="0">
              <a:buNone/>
            </a:pPr>
            <a:endParaRPr lang="ru-RU" sz="1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00400"/>
            <a:ext cx="2232279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200400"/>
            <a:ext cx="2286001" cy="3214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72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r>
              <a:rPr lang="ru-RU" sz="1800" dirty="0" smtClean="0">
                <a:latin typeface="Consolas" pitchFamily="49" charset="0"/>
                <a:cs typeface="Consolas" pitchFamily="49" charset="0"/>
              </a:rPr>
              <a:t>Седжвик 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Р. - Фундаментальные алгоритмы на C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++</a:t>
            </a:r>
          </a:p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Stanley B.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Lippman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- Inside the C++ Object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Model</a:t>
            </a:r>
            <a:endParaRPr lang="ru-RU" sz="1800" dirty="0" smtClean="0">
              <a:latin typeface="Consolas" pitchFamily="49" charset="0"/>
              <a:cs typeface="Consolas" pitchFamily="49" charset="0"/>
            </a:endParaRPr>
          </a:p>
          <a:p>
            <a:endParaRPr lang="ru-RU" sz="1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800" dirty="0" smtClean="0">
                <a:latin typeface="Consolas" pitchFamily="49" charset="0"/>
                <a:cs typeface="Consolas" pitchFamily="49" charset="0"/>
              </a:rPr>
              <a:t>Гамма 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Э., Хелм Р., Джонсон Р., Влиссидес Дж. Приемы объектно-ориентированного проектирования. Паттерны проектирования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ru-RU" sz="1800" dirty="0">
                <a:latin typeface="Consolas" pitchFamily="49" charset="0"/>
                <a:cs typeface="Consolas" pitchFamily="49" charset="0"/>
              </a:rPr>
              <a:t>Эрик и Элизабет Фримен - Паттерны проектирования</a:t>
            </a:r>
            <a:endParaRPr lang="ru-RU" sz="1800" dirty="0" smtClean="0">
              <a:latin typeface="Consolas" pitchFamily="49" charset="0"/>
              <a:cs typeface="Consolas" pitchFamily="49" charset="0"/>
            </a:endParaRPr>
          </a:p>
          <a:p>
            <a:endParaRPr lang="ru-RU" sz="1800" dirty="0">
              <a:latin typeface="Consolas" pitchFamily="49" charset="0"/>
              <a:cs typeface="Consolas" pitchFamily="49" charset="0"/>
            </a:endParaRPr>
          </a:p>
          <a:p>
            <a:r>
              <a:rPr lang="ru-RU" sz="1800" dirty="0">
                <a:latin typeface="Consolas" pitchFamily="49" charset="0"/>
                <a:cs typeface="Consolas" pitchFamily="49" charset="0"/>
              </a:rPr>
              <a:t>Брукс Ф. Мифический человеко-месяц или как создаются программные системы. </a:t>
            </a:r>
            <a:endParaRPr lang="ru-RU" sz="1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800" dirty="0">
                <a:latin typeface="Consolas" pitchFamily="49" charset="0"/>
                <a:cs typeface="Consolas" pitchFamily="49" charset="0"/>
              </a:rPr>
              <a:t>Стив Макконнелл - Совершенный код</a:t>
            </a:r>
            <a:endParaRPr lang="ru-RU" sz="1800" dirty="0" smtClean="0">
              <a:latin typeface="Consolas" pitchFamily="49" charset="0"/>
              <a:cs typeface="Consolas" pitchFamily="49" charset="0"/>
            </a:endParaRPr>
          </a:p>
          <a:p>
            <a:endParaRPr lang="ru-RU" sz="18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47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6126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6126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dirty="0" smtClean="0">
                <a:latin typeface="+mj-lt"/>
                <a:ea typeface="+mj-ea"/>
                <a:cs typeface="+mj-cs"/>
              </a:rPr>
              <a:t>The End</a:t>
            </a:r>
            <a:r>
              <a:rPr kumimoji="0" 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7729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PImpl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Преимущества </a:t>
            </a:r>
            <a:r>
              <a:rPr lang="en-US" sz="2000" dirty="0" err="1" smtClean="0"/>
              <a:t>Pimpl</a:t>
            </a:r>
            <a:r>
              <a:rPr lang="en-US" sz="2000" dirty="0" smtClean="0"/>
              <a:t> (pointer-to-implementation):</a:t>
            </a:r>
          </a:p>
          <a:p>
            <a:r>
              <a:rPr lang="ru-RU" sz="2000" dirty="0" smtClean="0"/>
              <a:t>Сокрытие деталей реализации</a:t>
            </a:r>
          </a:p>
          <a:p>
            <a:r>
              <a:rPr lang="ru-RU" sz="2000" dirty="0" smtClean="0"/>
              <a:t>легко </a:t>
            </a:r>
            <a:r>
              <a:rPr lang="ru-RU" sz="2000" dirty="0"/>
              <a:t>читаемое описание </a:t>
            </a:r>
            <a:r>
              <a:rPr lang="ru-RU" sz="2000" dirty="0" smtClean="0"/>
              <a:t>класса</a:t>
            </a:r>
          </a:p>
          <a:p>
            <a:r>
              <a:rPr lang="ru-RU" sz="2000" dirty="0"/>
              <a:t>поддержка бинарной </a:t>
            </a:r>
            <a:r>
              <a:rPr lang="ru-RU" sz="2000" dirty="0" smtClean="0"/>
              <a:t>совместимости</a:t>
            </a:r>
          </a:p>
          <a:p>
            <a:r>
              <a:rPr lang="ru-RU" sz="2000" dirty="0"/>
              <a:t>ускорение </a:t>
            </a:r>
            <a:r>
              <a:rPr lang="ru-RU" sz="2000" dirty="0" smtClean="0"/>
              <a:t>сборки проекта</a:t>
            </a:r>
          </a:p>
          <a:p>
            <a:pPr marL="0" indent="0">
              <a:buNone/>
            </a:pPr>
            <a:endParaRPr lang="ru-R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Недостатки:</a:t>
            </a:r>
          </a:p>
          <a:p>
            <a:r>
              <a:rPr lang="ru-RU" sz="2000" dirty="0" smtClean="0">
                <a:latin typeface="Consolas" pitchFamily="49" charset="0"/>
                <a:cs typeface="Consolas" pitchFamily="49" charset="0"/>
              </a:rPr>
              <a:t>Дополнительное выделение памяти</a:t>
            </a:r>
          </a:p>
          <a:p>
            <a:r>
              <a:rPr lang="ru-RU" sz="2000" dirty="0" smtClean="0">
                <a:latin typeface="Consolas" pitchFamily="49" charset="0"/>
                <a:cs typeface="Consolas" pitchFamily="49" charset="0"/>
              </a:rPr>
              <a:t>Косвенный доступ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PImpl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100" dirty="0" err="1">
                <a:solidFill>
                  <a:srgbClr val="008000"/>
                </a:solidFill>
                <a:latin typeface="Consolas"/>
              </a:rPr>
              <a:t>public_interface.h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800080"/>
                </a:solidFill>
                <a:latin typeface="Consolas"/>
              </a:rPr>
              <a:t>private_interface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800080"/>
                </a:solidFill>
                <a:latin typeface="Consolas"/>
              </a:rPr>
              <a:t>public_interface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ru-RU" sz="1100" dirty="0" smtClean="0">
                <a:solidFill>
                  <a:srgbClr val="800080"/>
                </a:solidFill>
                <a:latin typeface="Consolas"/>
              </a:rPr>
              <a:t>    </a:t>
            </a:r>
            <a:r>
              <a:rPr lang="en-US" sz="1100" dirty="0" err="1" smtClean="0">
                <a:solidFill>
                  <a:srgbClr val="800080"/>
                </a:solidFill>
                <a:latin typeface="Consolas"/>
              </a:rPr>
              <a:t>public_interface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sz="11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880000"/>
                </a:solidFill>
                <a:latin typeface="Consolas"/>
              </a:rPr>
              <a:t>print_something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ru-RU" sz="1100" dirty="0" smtClean="0">
                <a:solidFill>
                  <a:srgbClr val="800080"/>
                </a:solidFill>
                <a:latin typeface="Consolas"/>
              </a:rPr>
              <a:t>    </a:t>
            </a:r>
            <a:r>
              <a:rPr lang="en-US" sz="1100" dirty="0" err="1" smtClean="0">
                <a:solidFill>
                  <a:srgbClr val="800080"/>
                </a:solidFill>
                <a:latin typeface="Consolas"/>
              </a:rPr>
              <a:t>private_interface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* </a:t>
            </a:r>
            <a:r>
              <a:rPr lang="en-US" sz="1100" dirty="0" err="1">
                <a:solidFill>
                  <a:srgbClr val="000080"/>
                </a:solidFill>
                <a:latin typeface="Consolas"/>
              </a:rPr>
              <a:t>ptr</a:t>
            </a:r>
            <a:r>
              <a:rPr lang="en-US" sz="1100" dirty="0">
                <a:solidFill>
                  <a:srgbClr val="000080"/>
                </a:solidFill>
                <a:latin typeface="Consolas"/>
              </a:rPr>
              <a:t>_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ru-RU" sz="1100" dirty="0" smtClean="0">
              <a:solidFill>
                <a:prstClr val="black"/>
              </a:solidFill>
              <a:latin typeface="Consolas"/>
            </a:endParaRP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</a:rPr>
              <a:t>// public_interface.cpp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public_interface.h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private_interface.h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800080"/>
                </a:solidFill>
                <a:latin typeface="Consolas"/>
              </a:rPr>
              <a:t>public_interface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srgbClr val="800080"/>
                </a:solidFill>
                <a:latin typeface="Consolas"/>
              </a:rPr>
              <a:t>public_interface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 : </a:t>
            </a:r>
            <a:r>
              <a:rPr lang="en-US" sz="1100" dirty="0" err="1">
                <a:solidFill>
                  <a:srgbClr val="000080"/>
                </a:solidFill>
                <a:latin typeface="Consolas"/>
              </a:rPr>
              <a:t>ptr</a:t>
            </a:r>
            <a:r>
              <a:rPr lang="en-US" sz="1100" dirty="0">
                <a:solidFill>
                  <a:srgbClr val="000080"/>
                </a:solidFill>
                <a:latin typeface="Consolas"/>
              </a:rPr>
              <a:t>_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800080"/>
                </a:solidFill>
                <a:latin typeface="Consolas"/>
              </a:rPr>
              <a:t>private_interface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 )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800080"/>
                </a:solidFill>
                <a:latin typeface="Consolas"/>
              </a:rPr>
              <a:t>public_interface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srgbClr val="880000"/>
                </a:solidFill>
                <a:latin typeface="Consolas"/>
              </a:rPr>
              <a:t>print_something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100" dirty="0">
                <a:solidFill>
                  <a:srgbClr val="000080"/>
                </a:solidFill>
                <a:latin typeface="Consolas"/>
              </a:rPr>
              <a:t> </a:t>
            </a:r>
            <a:r>
              <a:rPr lang="ru-RU" sz="1100" dirty="0" smtClean="0">
                <a:solidFill>
                  <a:srgbClr val="000080"/>
                </a:solidFill>
                <a:latin typeface="Consolas"/>
              </a:rPr>
              <a:t>   </a:t>
            </a:r>
            <a:r>
              <a:rPr lang="en-US" sz="1100" dirty="0" err="1" smtClean="0">
                <a:solidFill>
                  <a:srgbClr val="000080"/>
                </a:solidFill>
                <a:latin typeface="Consolas"/>
              </a:rPr>
              <a:t>ptr</a:t>
            </a:r>
            <a:r>
              <a:rPr lang="en-US" sz="1100" dirty="0">
                <a:solidFill>
                  <a:srgbClr val="000080"/>
                </a:solidFill>
                <a:latin typeface="Consolas"/>
              </a:rPr>
              <a:t>_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US" sz="1100" dirty="0" err="1">
                <a:solidFill>
                  <a:srgbClr val="880000"/>
                </a:solidFill>
                <a:latin typeface="Consolas"/>
              </a:rPr>
              <a:t>print_hello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>
              <a:buNone/>
            </a:pPr>
            <a:endParaRPr lang="ru-RU" sz="11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68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PImpl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private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interface.h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00080"/>
                </a:solidFill>
                <a:latin typeface="Consolas"/>
              </a:rPr>
              <a:t>private_interface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print_hello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ru-RU" sz="1400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private_interface.cpp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private_interface.h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00080"/>
                </a:solidFill>
                <a:latin typeface="Consolas"/>
              </a:rPr>
              <a:t>private_interface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print_hello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400" i="1" dirty="0" smtClean="0">
                <a:solidFill>
                  <a:srgbClr val="800080"/>
                </a:solidFill>
                <a:latin typeface="Consolas"/>
              </a:rPr>
              <a:t>    </a:t>
            </a:r>
            <a:r>
              <a:rPr lang="en-US" sz="1400" i="1" dirty="0" err="1" smtClean="0">
                <a:solidFill>
                  <a:srgbClr val="800080"/>
                </a:solidFill>
                <a:latin typeface="Consolas"/>
              </a:rPr>
              <a:t>std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400" i="1" dirty="0" err="1">
                <a:solidFill>
                  <a:srgbClr val="000080"/>
                </a:solidFill>
                <a:latin typeface="Consolas"/>
              </a:rPr>
              <a:t>cout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"Hello!"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400" i="1" dirty="0" err="1">
                <a:solidFill>
                  <a:srgbClr val="800080"/>
                </a:solidFill>
                <a:latin typeface="Consolas"/>
              </a:rPr>
              <a:t>std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400" i="1" dirty="0" err="1">
                <a:solidFill>
                  <a:srgbClr val="880000"/>
                </a:solidFill>
                <a:latin typeface="Consolas"/>
              </a:rPr>
              <a:t>endl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100" dirty="0" smtClean="0">
              <a:solidFill>
                <a:prstClr val="black"/>
              </a:solidFill>
              <a:latin typeface="Consolas"/>
            </a:endParaRPr>
          </a:p>
          <a:p>
            <a:pPr>
              <a:buNone/>
            </a:pPr>
            <a:endParaRPr lang="ru-RU" sz="11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2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i="1" dirty="0">
                <a:solidFill>
                  <a:srgbClr val="880000"/>
                </a:solidFill>
                <a:latin typeface="Consolas"/>
              </a:rPr>
              <a:t>main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nn-NO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b="1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nn-NO" b="1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&lt; 4; ++</a:t>
            </a:r>
            <a:r>
              <a:rPr lang="nn-NO" b="1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switch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0  : </a:t>
            </a:r>
            <a:r>
              <a:rPr lang="en-US" i="1" dirty="0" err="1">
                <a:solidFill>
                  <a:srgbClr val="800080"/>
                </a:solidFill>
                <a:latin typeface="Consolas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"0"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1  : </a:t>
            </a:r>
            <a:r>
              <a:rPr lang="en-US" i="1" dirty="0" err="1">
                <a:solidFill>
                  <a:srgbClr val="800080"/>
                </a:solidFill>
                <a:latin typeface="Consolas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"1"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continue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2  : </a:t>
            </a:r>
            <a:r>
              <a:rPr lang="en-US" i="1" dirty="0" err="1">
                <a:solidFill>
                  <a:srgbClr val="800080"/>
                </a:solidFill>
                <a:latin typeface="Consolas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"2"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default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i="1" dirty="0" err="1">
                <a:solidFill>
                  <a:srgbClr val="800080"/>
                </a:solidFill>
                <a:latin typeface="Consolas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i="1" dirty="0" smtClean="0">
                <a:solidFill>
                  <a:srgbClr val="800080"/>
                </a:solidFill>
                <a:latin typeface="Consolas"/>
              </a:rPr>
              <a:t>        </a:t>
            </a:r>
            <a:r>
              <a:rPr lang="en-US" i="1" dirty="0" err="1" smtClean="0">
                <a:solidFill>
                  <a:srgbClr val="800080"/>
                </a:solidFill>
                <a:latin typeface="Consolas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"."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1026" name="Picture 2" descr="http://chaossupport.co.uk/wp-content/uploads/2013/05/weekendqui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4450"/>
            <a:ext cx="1524000" cy="173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69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sz="1800" dirty="0" smtClean="0"/>
          </a:p>
          <a:p>
            <a:pPr algn="ctr">
              <a:buNone/>
            </a:pPr>
            <a:r>
              <a:rPr lang="en-US" sz="6000" dirty="0"/>
              <a:t> </a:t>
            </a:r>
            <a:endParaRPr lang="en-US" sz="6000" dirty="0" smtClean="0"/>
          </a:p>
          <a:p>
            <a:pPr algn="ctr">
              <a:buNone/>
            </a:pP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ISO/IEC 14882:2011</a:t>
            </a:r>
            <a:endParaRPr lang="ru-RU" sz="6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55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400" dirty="0">
                <a:latin typeface="Consolas" pitchFamily="49" charset="0"/>
                <a:cs typeface="Consolas" pitchFamily="49" charset="0"/>
              </a:rPr>
              <a:t>Страуструп Б. - Язык программирования C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++</a:t>
            </a:r>
          </a:p>
          <a:p>
            <a:pPr>
              <a:buNone/>
            </a:pPr>
            <a:r>
              <a:rPr lang="ru-RU" sz="1400" dirty="0">
                <a:latin typeface="Consolas" pitchFamily="49" charset="0"/>
                <a:cs typeface="Consolas" pitchFamily="49" charset="0"/>
              </a:rPr>
              <a:t>Страуструп Б. - Дизайн и эволюция C++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ru-RU" sz="1400" dirty="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8" name="Picture 4" descr="http://www.codpro.ru/files/c%2B%2B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2676207"/>
            <a:ext cx="2228850" cy="308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99" y="2676208"/>
            <a:ext cx="2227273" cy="311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772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Г. Саттер: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Решение </a:t>
            </a:r>
            <a:r>
              <a:rPr lang="ru-RU" sz="1400" dirty="0">
                <a:latin typeface="Consolas" pitchFamily="49" charset="0"/>
                <a:cs typeface="Consolas" pitchFamily="49" charset="0"/>
              </a:rPr>
              <a:t>сложных задач на C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++</a:t>
            </a:r>
          </a:p>
          <a:p>
            <a:r>
              <a:rPr lang="ru-RU" sz="1400" dirty="0">
                <a:latin typeface="Consolas" pitchFamily="49" charset="0"/>
                <a:cs typeface="Consolas" pitchFamily="49" charset="0"/>
              </a:rPr>
              <a:t>Новые сложные задачи на C++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ru-RU" sz="1400" dirty="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52800"/>
            <a:ext cx="1978386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http://padabum.com/pics/226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352800"/>
            <a:ext cx="1985493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3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С. Мейерс: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Наиболее </a:t>
            </a:r>
            <a:r>
              <a:rPr lang="ru-RU" sz="1400" dirty="0">
                <a:latin typeface="Consolas" pitchFamily="49" charset="0"/>
                <a:cs typeface="Consolas" pitchFamily="49" charset="0"/>
              </a:rPr>
              <a:t>эффективное использование C++. 35 новых рекомендаций по улучшению ваших программ и проектов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Эффективное </a:t>
            </a:r>
            <a:r>
              <a:rPr lang="ru-RU" sz="1400" dirty="0">
                <a:latin typeface="Consolas" pitchFamily="49" charset="0"/>
                <a:cs typeface="Consolas" pitchFamily="49" charset="0"/>
              </a:rPr>
              <a:t>использование C++. 50 рекомендаций по улучшению ваших программ и проектов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Эффективное использование C++. 55 верных способов улучшить структуру и код ваших программ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Эффективное </a:t>
            </a:r>
            <a:r>
              <a:rPr lang="ru-RU" sz="1400" dirty="0">
                <a:latin typeface="Consolas" pitchFamily="49" charset="0"/>
                <a:cs typeface="Consolas" pitchFamily="49" charset="0"/>
              </a:rPr>
              <a:t>использование STL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ru-RU" sz="1400" dirty="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00474"/>
            <a:ext cx="19050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10000"/>
            <a:ext cx="1852266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735097"/>
            <a:ext cx="1828800" cy="2826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 descr="http://www.etextlib.ru/Content/BookImages/2971_img_0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5" y="3800474"/>
            <a:ext cx="1880259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6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2807</TotalTime>
  <Words>431</Words>
  <Application>Microsoft Office PowerPoint</Application>
  <PresentationFormat>On-screen Show (4:3)</PresentationFormat>
  <Paragraphs>107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Тема Office</vt:lpstr>
      <vt:lpstr>С++ Craft: #1000</vt:lpstr>
      <vt:lpstr>PImpl</vt:lpstr>
      <vt:lpstr>PImpl</vt:lpstr>
      <vt:lpstr>PImpl</vt:lpstr>
      <vt:lpstr>Quiz</vt:lpstr>
      <vt:lpstr>Литература</vt:lpstr>
      <vt:lpstr>Литература</vt:lpstr>
      <vt:lpstr>Литература</vt:lpstr>
      <vt:lpstr>Литература</vt:lpstr>
      <vt:lpstr>Литература</vt:lpstr>
      <vt:lpstr>Литература</vt:lpstr>
      <vt:lpstr>Литература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С++ Craft: #5</dc:title>
  <dc:creator>Marozau</dc:creator>
  <cp:lastModifiedBy>Lapata, Pavel</cp:lastModifiedBy>
  <cp:revision>538</cp:revision>
  <dcterms:created xsi:type="dcterms:W3CDTF">2013-10-30T13:22:18Z</dcterms:created>
  <dcterms:modified xsi:type="dcterms:W3CDTF">2014-05-27T13:37:44Z</dcterms:modified>
</cp:coreProperties>
</file>