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Roboto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6d6fb41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6d6fb41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6d6fb41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6d6fb4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6d6fb41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6d6fb41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56d6fb41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56d6fb41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56d6fb41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56d6fb41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6d6fb41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6d6fb41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56d6fb41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56d6fb41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6d6fb41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6d6fb41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6cf2df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56cf2df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6cf2dfa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56cf2dfa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6d6fb41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6d6fb4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6cf2dfa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56cf2dfa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56d6fb41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56d6fb41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56cf2dfa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56cf2dfa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6cf2dfa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6cf2dfa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6cf2dfa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6cf2dfa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6cf2dfa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56cf2dfa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56cf2dfa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56cf2dfa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6cf2df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6cf2df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56cf2df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56cf2df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56cf2dfa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56cf2dfa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6cf2d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6cf2d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6cf2df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56cf2df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56cf2dfa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56cf2df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6cf2df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6cf2df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6cf2dfa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6cf2dfa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6cf2dfa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6cf2dfa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56cf2dfa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56cf2dfa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6cb1855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6cb1855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6cb1855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6cb185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6cb1855e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6cb1855e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6cb1855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6cb1855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6cf2df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6cf2df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56cf2dfa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56cf2dfa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56cf2dfa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56cf2dfa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01b17e4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101b17e4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101b17e4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101b17e4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56d6fb4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56d6fb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6d6fb4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6d6fb4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6d6fb4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6d6fb4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Moq/moq4/wiki/Quickstar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Why, What and How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7650" y="65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Pyramid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1357250"/>
            <a:ext cx="73377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higher layers 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Slower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Harder to write and maintain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Require complex setup - environments, databases with certain data, running services etc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Less deterministic (e.g. fail on timeouts)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25" y="2530600"/>
            <a:ext cx="5726325" cy="23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Unit tests </a:t>
            </a:r>
            <a:r>
              <a:rPr b="1" lang="en"/>
              <a:t>DO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specific </a:t>
            </a:r>
            <a:r>
              <a:rPr i="1" lang="en"/>
              <a:t>input</a:t>
            </a:r>
            <a:r>
              <a:rPr lang="en"/>
              <a:t>, assert correct </a:t>
            </a:r>
            <a:r>
              <a:rPr i="1" lang="en"/>
              <a:t>output </a:t>
            </a:r>
            <a:r>
              <a:rPr lang="en"/>
              <a:t>or correct behavior.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Unit tests </a:t>
            </a:r>
            <a:r>
              <a:rPr b="1" lang="en"/>
              <a:t>DO NOT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 other services like ServiceFabric etc.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 connection to database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network requests, open sockets etc.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 (cont.)</a:t>
            </a:r>
            <a:endParaRPr b="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in memory, blazing fast, suitable for CI / CD pipeline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Deterministic, do not time out or fail because of permissions, communication errors or timeouts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no setup - dedicated environment, installation, databases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test the whole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component may be correct, but the whole system could be broken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D</a:t>
            </a:r>
            <a:r>
              <a:rPr lang="en"/>
              <a:t>evelopment</a:t>
            </a:r>
            <a:r>
              <a:rPr lang="en"/>
              <a:t> (TDD)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WRITE! TESTS! FIRST!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Makes developer think of edge cases BEFORE writing the actual code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 check-in eligibility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Infant without parent =&gt; fail …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Needs and does not have visa =&gt; fail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Plane departs in 1 minute =&gt; fail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47600" y="57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Running Tests in CI / CD Pipeline?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647600" y="1212525"/>
            <a:ext cx="760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goal: </a:t>
            </a:r>
            <a:r>
              <a:rPr lang="en"/>
              <a:t>continuously</a:t>
            </a:r>
            <a:r>
              <a:rPr lang="en"/>
              <a:t> assert correctness of algorithms and business logic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change triggers  build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build runs unit test set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test fails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build  fails as a result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tests result are appended to build log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failure is tracked to particular code change (commit)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50" y="3542750"/>
            <a:ext cx="5146800" cy="1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429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approach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Inject dependencies</a:t>
            </a:r>
            <a:r>
              <a:rPr lang="en"/>
              <a:t> (other services, connections, etc.)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system uses </a:t>
            </a:r>
            <a:r>
              <a:rPr i="1" lang="en"/>
              <a:t>real </a:t>
            </a:r>
            <a:r>
              <a:rPr lang="en"/>
              <a:t>dependencies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 uses </a:t>
            </a:r>
            <a:r>
              <a:rPr i="1" lang="en"/>
              <a:t>mocked </a:t>
            </a:r>
            <a:r>
              <a:rPr lang="en"/>
              <a:t>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450" y="2006250"/>
            <a:ext cx="3819150" cy="245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NOT Unit Testable Code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your class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Creates Service Fabric proxy or any other dependency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Always talks to external service e.g. Amadeus DCS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Opens database connection i.e. talks to real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NOT unit testable. </a:t>
            </a:r>
            <a:r>
              <a:rPr b="1" lang="en"/>
              <a:t>You must inject dependencies</a:t>
            </a:r>
            <a:r>
              <a:rPr lang="en"/>
              <a:t> so that dependencies can be mocked / stubbed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837000" y="52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Unit Testable Code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1900"/>
            <a:ext cx="7688700" cy="24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this code?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937200" y="1357250"/>
            <a:ext cx="7269600" cy="346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GetWageFactor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DayOfWeek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Weekend pays more: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DayOfWeek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Saturday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DayOfWeek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Sunday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Regular wage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837000" y="52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Extracting and Isolating Dependencies</a:t>
            </a:r>
            <a:endParaRPr sz="2400"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1900"/>
            <a:ext cx="7688700" cy="24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What’s wrong with this code?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7" name="Google Shape;197;p30"/>
          <p:cNvSpPr txBox="1"/>
          <p:nvPr/>
        </p:nvSpPr>
        <p:spPr>
          <a:xfrm>
            <a:off x="937200" y="1210575"/>
            <a:ext cx="7269600" cy="360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IClock</a:t>
            </a:r>
            <a:endParaRPr b="1" sz="8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TimeNow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SystemClock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IClock</a:t>
            </a:r>
            <a:endParaRPr b="1" sz="8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TimeNow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=&gt; 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UtcClock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IClock</a:t>
            </a:r>
            <a:endParaRPr b="1" sz="8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TimeNow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=&gt; 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UtcNow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For testing</a:t>
            </a:r>
            <a:endParaRPr b="1" sz="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WeekendClock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IClock</a:t>
            </a:r>
            <a:endParaRPr b="1" sz="8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TimeNow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=&gt;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2018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837000" y="52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Injecting</a:t>
            </a:r>
            <a:r>
              <a:rPr lang="en" sz="2400"/>
              <a:t> Dependencies</a:t>
            </a:r>
            <a:endParaRPr sz="2400"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1900"/>
            <a:ext cx="7688700" cy="24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What’s wrong with this code?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4" name="Google Shape;204;p31"/>
          <p:cNvSpPr txBox="1"/>
          <p:nvPr/>
        </p:nvSpPr>
        <p:spPr>
          <a:xfrm>
            <a:off x="937200" y="1210575"/>
            <a:ext cx="7269600" cy="360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GetWageFactor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IClock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The injection of clock makes this function unit-testable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TimeNow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DayOfWeek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Weekend pays more: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DayOfWeek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Saturday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DayOfWeek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Sunday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Regular wage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Testing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a problem </a:t>
            </a:r>
            <a:r>
              <a:rPr b="1" lang="en"/>
              <a:t>EARLY </a:t>
            </a:r>
            <a:r>
              <a:rPr lang="en"/>
              <a:t>in development cycle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/>
              <a:t>Reduce development effort on fixing bugs, improved velocity for each release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Assists complex solutioning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Reduced testing effort on bugs increases testing effort on the whole </a:t>
            </a:r>
            <a:r>
              <a:rPr lang="en"/>
              <a:t>of the application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Bugs in Production 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Causing disruption to customers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Costly to fix e.g. prepare and deploy hotfix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Damaging to the company’s reputation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668050" y="52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Writing Unit Testable Code: Specification</a:t>
            </a:r>
            <a:endParaRPr sz="1800"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1062550"/>
            <a:ext cx="7688700" cy="402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INameMatchService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    * True if and only if the customer is flying on that flight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    * The name must match name parts in any order and be case-insensitive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    * Example: "DMITRY NOVIK"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matches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"NOVIK DMITRY" matches "Novik Dmitry" …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    Depends on: CustomerService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    */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IsFlying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flightNumber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668050" y="52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Writing Unit Testable Code: Separating Dependencies</a:t>
            </a:r>
            <a:endParaRPr sz="1800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729450" y="1062550"/>
            <a:ext cx="7688700" cy="402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ICustomerService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GetCustomers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flightNumber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CustomerService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ICustomerService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Get customers from database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GetCustomers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flightNumber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_context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flightNumber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668050" y="52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Writing Unit Testable Code: Injecting Dependencies</a:t>
            </a:r>
            <a:endParaRPr sz="1800"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29450" y="1062550"/>
            <a:ext cx="7688700" cy="402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NameMatchService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INameMatchService</a:t>
            </a:r>
            <a:endParaRPr b="1" sz="6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customers from database:</a:t>
            </a:r>
            <a:endParaRPr b="1" sz="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ICustomerService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_customerService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NameMatchService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ICustomerService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customerService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inject dependency via constructor:</a:t>
            </a:r>
            <a:endParaRPr b="1" sz="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_customerService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customerService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IsFlying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flightNumber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ArgumentNullException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nameof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nameParts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{</a:t>
            </a:r>
            <a:r>
              <a:rPr b="1" lang="en" sz="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StringSplitOptions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RemoveEmptyEntries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ToUpperInvariant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OrderBy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ToArray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_customerService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GetCustomers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flightNumber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namePartsOther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{</a:t>
            </a:r>
            <a:r>
              <a:rPr b="1" lang="en" sz="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StringSplitOptions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RemoveEmptyEntries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ToUpperInvariant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OrderBy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nameParts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SequenceEqual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namePartsOther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en" sz="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29450" y="68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Old Layered A</a:t>
            </a:r>
            <a:r>
              <a:rPr lang="en" sz="1800"/>
              <a:t>rchitecture</a:t>
            </a:r>
            <a:r>
              <a:rPr lang="en" sz="1800"/>
              <a:t> </a:t>
            </a:r>
            <a:endParaRPr sz="1800"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729450" y="1396375"/>
            <a:ext cx="76887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layers depend on lower layers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Coupled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unit-testable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825" y="1492825"/>
            <a:ext cx="4250950" cy="27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729450" y="68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Onion A</a:t>
            </a:r>
            <a:r>
              <a:rPr lang="en" sz="1800"/>
              <a:t>rchitecture</a:t>
            </a:r>
            <a:endParaRPr sz="1800"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729450" y="1218225"/>
            <a:ext cx="80127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Dependencies (services, infrastructure) are injected into domain entities (business logic)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allows mocking and stubbing dependencies for tests purpose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98" y="1775598"/>
            <a:ext cx="3760725" cy="3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Steps of a Unit Test or AAA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Arrange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Setup - construct the object and all pre-conditions;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Mock dependencies; set expectations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Act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Execute the method (action) being tested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Assert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Assert the result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729450" y="595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Tools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729450" y="1484375"/>
            <a:ext cx="7688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open source libraries are there;  Do not </a:t>
            </a:r>
            <a:r>
              <a:rPr lang="en"/>
              <a:t>reinvent</a:t>
            </a:r>
            <a:r>
              <a:rPr lang="en"/>
              <a:t> the wheel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Existing common libraries integrate well into DevOps (TeamCity etc.)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libraries - the drivers that run your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NUnit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XUnit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Mocking libraries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Moq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Fluent assert is great for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Fluent interface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Capturing expression of lvalue so that once expectations fail it produces </a:t>
            </a:r>
            <a:r>
              <a:rPr lang="en"/>
              <a:t>meaningful</a:t>
            </a:r>
            <a:r>
              <a:rPr lang="en"/>
              <a:t> errors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quickly stub dependencies and their method call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 favorite library: Moq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Powerful</a:t>
            </a:r>
            <a:r>
              <a:rPr lang="en"/>
              <a:t> but </a:t>
            </a:r>
            <a:r>
              <a:rPr b="1" lang="en"/>
              <a:t>elegant </a:t>
            </a:r>
            <a:r>
              <a:rPr lang="en"/>
              <a:t>and </a:t>
            </a:r>
            <a:r>
              <a:rPr b="1" lang="en"/>
              <a:t>easy to use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https://github.com/Moq/moq4/wiki/Quickstart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729450" y="65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Test: Arrange.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729450" y="1185325"/>
            <a:ext cx="7688700" cy="3154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NameMatchServiceTest</a:t>
            </a:r>
            <a:endParaRPr b="1" sz="8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INameMatchService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_matchService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NameMatchServiceTest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Create dependency mock:</a:t>
            </a:r>
            <a:endParaRPr b="1" sz="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customerServiceMock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ICustomerService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Setup return value of the method we need:</a:t>
            </a:r>
            <a:endParaRPr b="1" sz="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customerServiceMock</a:t>
            </a:r>
            <a:endParaRPr b="1" sz="8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GetCustomers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(It.IsAny&lt;string&gt;))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{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"Dmitry Novik"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});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Inject mock object as dependency: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_matchService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NameMatchService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customerServiceMock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729450" y="65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Test: Mocking Setup - Advanced Options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729450" y="1185325"/>
            <a:ext cx="7688700" cy="3154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any value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GetCustomers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IsAny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{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"Donald Trump"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});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matching Func&lt;string&gt;, lazy evaluated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GetCustomers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{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});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matching ranges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IsInRange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Testing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52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code change </a:t>
            </a:r>
            <a:r>
              <a:rPr b="1" lang="en"/>
              <a:t>safe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Instead of</a:t>
            </a:r>
            <a:r>
              <a:rPr b="1" lang="en"/>
              <a:t> </a:t>
            </a:r>
            <a:r>
              <a:rPr lang="en"/>
              <a:t>don’t touch this code… no one knows what it is doing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/>
              <a:t>The approach is</a:t>
            </a:r>
            <a:r>
              <a:rPr lang="en"/>
              <a:t>: it is safe to touch. If you break it, our tests will indicate what’s wrong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425" y="1079325"/>
            <a:ext cx="295889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729450" y="65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 - Assert Expected Success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729450" y="1185325"/>
            <a:ext cx="7688700" cy="3154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FluentAssertions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Xunit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Fact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Customers_Containing_Dmitry_Novik_Must_Match_Dmitry_Novik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_matchService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IsFlying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"DMITRY NOVIK"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"QF147"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Fact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Customers_Containing_Dmitry_Novik_Must_Match_Novik_Dmitry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_matchService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IsFlying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"NOVIK DMITRY"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"QF147"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729450" y="65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nit Tests - Assert Expected Failure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729450" y="1185325"/>
            <a:ext cx="7688700" cy="3154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FluentAssertions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Xunit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Fact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Customers_Containing_Dmitry_Novik_Must_Not_Match_Dimitri_Novick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_matchService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IsFlying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"DIMITRI NOVICK"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"QF147"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729450" y="65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nit Tests - Assert Expected Error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729450" y="1185325"/>
            <a:ext cx="7688700" cy="3154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Xunit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Fact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Has_Match_Throws_On_Null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we expect ArgumentNullExceptuion here: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ArgumentNullException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&gt;(() =&gt;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_matchService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IsFlying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 of a Good Unit Test</a:t>
            </a:r>
            <a:endParaRPr/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meaningful, self-describing name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When_0_Is_Passed_DivisionByZeroException_IsThrown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test fails, you should not debug it to understand why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meaningful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Ideally </a:t>
            </a:r>
            <a:r>
              <a:rPr b="1" lang="en"/>
              <a:t>one assert per test method</a:t>
            </a:r>
            <a:r>
              <a:rPr lang="en"/>
              <a:t>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That is, a test can only fail </a:t>
            </a:r>
            <a:r>
              <a:rPr b="1" lang="en"/>
              <a:t>because of one reason</a:t>
            </a:r>
            <a:r>
              <a:rPr lang="en"/>
              <a:t>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Better </a:t>
            </a:r>
            <a:r>
              <a:rPr b="1" lang="en"/>
              <a:t>have many tests with one assertion</a:t>
            </a:r>
            <a:r>
              <a:rPr lang="en"/>
              <a:t> than </a:t>
            </a:r>
            <a:r>
              <a:rPr b="1" lang="en"/>
              <a:t>a single test with too many assertions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655150" y="69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 of a Good Unit Test - Descriptive Name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729450" y="2078875"/>
            <a:ext cx="76887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25" y="1327975"/>
            <a:ext cx="7383874" cy="38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655150" y="69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 of a Good Unit Test - Meaningful Errors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729450" y="2078875"/>
            <a:ext cx="76887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0" y="1885896"/>
            <a:ext cx="9143998" cy="309275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 txBox="1"/>
          <p:nvPr/>
        </p:nvSpPr>
        <p:spPr>
          <a:xfrm>
            <a:off x="244475" y="1228025"/>
            <a:ext cx="82923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that you do not need to scratch your head or debug to understand why the failure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meaningful errors from CI / CD build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7650" y="513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assertions per test are bad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1200600"/>
            <a:ext cx="7688700" cy="3738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SomeTest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IsError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BeTrue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ErrorString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"Timatic proxy is currently unavailable. No connection to [http://timaticdown.com]"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ErrorStackTrace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@"System.ArgumentException: The provided URI scheme 'http' is invalid; expected 'https'."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CheckVisaResponse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ErrorMessage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"Timatic proxy is currently unavailable. No connection to [http://timaticdown.com]"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CheckVisaResponse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ErrorStackTrace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@"System.ArgumentException: The provided URI scheme 'http' is invalid; expected 'https'."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CheckVisaSuccess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Enums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CheckVisaResponseType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CheckVisaSuccessString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Enums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CheckVisaResponseType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568250"/>
            <a:ext cx="76887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Single Assertion per test: assert whole object graph at once</a:t>
            </a:r>
            <a:endParaRPr sz="1800"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1343850"/>
            <a:ext cx="76887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Problem: writing test method testing every single property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writing a test method is sooo </a:t>
            </a:r>
            <a:r>
              <a:rPr lang="en"/>
              <a:t>tedious</a:t>
            </a:r>
            <a:r>
              <a:rPr lang="en"/>
              <a:t>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compare whole objects by using object graph comparison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94E52"/>
                </a:solidFill>
                <a:latin typeface="Roboto"/>
                <a:ea typeface="Roboto"/>
                <a:cs typeface="Roboto"/>
                <a:sym typeface="Roboto"/>
              </a:rPr>
              <a:t>You may assert the structural equality of two object graphs with </a:t>
            </a:r>
            <a:r>
              <a:rPr lang="en" sz="1250">
                <a:solidFill>
                  <a:srgbClr val="494E52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FluentAssertions:</a:t>
            </a:r>
            <a:endParaRPr sz="1650">
              <a:solidFill>
                <a:srgbClr val="494E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FFFF"/>
                </a:solidFill>
                <a:highlight>
                  <a:srgbClr val="263238"/>
                </a:highlight>
                <a:latin typeface="Verdana"/>
                <a:ea typeface="Verdana"/>
                <a:cs typeface="Verdana"/>
                <a:sym typeface="Verdana"/>
              </a:rPr>
              <a:t>expected.</a:t>
            </a:r>
            <a:r>
              <a:rPr lang="en" sz="1800">
                <a:solidFill>
                  <a:srgbClr val="82AAFF"/>
                </a:solidFill>
                <a:highlight>
                  <a:srgbClr val="263238"/>
                </a:highlight>
                <a:latin typeface="Verdana"/>
                <a:ea typeface="Verdana"/>
                <a:cs typeface="Verdana"/>
                <a:sym typeface="Verdana"/>
              </a:rPr>
              <a:t>Should</a:t>
            </a:r>
            <a:r>
              <a:rPr lang="en" sz="1800">
                <a:solidFill>
                  <a:srgbClr val="EEFFFF"/>
                </a:solidFill>
                <a:highlight>
                  <a:srgbClr val="263238"/>
                </a:highlight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lang="en" sz="1800">
                <a:solidFill>
                  <a:srgbClr val="82AAFF"/>
                </a:solidFill>
                <a:highlight>
                  <a:srgbClr val="263238"/>
                </a:highlight>
                <a:latin typeface="Verdana"/>
                <a:ea typeface="Verdana"/>
                <a:cs typeface="Verdana"/>
                <a:sym typeface="Verdana"/>
              </a:rPr>
              <a:t>BeEquivalentTo</a:t>
            </a:r>
            <a:r>
              <a:rPr lang="en" sz="1800">
                <a:solidFill>
                  <a:srgbClr val="EEFFFF"/>
                </a:solidFill>
                <a:highlight>
                  <a:srgbClr val="263238"/>
                </a:highlight>
                <a:latin typeface="Verdana"/>
                <a:ea typeface="Verdana"/>
                <a:cs typeface="Verdana"/>
                <a:sym typeface="Verdana"/>
              </a:rPr>
              <a:t>(actual);</a:t>
            </a:r>
            <a:endParaRPr sz="1800">
              <a:solidFill>
                <a:srgbClr val="EEFFFF"/>
              </a:solidFill>
              <a:highlight>
                <a:srgbClr val="26323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688500" y="49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graph assertion (.BeEquivalentTo)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1111925"/>
            <a:ext cx="7688700" cy="3984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Fact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Will_Not_Err_If_Parents_Do_Not_Match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expected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"Matt"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Father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"Steve"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};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actual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"Matt"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Father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"Steve"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};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expected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BeEquivalentTo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actual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Fact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Will_Err_If_Parents_Do_Not_Match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expected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"Matt"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Father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"Steve"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};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actual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"Matt"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Father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"Steve"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};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expected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BeEquivalentTo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actual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52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graph assertion</a:t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0" y="1055725"/>
            <a:ext cx="9144000" cy="4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2024063"/>
            <a:ext cx="73056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Testing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Production deployment more frequent aka continuous deployment (CD)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Benefits: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/>
              <a:t>Features are delivered faster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/>
              <a:t>Bug fixes are </a:t>
            </a:r>
            <a:r>
              <a:rPr lang="en"/>
              <a:t>delivered</a:t>
            </a:r>
            <a:r>
              <a:rPr lang="en"/>
              <a:t> faster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/>
              <a:t>The code in development matches the code in Production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</a:pPr>
            <a:r>
              <a:rPr lang="en"/>
              <a:t>Improved understanding of the functional and development solution 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</a:pPr>
            <a:r>
              <a:rPr lang="en"/>
              <a:t>New customer will not have the same detailed understanding of the systems and functionality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</a:pPr>
            <a:r>
              <a:rPr lang="en"/>
              <a:t>We own the application - we will make functional improvements without a customer to test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661000" y="60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Moq: Verify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729450" y="1073675"/>
            <a:ext cx="7688700" cy="3921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"ping"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Verify with custom error message for failure</a:t>
            </a:r>
            <a:endParaRPr b="1" sz="7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"ping"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" sz="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"When doing operation X, the service should be pinged always"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Method should never be called</a:t>
            </a:r>
            <a:endParaRPr b="1" sz="7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ReportError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IsAny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&gt;,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Never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Called at least once</a:t>
            </a:r>
            <a:endParaRPr b="1" sz="7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AtLeastOnce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Verify getter invocation, regardless of value.</a:t>
            </a:r>
            <a:endParaRPr b="1" sz="7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VerifyGet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Verify setter invocation, regardless of value.</a:t>
            </a:r>
            <a:endParaRPr b="1" sz="7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VerifySet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Verify setter called with specific value</a:t>
            </a:r>
            <a:endParaRPr b="1" sz="7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VerifySet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lang="en" sz="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"foo"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Verify setter with an argument matcher</a:t>
            </a:r>
            <a:endParaRPr b="1" sz="7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VerifySet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IsInRange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Verify that no other invocations were made other than those already verified (requires Moq 4.8 or later)</a:t>
            </a:r>
            <a:endParaRPr b="1" sz="7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VerifyNoOtherCalls</a:t>
            </a:r>
            <a:r>
              <a:rPr b="1" lang="en" sz="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Involves humans - either QA or developers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Time-consuming if you want to test all possible cases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Humans are expensive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Tedious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Humans are bored when doing repetitive tasks. Their performance and morale degrades and they start looking for a new job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mindset: automate tedious and repetitive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QA become programmers: they code tests scenarios. No more tediousness!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Automated tests are FUN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625" y="837100"/>
            <a:ext cx="2744475" cy="20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Automated Software Testing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 to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 (Stress) test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type is important as it is checking different things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Automation: Integration Tests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</a:t>
            </a:r>
            <a:r>
              <a:rPr lang="en"/>
              <a:t>interaction</a:t>
            </a:r>
            <a:r>
              <a:rPr lang="en"/>
              <a:t> between </a:t>
            </a:r>
            <a:r>
              <a:rPr lang="en"/>
              <a:t>multiple</a:t>
            </a:r>
            <a:r>
              <a:rPr lang="en"/>
              <a:t> components and services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actual service calls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AmadeusAdapter calls DCS with a test PNR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Written by architects and developers</a:t>
            </a:r>
            <a:br>
              <a:rPr lang="en"/>
            </a:b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that each party implements agreed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multiple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 environment and setup (databases with data, pre-configured services etc)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Slow (communication overhead)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fail because of timeouts or if one of the services are unavailable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738" y="1696663"/>
            <a:ext cx="30956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81325" y="514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Automation: End to End (E2E) Tests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265250"/>
            <a:ext cx="76887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 the whole application flow (start to end)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Usually written by QA (tests analysts)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Often have custom DSL scripting language e.g. Gherkin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Often UI-driven and simulate end user interaction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Browser automation, tools like Selenium</a:t>
            </a:r>
            <a:br>
              <a:rPr lang="en"/>
            </a:b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Tests the entire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 environment and setup (databases with data, pre-configured services etc)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Effort to write and maintain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 “unit” of code  (class, module, or function) in isolation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to assert correctness of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Algorithms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Business logic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