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75" r:id="rId7"/>
    <p:sldId id="277" r:id="rId8"/>
    <p:sldId id="276" r:id="rId9"/>
    <p:sldId id="278" r:id="rId10"/>
    <p:sldId id="279" r:id="rId11"/>
    <p:sldId id="280" r:id="rId12"/>
    <p:sldId id="260" r:id="rId13"/>
    <p:sldId id="281" r:id="rId14"/>
    <p:sldId id="283" r:id="rId15"/>
    <p:sldId id="284" r:id="rId16"/>
    <p:sldId id="274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736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3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2A70936-F116-402D-B40E-FA07F69C81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57DC11-F831-449C-ADEB-077CA7246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0070C-37B4-449D-86BF-E4931F16635D}" type="datetime1">
              <a:rPr lang="ru-RU" smtClean="0"/>
              <a:t>21.10.2022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55BB2D-59EC-48D8-AE8C-86817B8A9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E6234F-8955-40F7-A434-EED4ABD6D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9A75-79D7-4EDD-82CB-5414B3B1D62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185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AC323-B726-4D2A-939E-BBCDB67E5B76}" type="datetime1">
              <a:rPr lang="ru-RU" noProof="0" smtClean="0"/>
              <a:t>21.10.2022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4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89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87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87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3" name="Рисунок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4" name="Рисунок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5" name="Рисунок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численные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 dirty="0"/>
              <a:t>Разместите</a:t>
            </a:r>
            <a:br>
              <a:rPr lang="ru-RU" noProof="0" dirty="0"/>
            </a:br>
            <a:r>
              <a:rPr lang="ru-RU" noProof="0" dirty="0"/>
              <a:t>здесь изображение или логотип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 dirty="0"/>
              <a:t>Разместите</a:t>
            </a:r>
            <a:br>
              <a:rPr lang="ru-RU" noProof="0" dirty="0"/>
            </a:br>
            <a:r>
              <a:rPr lang="ru-RU" noProof="0" dirty="0"/>
              <a:t>здесь изображение или логотип</a:t>
            </a:r>
          </a:p>
        </p:txBody>
      </p:sp>
      <p:sp>
        <p:nvSpPr>
          <p:cNvPr id="13" name="Рисунок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 dirty="0"/>
              <a:t>Разместите</a:t>
            </a:r>
            <a:br>
              <a:rPr lang="ru-RU" noProof="0" dirty="0"/>
            </a:br>
            <a:r>
              <a:rPr lang="ru-RU" noProof="0" dirty="0"/>
              <a:t>здесь изображение или логотип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за внимание!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Опишите свою главную идею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чисел со значк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Результат</a:t>
            </a:r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7" name="Рисунок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8" name="Рисунок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ое разделение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блоков содержимого со знач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блоков содержимого со знач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тем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полная фотографи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Перетащите сюда </a:t>
            </a:r>
            <a:br>
              <a:rPr lang="ru-RU" noProof="0" dirty="0"/>
            </a:br>
            <a:r>
              <a:rPr lang="ru-RU" noProof="0" dirty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свет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eachmeskills.b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Врач, указывающий на большой экран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>
              <a:lnSpc>
                <a:spcPct val="110000"/>
              </a:lnSpc>
            </a:pPr>
            <a:r>
              <a:rPr lang="ru-RU" dirty="0"/>
              <a:t>Медицинский Центр</a:t>
            </a:r>
            <a:br>
              <a:rPr lang="en-US" dirty="0"/>
            </a:br>
            <a:endParaRPr lang="ru-RU" b="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084" y="3858991"/>
            <a:ext cx="5984916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algn="ctr" rtl="0"/>
            <a:r>
              <a:rPr lang="en-US" dirty="0"/>
              <a:t> </a:t>
            </a:r>
            <a:r>
              <a:rPr lang="ru-RU" dirty="0"/>
              <a:t>Дмитрий Шундрик</a:t>
            </a:r>
          </a:p>
        </p:txBody>
      </p:sp>
      <p:sp>
        <p:nvSpPr>
          <p:cNvPr id="5" name="объект 7" descr="Бежевый прямоугольник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 flipV="1">
            <a:off x="3687084" y="3395817"/>
            <a:ext cx="598491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1542" y="4479007"/>
            <a:ext cx="4536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Врач, стоящий перед компьютером&#10;">
            <a:extLst>
              <a:ext uri="{FF2B5EF4-FFF2-40B4-BE49-F238E27FC236}">
                <a16:creationId xmlns:a16="http://schemas.microsoft.com/office/drawing/2014/main" id="{0E1CD487-867D-4338-A2B0-D14C5093FA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" b="14"/>
          <a:stretch>
            <a:fillRect/>
          </a:stretch>
        </p:blipFill>
        <p:spPr>
          <a:xfrm>
            <a:off x="179388" y="173038"/>
            <a:ext cx="11833225" cy="6511925"/>
          </a:xfr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DAE192C-BBC3-4ADC-B49E-7C73D596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387" y="171040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4058F43-8C7B-4333-9E79-71D04502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2FE1DA-2E2E-42E0-B5A6-0DC808C5B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C2FCDC8-682C-4521-B8AB-DB901C8830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Spring Boot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8D21204-9E73-4FB9-915B-1A9E6E1A2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F9E489E-8758-4F91-B667-054278C23B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PostgreSQL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76DFF40-7080-4B2C-AAED-5E4B017146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363CB5D-B779-489D-9CC2-D6B5D8BBE0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Thymeleaf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20A12F7D-2137-4853-A30F-CEDFEA5ABF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Log4j2</a:t>
            </a:r>
            <a:endParaRPr lang="ru-RU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B63023E-FE0B-4BC2-AA41-DA9F2C0C99D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501483" y="2355184"/>
            <a:ext cx="2808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spring-boot-starter-web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87416C38-99FA-4F3A-B90B-F84B74F7BAFF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031291" y="2359142"/>
            <a:ext cx="2808000" cy="9345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spring-boot-starter-data-jpa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3E9E1AA-86E8-4797-9F79-09519FCB4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8592000" y="2357693"/>
            <a:ext cx="2808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org.postgresql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postgresql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CF1D756-93E0-4D24-8850-5ED17ABE21BE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1505694" y="4526248"/>
            <a:ext cx="2880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spring-boot-starter-security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58CC6BE-F63F-431F-8D01-F52C101B3CFD}"/>
              </a:ext>
            </a:extLst>
          </p:cNvPr>
          <p:cNvSpPr>
            <a:spLocks noGrp="1" noChangeArrowheads="1"/>
          </p:cNvSpPr>
          <p:nvPr>
            <p:ph type="body" sz="quarter" idx="23"/>
          </p:nvPr>
        </p:nvSpPr>
        <p:spPr bwMode="auto">
          <a:xfrm>
            <a:off x="8545672" y="4526248"/>
            <a:ext cx="2808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spring-boot-starter-log4j2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1D6EFAC7-B97F-4F9E-8A22-2A78D81F292B}"/>
              </a:ext>
            </a:extLst>
          </p:cNvPr>
          <p:cNvSpPr>
            <a:spLocks noGrp="1" noChangeArrowheads="1"/>
          </p:cNvSpPr>
          <p:nvPr>
            <p:ph type="body" sz="quarter" idx="21"/>
          </p:nvPr>
        </p:nvSpPr>
        <p:spPr bwMode="auto">
          <a:xfrm>
            <a:off x="5031291" y="4526248"/>
            <a:ext cx="2808000" cy="93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spring-boot-starter-thymeleaf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2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7659-BC30-4833-9636-8392E1BD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Веб-конфигурации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BCD25E8-EFE5-4DBF-B04F-1C3E1B772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EB40B-2EA7-495B-B07F-C07A694BB6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Настройка аутентификации запросов, страницы</a:t>
            </a:r>
            <a:r>
              <a:rPr lang="en-US" dirty="0"/>
              <a:t> </a:t>
            </a:r>
            <a:r>
              <a:rPr lang="ru-RU" dirty="0"/>
              <a:t>авторизации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7BA5F6-83EA-4D12-ABB4-3ABB5BE5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0" y="1992934"/>
            <a:ext cx="10926492" cy="458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 void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configure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(HttpSecurity http)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http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.csrf().disable()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.authorizeHttpRequests()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.antMatchers(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lang="en-US" altLang="ru-RU" sz="1200" dirty="0">
                <a:solidFill>
                  <a:srgbClr val="6A8759"/>
                </a:solidFill>
                <a:latin typeface="JetBrains Mono"/>
              </a:rPr>
              <a:t>...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.permitAll()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.anyRequest()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.authenticated()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.formLogin()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.loginPage(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"/user/login"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.failureUrl(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"/user/login-error"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.defaultSuccessUrl(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.logout()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.deleteCookies(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"JSESSIONID"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sz="1200" dirty="0">
                <a:solidFill>
                  <a:srgbClr val="BBB529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CC7832"/>
                </a:solidFill>
                <a:latin typeface="JetBrains Mono"/>
              </a:rPr>
              <a:t>protected void </a:t>
            </a:r>
            <a:r>
              <a:rPr lang="ru-RU" altLang="ru-RU" sz="1200" dirty="0">
                <a:solidFill>
                  <a:srgbClr val="FFC66D"/>
                </a:solidFill>
                <a:latin typeface="JetBrains Mono"/>
              </a:rPr>
              <a:t>configure</a:t>
            </a: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(AuthenticationManagerBuilder auth) </a:t>
            </a:r>
            <a:r>
              <a:rPr lang="ru-RU" altLang="ru-RU" sz="1200" dirty="0">
                <a:solidFill>
                  <a:srgbClr val="CC7832"/>
                </a:solidFill>
                <a:latin typeface="JetBrains Mono"/>
              </a:rPr>
              <a:t>throws </a:t>
            </a: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Exception {</a:t>
            </a:r>
            <a:br>
              <a:rPr lang="ru-RU" altLang="ru-RU" sz="12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    auth</a:t>
            </a:r>
            <a:br>
              <a:rPr lang="ru-RU" altLang="ru-RU" sz="1200" dirty="0">
                <a:solidFill>
                  <a:srgbClr val="A9B7C6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            .userDetailsService(</a:t>
            </a:r>
            <a:r>
              <a:rPr lang="ru-RU" altLang="ru-RU" sz="1200" dirty="0">
                <a:solidFill>
                  <a:srgbClr val="9876AA"/>
                </a:solidFill>
                <a:latin typeface="JetBrains Mono"/>
              </a:rPr>
              <a:t>userDetailsService</a:t>
            </a: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).passwordEncoder(passwordEncoder())</a:t>
            </a:r>
            <a:r>
              <a:rPr lang="ru-RU" altLang="ru-RU" sz="12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ru-RU" altLang="ru-RU" sz="1200" dirty="0">
                <a:solidFill>
                  <a:srgbClr val="CC7832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6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74881-7663-4474-9D8D-E01D9AF8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Конфигурации логирования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A80A3E-C3A6-4F95-ABF5-532CF3931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5B8DF0-8ADA-4A9E-8F20-E412F716C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Log4j2</a:t>
            </a: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4D6503-CEE9-4F63-9E79-A4AE52EB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0" y="1957145"/>
            <a:ext cx="10891764" cy="45550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&lt;Configuration&gt;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&lt;Appenders&gt;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&lt;Console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="Console"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target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="SYSTEM_OUT"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&lt;PatternLayout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pattern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="%style{%d{ISO8601}}{black} %highlight{%-5level }[%style{%t}{bright,blue}] %style{%C{1.}}{bright,yellow}: %msg%n%throwable"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&lt;/Console&gt;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&lt;RollingFile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="RollingFile"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="./logs/medical-clinic.log"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filePattern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="./logs/$${date:yyyy-MM}/spring-boot-logger-log4j2-%d{-dd-MMMM-yyyy}-%i.log.gz"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&lt;PatternLayout&gt;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&lt;pattern&gt;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%d %p %C{1.} [%t] %m%n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&lt;/pattern&gt;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&lt;/PatternLayout&gt;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&lt;Policies&gt;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&lt;OnStartupTriggeringPolicy 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&lt;SizeBasedTriggeringPolicy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="30 MB"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&lt;TimeBasedTriggeringPolicy 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&lt;/Policies&gt;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&lt;/RollingFile&gt;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&lt;/Appenders&gt;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&lt;Loggers&gt;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&lt;Root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="info"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&lt;AppenderRef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="Console"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&lt;AppenderRef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="RollingFile"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&lt;/Root&gt;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&lt;Logger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="com.ds.medicalclinic"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level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="info"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&gt;&lt;/Logger&gt;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&lt;/Loggers&gt;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&lt;/Configuration&gt;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1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Ученый смотрит на пробирку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/>
              <a:t>Дмитрий Шундрик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US" dirty="0"/>
              <a:t>dmitryshundrik@gmail.com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dirty="0"/>
              <a:t>+995 599 156 208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ru-RU" dirty="0"/>
              <a:t>Выпускник </a:t>
            </a:r>
            <a:r>
              <a:rPr lang="en-US" dirty="0"/>
              <a:t>TeachMeSkills</a:t>
            </a:r>
            <a:endParaRPr lang="en-US" dirty="0">
              <a:hlinkClick r:id="rId4"/>
            </a:endParaRPr>
          </a:p>
          <a:p>
            <a:pPr rtl="0"/>
            <a:endParaRPr lang="en-US" dirty="0"/>
          </a:p>
          <a:p>
            <a:pPr rtl="0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518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grpSp>
        <p:nvGrpSpPr>
          <p:cNvPr id="46" name="Группа 45" descr="Значок телефона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8" name="Полилиния: фигура 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50" name="Группа 49" descr="Значок электронной почты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Полилиния: Фигура 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: фигура 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55" name="Группа 54" descr="Значок человека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Полилиния: Фигура 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59" name="Полилиния: фигура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7" name="Полилиния: фигура 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 descr="Женщина, входящая в дверь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r>
              <a:rPr lang="ru-RU" dirty="0"/>
              <a:t>Создать сайт медицинского центра с персоналом, перечнем услуг и возможностью записаться на прием к специалисту.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rtlCol="0" anchor="ctr"/>
          <a:lstStyle/>
          <a:p>
            <a:pPr rtl="0"/>
            <a:r>
              <a:rPr lang="ru-RU" dirty="0"/>
              <a:t>Моя задача</a:t>
            </a:r>
          </a:p>
        </p:txBody>
      </p:sp>
      <p:sp>
        <p:nvSpPr>
          <p:cNvPr id="9" name="объект 7" descr="Бежевый прямоугольник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752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лампочки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Полилиния: фигура 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Полилиния: Фигура 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2" name="Номер слайда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/>
              <a:t>2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C20C7942-F7B7-460A-96F5-6F6D88F1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18A96-0835-41DA-9D1B-43EA1AD10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351F94-8694-407F-B2C1-D2CE00560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406844"/>
            <a:ext cx="10891764" cy="49701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7B0C38-64E4-4388-94D4-98735E11B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7" y="1544932"/>
            <a:ext cx="5133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284F3-BAAE-4CDF-918E-B65C8264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и прайс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CDA45A-292B-40DA-8413-371B67561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24C3FF-6E8D-431A-8788-38704FAFB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30" y="1382077"/>
            <a:ext cx="9304020" cy="53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C0B5A-1240-4CAE-A522-9830C6E4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врача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486D6F-540A-4148-BDBB-2445067C6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99AA6F-DD0B-455B-9741-955C54EC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366833"/>
            <a:ext cx="9639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2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E182C-825B-409F-89A6-BC222CD6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и авторизация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5A6AFD-C7A9-4B85-82BF-AE6B8B1BE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FCFF3B-C916-4DFB-9A2D-E597F2AD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51" y="1919287"/>
            <a:ext cx="5734050" cy="32480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B3CA17-4047-4077-B2D2-5D8A77DD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6" y="1919287"/>
            <a:ext cx="5572125" cy="3600450"/>
          </a:xfrm>
          <a:prstGeom prst="rect">
            <a:avLst/>
          </a:prstGeom>
        </p:spPr>
      </p:pic>
      <p:sp>
        <p:nvSpPr>
          <p:cNvPr id="12" name="Текст 3">
            <a:extLst>
              <a:ext uri="{FF2B5EF4-FFF2-40B4-BE49-F238E27FC236}">
                <a16:creationId xmlns:a16="http://schemas.microsoft.com/office/drawing/2014/main" id="{C3610731-F43C-4B01-865D-BE7F94EABB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325" y="1338263"/>
            <a:ext cx="7559675" cy="360000"/>
          </a:xfrm>
        </p:spPr>
        <p:txBody>
          <a:bodyPr/>
          <a:lstStyle/>
          <a:p>
            <a:r>
              <a:rPr lang="ru-RU" dirty="0"/>
              <a:t>Для записи на прием необходимо зарегистрировать аккаунт</a:t>
            </a:r>
          </a:p>
        </p:txBody>
      </p:sp>
    </p:spTree>
    <p:extLst>
      <p:ext uri="{BB962C8B-B14F-4D97-AF65-F5344CB8AC3E}">
        <p14:creationId xmlns:p14="http://schemas.microsoft.com/office/powerpoint/2010/main" val="426618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935FB-26A4-4C16-8507-DFE12EDC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94B81BB-03A7-4363-B430-4F6553FB82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9FE116-4ED5-4E62-9884-758BA737E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Запись на прием и информация аккаунта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CCD6B8-D113-4AD3-8EE9-97B615AA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2053590"/>
            <a:ext cx="96107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2E7EE-A292-450A-8578-CCF59BE6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на прием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F80884-417B-4727-8206-F9E9C4B827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2D8BDF-B1C7-4400-B65E-9D297A8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587818"/>
            <a:ext cx="4057650" cy="1743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940E43-71B8-4D40-BBC9-53B86A108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00" y="3122295"/>
            <a:ext cx="4057650" cy="13258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841A1F-1A50-44B8-A812-788EC45EA2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00" y="4400545"/>
            <a:ext cx="4219470" cy="2169795"/>
          </a:xfrm>
          <a:prstGeom prst="rect">
            <a:avLst/>
          </a:prstGeom>
        </p:spPr>
      </p:pic>
      <p:sp>
        <p:nvSpPr>
          <p:cNvPr id="13" name="Текст 3">
            <a:extLst>
              <a:ext uri="{FF2B5EF4-FFF2-40B4-BE49-F238E27FC236}">
                <a16:creationId xmlns:a16="http://schemas.microsoft.com/office/drawing/2014/main" id="{25853719-59C9-413D-AFFD-2E65D94DF7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22193" y="2585636"/>
            <a:ext cx="4656617" cy="360000"/>
          </a:xfrm>
        </p:spPr>
        <p:txBody>
          <a:bodyPr/>
          <a:lstStyle/>
          <a:p>
            <a:r>
              <a:rPr lang="ru-RU" dirty="0"/>
              <a:t>Меню для выбора направления, врача и услуги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51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 descr="Врач, указывающий на снимки компьютерной томографии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44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Обзор технологий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 rtlCol="0"/>
          <a:lstStyle/>
          <a:p>
            <a:pPr rtl="0"/>
            <a:r>
              <a:rPr lang="en-US" sz="2000" cap="none" dirty="0"/>
              <a:t>Spring Boot</a:t>
            </a:r>
            <a:endParaRPr lang="ru-RU" sz="2000" cap="none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71" y="3642057"/>
            <a:ext cx="2520000" cy="873281"/>
          </a:xfrm>
        </p:spPr>
        <p:txBody>
          <a:bodyPr rtlCol="0"/>
          <a:lstStyle/>
          <a:p>
            <a:pPr rtl="0"/>
            <a:r>
              <a:rPr lang="ru-RU" spc="-20" dirty="0"/>
              <a:t>Обеспечивает быструю и эффективную экосистему для разработки</a:t>
            </a:r>
          </a:p>
          <a:p>
            <a:pPr rtl="0"/>
            <a:endParaRPr lang="ru-RU" spc="-2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875307" cy="435600"/>
          </a:xfrm>
        </p:spPr>
        <p:txBody>
          <a:bodyPr rtlCol="0"/>
          <a:lstStyle/>
          <a:p>
            <a:pPr rtl="0"/>
            <a:r>
              <a:rPr lang="en-US" sz="2000" cap="none" spc="-20" dirty="0"/>
              <a:t>Spring Data JPA</a:t>
            </a:r>
            <a:endParaRPr lang="ru-RU" sz="2000" cap="none" spc="-2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1012" y="3649728"/>
            <a:ext cx="1875308" cy="1204228"/>
          </a:xfrm>
        </p:spPr>
        <p:txBody>
          <a:bodyPr rtlCol="0"/>
          <a:lstStyle/>
          <a:p>
            <a:pPr rtl="0"/>
            <a:r>
              <a:rPr lang="ru-RU" dirty="0"/>
              <a:t>Предоставляет автоматическую реализацию для интерфейса репозитория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57813" y="3106700"/>
            <a:ext cx="1875307" cy="435600"/>
          </a:xfrm>
        </p:spPr>
        <p:txBody>
          <a:bodyPr rtlCol="0"/>
          <a:lstStyle/>
          <a:p>
            <a:r>
              <a:rPr lang="en-US" sz="2000" cap="none" dirty="0"/>
              <a:t>Spring Security</a:t>
            </a:r>
            <a:endParaRPr lang="ru-RU" sz="2000" cap="none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346" y="3673680"/>
            <a:ext cx="1875303" cy="1008725"/>
          </a:xfrm>
        </p:spPr>
        <p:txBody>
          <a:bodyPr rtlCol="0"/>
          <a:lstStyle/>
          <a:p>
            <a:pPr rtl="0"/>
            <a:r>
              <a:rPr lang="ru-RU" dirty="0"/>
              <a:t>Реализует безопасность в приложениях на </a:t>
            </a:r>
            <a:r>
              <a:rPr lang="en-US" dirty="0"/>
              <a:t>Spring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 rtlCol="0"/>
          <a:lstStyle/>
          <a:p>
            <a:r>
              <a:rPr lang="en-US" sz="2000" cap="none" dirty="0"/>
              <a:t>PostgreSQL</a:t>
            </a:r>
            <a:endParaRPr lang="ru-RU" sz="2100" cap="none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2060597" cy="1204228"/>
          </a:xfrm>
        </p:spPr>
        <p:txBody>
          <a:bodyPr rtlCol="0"/>
          <a:lstStyle/>
          <a:p>
            <a:pPr rtl="0"/>
            <a:r>
              <a:rPr lang="ru-RU" dirty="0"/>
              <a:t>Система управления базами данных, используется в качестве хранилища веб</a:t>
            </a:r>
            <a:r>
              <a:rPr lang="en-US" dirty="0"/>
              <a:t>-</a:t>
            </a:r>
            <a:r>
              <a:rPr lang="ru-RU" dirty="0"/>
              <a:t>приложения</a:t>
            </a:r>
          </a:p>
          <a:p>
            <a:pPr rtl="0"/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 rtlCol="0"/>
          <a:lstStyle/>
          <a:p>
            <a:r>
              <a:rPr lang="en-US" sz="2000" cap="none" dirty="0"/>
              <a:t>Thymeleaf</a:t>
            </a:r>
            <a:endParaRPr lang="ru-RU" sz="2000" cap="none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5584" y="3695377"/>
            <a:ext cx="1999889" cy="819960"/>
          </a:xfrm>
        </p:spPr>
        <p:txBody>
          <a:bodyPr rtlCol="0"/>
          <a:lstStyle/>
          <a:p>
            <a:pPr rtl="0"/>
            <a:r>
              <a:rPr lang="ru-RU" dirty="0"/>
              <a:t>Внедряет свою логику в файлы шаблонов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0142" y="1277454"/>
            <a:ext cx="330126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908666" y="4950681"/>
            <a:ext cx="0" cy="199681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704102"/>
            <a:ext cx="0" cy="465120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95582" y="4950681"/>
            <a:ext cx="0" cy="232560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: изогнутая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146486" y="2879723"/>
            <a:ext cx="1313902" cy="4585132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: изогнутая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7688815" y="2922525"/>
            <a:ext cx="1313903" cy="4499526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33" name="Группа 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pic>
        <p:nvPicPr>
          <p:cNvPr id="83" name="Рисунок 82" descr="База данных">
            <a:extLst>
              <a:ext uri="{FF2B5EF4-FFF2-40B4-BE49-F238E27FC236}">
                <a16:creationId xmlns:a16="http://schemas.microsoft.com/office/drawing/2014/main" id="{15D9EFED-A4C2-47E8-9E83-AB58B4407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4850" y="2338026"/>
            <a:ext cx="545289" cy="545289"/>
          </a:xfrm>
          <a:prstGeom prst="rect">
            <a:avLst/>
          </a:prstGeom>
        </p:spPr>
      </p:pic>
      <p:pic>
        <p:nvPicPr>
          <p:cNvPr id="85" name="Рисунок 84" descr="Лист">
            <a:extLst>
              <a:ext uri="{FF2B5EF4-FFF2-40B4-BE49-F238E27FC236}">
                <a16:creationId xmlns:a16="http://schemas.microsoft.com/office/drawing/2014/main" id="{832899F4-131B-4E97-83DE-223727DB4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329" y="2287945"/>
            <a:ext cx="619660" cy="61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Рисунок 86" descr="Лист">
            <a:extLst>
              <a:ext uri="{FF2B5EF4-FFF2-40B4-BE49-F238E27FC236}">
                <a16:creationId xmlns:a16="http://schemas.microsoft.com/office/drawing/2014/main" id="{5DD6A432-46F7-4E2D-8E31-62295A320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0208" y="2280748"/>
            <a:ext cx="619660" cy="61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Рисунок 87" descr="Лист">
            <a:extLst>
              <a:ext uri="{FF2B5EF4-FFF2-40B4-BE49-F238E27FC236}">
                <a16:creationId xmlns:a16="http://schemas.microsoft.com/office/drawing/2014/main" id="{664AB7E4-B2C4-413E-984A-3EBD5ADA6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3545" y="2316871"/>
            <a:ext cx="619660" cy="61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A181228F-FA6E-43D9-B877-5F9B88792C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727" y="2304367"/>
            <a:ext cx="586816" cy="586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985_TF00450287" id="{47236EE0-B714-4C01-AC17-6ED3799A5CB0}" vid="{BB7FA567-E2BE-49ED-812C-18562CD2B8A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terms/"/>
    <ds:schemaRef ds:uri="71af3243-3dd4-4a8d-8c0d-dd76da1f02a5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медицинской компании</Template>
  <TotalTime>0</TotalTime>
  <Words>194</Words>
  <Application>Microsoft Office PowerPoint</Application>
  <PresentationFormat>Широкоэкранный</PresentationFormat>
  <Paragraphs>64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</vt:lpstr>
      <vt:lpstr>Calibri</vt:lpstr>
      <vt:lpstr>Courier New</vt:lpstr>
      <vt:lpstr>Gill Sans MT</vt:lpstr>
      <vt:lpstr>JetBrains Mono</vt:lpstr>
      <vt:lpstr>Тема Office</vt:lpstr>
      <vt:lpstr>Медицинский Центр </vt:lpstr>
      <vt:lpstr>Моя задача</vt:lpstr>
      <vt:lpstr>Главная страница</vt:lpstr>
      <vt:lpstr>Специализация и прайс</vt:lpstr>
      <vt:lpstr>Страница врача</vt:lpstr>
      <vt:lpstr>Регистрация и авторизация</vt:lpstr>
      <vt:lpstr>Личный кабинет</vt:lpstr>
      <vt:lpstr>Запись на прием</vt:lpstr>
      <vt:lpstr>Обзор технологий</vt:lpstr>
      <vt:lpstr>Зависимости </vt:lpstr>
      <vt:lpstr>Веб-конфигурации</vt:lpstr>
      <vt:lpstr>Конфигурации логирования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2022-10-20T08:06:47Z</dcterms:created>
  <dcterms:modified xsi:type="dcterms:W3CDTF">2022-10-21T14:46:51Z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