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13716000" cx="2438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gWt4eXTb47ZE5Veigaq7/aIrvA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1B15A2-82CE-4D13-986A-37911C60CE97}">
  <a:tblStyle styleId="{231B15A2-82CE-4D13-986A-37911C60CE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48CA38F-123E-4F7A-A5D7-0590E46F9E07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3E5E8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a1292b4e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20a1292b4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a13254c08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20a13254c08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a13254c08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0a13254c08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a13254c08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0a13254c08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a13254c08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20a13254c08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a13254c08_0_4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a13254c08_0_4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0a13254c08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0a13254c08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0a13254c08_0_4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0a13254c08_0_4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0a13254c08_0_4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0a13254c08_0_4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0a13254c08_0_4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0a13254c08_0_4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0a13254c08_0_5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0a13254c08_0_5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0a13254c08_0_5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0a13254c08_0_5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0a13254c08_0_5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0a13254c08_0_5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0a13254c08_0_6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0a13254c08_0_6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0a13254c08_0_6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0a13254c08_0_6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a13254c08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0a13254c08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a13254c08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0a13254c08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13254c08_0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0a13254c08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a13254c08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0a13254c08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a13254c08_0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0a13254c08_0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a13254c0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0a13254c0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a1292b4eb_0_63"/>
          <p:cNvSpPr txBox="1"/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1" name="Google Shape;11;g20a1292b4eb_0_63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12" name="Google Shape;12;g20a1292b4eb_0_63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0a1292b4eb_0_98"/>
          <p:cNvSpPr txBox="1"/>
          <p:nvPr>
            <p:ph hasCustomPrompt="1" type="title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46" name="Google Shape;46;g20a1292b4eb_0_98"/>
          <p:cNvSpPr txBox="1"/>
          <p:nvPr>
            <p:ph idx="1" type="body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7" name="Google Shape;47;g20a1292b4eb_0_98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0a1292b4eb_0_10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">
  <p:cSld name="Заголовок и фото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3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 (вариант)">
  <p:cSld name="Заголовок и фото (вариант)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4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1" name="Google Shape;81;p26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6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">
  <p:cSld name="Раздел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0a1292b4eb_0_67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5" name="Google Shape;15;g20a1292b4eb_0_67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 дня">
  <p:cSld name="Повестка дн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рмационное сообщение">
  <p:cSld name="Информационное сообщение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жный факт">
  <p:cSld name="Важный факт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33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3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4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0a1292b4eb_0_70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" name="Google Shape;18;g20a1292b4eb_0_70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19" name="Google Shape;19;g20a1292b4eb_0_7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0a1292b4eb_0_74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" name="Google Shape;22;g20a1292b4eb_0_74"/>
          <p:cNvSpPr txBox="1"/>
          <p:nvPr>
            <p:ph idx="1" type="body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3" name="Google Shape;23;g20a1292b4eb_0_74"/>
          <p:cNvSpPr txBox="1"/>
          <p:nvPr>
            <p:ph idx="2" type="body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4" name="Google Shape;24;g20a1292b4eb_0_7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0a1292b4eb_0_79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7" name="Google Shape;27;g20a1292b4eb_0_7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0a1292b4eb_0_82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0" name="Google Shape;30;g20a1292b4eb_0_82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1" name="Google Shape;31;g20a1292b4eb_0_8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0a1292b4eb_0_86"/>
          <p:cNvSpPr txBox="1"/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4" name="Google Shape;34;g20a1292b4eb_0_86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0a1292b4eb_0_89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0a1292b4eb_0_89"/>
          <p:cNvSpPr txBox="1"/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8" name="Google Shape;38;g20a1292b4eb_0_89"/>
          <p:cNvSpPr txBox="1"/>
          <p:nvPr>
            <p:ph idx="1" type="subTitle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9" name="Google Shape;39;g20a1292b4eb_0_89"/>
          <p:cNvSpPr txBox="1"/>
          <p:nvPr>
            <p:ph idx="2" type="body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533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0" name="Google Shape;40;g20a1292b4eb_0_8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0a1292b4eb_0_95"/>
          <p:cNvSpPr txBox="1"/>
          <p:nvPr>
            <p:ph idx="1" type="body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43" name="Google Shape;43;g20a1292b4eb_0_9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0a1292b4eb_0_59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0a1292b4eb_0_59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3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63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35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635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35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635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635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35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0a1292b4eb_0_5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a1292b4eb_0_54"/>
          <p:cNvSpPr txBox="1"/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</a:pPr>
            <a:r>
              <a:rPr lang="en-US"/>
              <a:t>Языковое моделирование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</a:pPr>
            <a:r>
              <a:rPr lang="en-US"/>
              <a:t>Лекция 4</a:t>
            </a:r>
            <a:endParaRPr/>
          </a:p>
        </p:txBody>
      </p:sp>
      <p:sp>
        <p:nvSpPr>
          <p:cNvPr id="122" name="Google Shape;122;g20a1292b4eb_0_54"/>
          <p:cNvSpPr txBox="1"/>
          <p:nvPr>
            <p:ph idx="1" type="subTitle"/>
          </p:nvPr>
        </p:nvSpPr>
        <p:spPr>
          <a:xfrm>
            <a:off x="831200" y="7557675"/>
            <a:ext cx="205485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24"/>
              <a:buNone/>
            </a:pPr>
            <a:r>
              <a:rPr lang="en-US"/>
              <a:t>Методы генерации текста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a13254c08_0_1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5950"/>
              <a:t>Greedy — простейшая стратегия выбора следующего слова</a:t>
            </a:r>
            <a:endParaRPr/>
          </a:p>
        </p:txBody>
      </p:sp>
      <p:sp>
        <p:nvSpPr>
          <p:cNvPr id="268" name="Google Shape;268;g20a13254c08_0_15"/>
          <p:cNvSpPr txBox="1"/>
          <p:nvPr/>
        </p:nvSpPr>
        <p:spPr>
          <a:xfrm>
            <a:off x="1206500" y="3806781"/>
            <a:ext cx="219711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Алгоритм: на каждом шаге выбираем самый вероятный токен.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Сложность: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g20a13254c08_0_15"/>
          <p:cNvGraphicFramePr/>
          <p:nvPr/>
        </p:nvGraphicFramePr>
        <p:xfrm>
          <a:off x="3898911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0.4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70" name="Google Shape;270;g20a13254c08_0_15"/>
          <p:cNvGraphicFramePr/>
          <p:nvPr/>
        </p:nvGraphicFramePr>
        <p:xfrm>
          <a:off x="7604127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0.9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271" name="Google Shape;271;g20a13254c08_0_15"/>
          <p:cNvCxnSpPr/>
          <p:nvPr/>
        </p:nvCxnSpPr>
        <p:spPr>
          <a:xfrm>
            <a:off x="5309524" y="9511973"/>
            <a:ext cx="209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id="272" name="Google Shape;272;g20a13254c08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500" y="4736366"/>
            <a:ext cx="1874864" cy="123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a13254c08_0_3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5950"/>
              <a:t>Greedy — простейшая стратегия выбора следующего слова</a:t>
            </a:r>
            <a:endParaRPr/>
          </a:p>
        </p:txBody>
      </p:sp>
      <p:sp>
        <p:nvSpPr>
          <p:cNvPr id="278" name="Google Shape;278;g20a13254c08_0_30"/>
          <p:cNvSpPr txBox="1"/>
          <p:nvPr/>
        </p:nvSpPr>
        <p:spPr>
          <a:xfrm>
            <a:off x="1206500" y="3806781"/>
            <a:ext cx="219711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Алгоритм: на каждом шаге выбираем самый вероятный токен.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Сложность: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g20a13254c08_0_30"/>
          <p:cNvGraphicFramePr/>
          <p:nvPr/>
        </p:nvGraphicFramePr>
        <p:xfrm>
          <a:off x="3898911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0.4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80" name="Google Shape;280;g20a13254c08_0_30"/>
          <p:cNvGraphicFramePr/>
          <p:nvPr/>
        </p:nvGraphicFramePr>
        <p:xfrm>
          <a:off x="7604127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0.9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281" name="Google Shape;281;g20a13254c08_0_30"/>
          <p:cNvCxnSpPr/>
          <p:nvPr/>
        </p:nvCxnSpPr>
        <p:spPr>
          <a:xfrm>
            <a:off x="5309524" y="9511973"/>
            <a:ext cx="209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82" name="Google Shape;282;g20a13254c08_0_30"/>
          <p:cNvGraphicFramePr/>
          <p:nvPr/>
        </p:nvGraphicFramePr>
        <p:xfrm>
          <a:off x="11309343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0.5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283" name="Google Shape;283;g20a13254c08_0_30"/>
          <p:cNvCxnSpPr/>
          <p:nvPr/>
        </p:nvCxnSpPr>
        <p:spPr>
          <a:xfrm>
            <a:off x="9014740" y="9511973"/>
            <a:ext cx="209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id="284" name="Google Shape;284;g20a13254c0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500" y="4736366"/>
            <a:ext cx="1874864" cy="123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a13254c08_0_59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5950"/>
              <a:t>Greedy — простейшая стратегия выбора следующего слова</a:t>
            </a:r>
            <a:endParaRPr/>
          </a:p>
        </p:txBody>
      </p:sp>
      <p:sp>
        <p:nvSpPr>
          <p:cNvPr id="290" name="Google Shape;290;g20a13254c08_0_59"/>
          <p:cNvSpPr txBox="1"/>
          <p:nvPr/>
        </p:nvSpPr>
        <p:spPr>
          <a:xfrm>
            <a:off x="1206500" y="3806781"/>
            <a:ext cx="219711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Алгоритм: на каждом шаге выбираем самый вероятный токен.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Сложность: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g20a13254c08_0_59"/>
          <p:cNvGraphicFramePr/>
          <p:nvPr/>
        </p:nvGraphicFramePr>
        <p:xfrm>
          <a:off x="3898911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0.4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92" name="Google Shape;292;g20a13254c08_0_59"/>
          <p:cNvGraphicFramePr/>
          <p:nvPr/>
        </p:nvGraphicFramePr>
        <p:xfrm>
          <a:off x="7604127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0.9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293" name="Google Shape;293;g20a13254c08_0_59"/>
          <p:cNvCxnSpPr/>
          <p:nvPr/>
        </p:nvCxnSpPr>
        <p:spPr>
          <a:xfrm>
            <a:off x="5309524" y="9511973"/>
            <a:ext cx="209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94" name="Google Shape;294;g20a13254c08_0_59"/>
          <p:cNvGraphicFramePr/>
          <p:nvPr/>
        </p:nvGraphicFramePr>
        <p:xfrm>
          <a:off x="11309343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0.5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295" name="Google Shape;295;g20a13254c08_0_59"/>
          <p:cNvCxnSpPr/>
          <p:nvPr/>
        </p:nvCxnSpPr>
        <p:spPr>
          <a:xfrm>
            <a:off x="9014740" y="9511973"/>
            <a:ext cx="209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96" name="Google Shape;296;g20a13254c08_0_59"/>
          <p:cNvGraphicFramePr/>
          <p:nvPr/>
        </p:nvGraphicFramePr>
        <p:xfrm>
          <a:off x="15195616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0.7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297" name="Google Shape;297;g20a13254c08_0_59"/>
          <p:cNvCxnSpPr/>
          <p:nvPr/>
        </p:nvCxnSpPr>
        <p:spPr>
          <a:xfrm>
            <a:off x="12901014" y="9511973"/>
            <a:ext cx="209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id="298" name="Google Shape;298;g20a13254c08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500" y="4736366"/>
            <a:ext cx="1874864" cy="123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a13254c08_0_74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5950"/>
              <a:t>Greedy — простейшая стратегия выбора следующего слова</a:t>
            </a:r>
            <a:endParaRPr/>
          </a:p>
        </p:txBody>
      </p:sp>
      <p:sp>
        <p:nvSpPr>
          <p:cNvPr id="304" name="Google Shape;304;g20a13254c08_0_74"/>
          <p:cNvSpPr txBox="1"/>
          <p:nvPr/>
        </p:nvSpPr>
        <p:spPr>
          <a:xfrm>
            <a:off x="1206500" y="3806781"/>
            <a:ext cx="219711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Алгоритм: на каждом шаге выбираем самый вероятный токен.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Сложность: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5" name="Google Shape;305;g20a13254c08_0_74"/>
          <p:cNvGraphicFramePr/>
          <p:nvPr/>
        </p:nvGraphicFramePr>
        <p:xfrm>
          <a:off x="3898911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0.4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06" name="Google Shape;306;g20a13254c08_0_74"/>
          <p:cNvGraphicFramePr/>
          <p:nvPr/>
        </p:nvGraphicFramePr>
        <p:xfrm>
          <a:off x="7604127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0.9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307" name="Google Shape;307;g20a13254c08_0_74"/>
          <p:cNvCxnSpPr/>
          <p:nvPr/>
        </p:nvCxnSpPr>
        <p:spPr>
          <a:xfrm>
            <a:off x="5309524" y="9511973"/>
            <a:ext cx="209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308" name="Google Shape;308;g20a13254c08_0_74"/>
          <p:cNvGraphicFramePr/>
          <p:nvPr/>
        </p:nvGraphicFramePr>
        <p:xfrm>
          <a:off x="11309343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0.5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309" name="Google Shape;309;g20a13254c08_0_74"/>
          <p:cNvCxnSpPr/>
          <p:nvPr/>
        </p:nvCxnSpPr>
        <p:spPr>
          <a:xfrm>
            <a:off x="9014740" y="9511973"/>
            <a:ext cx="209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310" name="Google Shape;310;g20a13254c08_0_74"/>
          <p:cNvGraphicFramePr/>
          <p:nvPr/>
        </p:nvGraphicFramePr>
        <p:xfrm>
          <a:off x="15195616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0.7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311" name="Google Shape;311;g20a13254c08_0_74"/>
          <p:cNvCxnSpPr/>
          <p:nvPr/>
        </p:nvCxnSpPr>
        <p:spPr>
          <a:xfrm>
            <a:off x="12901014" y="9511973"/>
            <a:ext cx="209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2" name="Google Shape;312;g20a13254c08_0_74"/>
          <p:cNvCxnSpPr/>
          <p:nvPr/>
        </p:nvCxnSpPr>
        <p:spPr>
          <a:xfrm>
            <a:off x="16787288" y="9511973"/>
            <a:ext cx="209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3" name="Google Shape;313;g20a13254c08_0_74"/>
          <p:cNvSpPr txBox="1"/>
          <p:nvPr/>
        </p:nvSpPr>
        <p:spPr>
          <a:xfrm>
            <a:off x="19075541" y="9194524"/>
            <a:ext cx="1409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BCCD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20a13254c08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500" y="4736366"/>
            <a:ext cx="1874864" cy="123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8160"/>
              <a:t>Beam search — ещё один способ генерации</a:t>
            </a:r>
            <a:endParaRPr/>
          </a:p>
        </p:txBody>
      </p:sp>
      <p:sp>
        <p:nvSpPr>
          <p:cNvPr id="320" name="Google Shape;320;p15"/>
          <p:cNvSpPr txBox="1"/>
          <p:nvPr>
            <p:ph idx="2" type="body"/>
          </p:nvPr>
        </p:nvSpPr>
        <p:spPr>
          <a:xfrm>
            <a:off x="1206500" y="4248504"/>
            <a:ext cx="21971000" cy="64558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Основная идея: на каждом шаге поддерживать несколько самых вероятных гипотез.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Сложность:          , где n — длина последовательности, k — количество гипотез.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практике </a:t>
            </a:r>
            <a:r>
              <a:rPr lang="en-US"/>
              <a:t>параметр k</a:t>
            </a: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не превышает шести.</a:t>
            </a:r>
            <a:endParaRPr/>
          </a:p>
        </p:txBody>
      </p:sp>
      <p:pic>
        <p:nvPicPr>
          <p:cNvPr id="321" name="Google Shape;3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4825" y="6004700"/>
            <a:ext cx="1651125" cy="8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работы </a:t>
            </a:r>
            <a:r>
              <a:rPr lang="en-US"/>
              <a:t>b</a:t>
            </a: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eam search</a:t>
            </a:r>
            <a:endParaRPr/>
          </a:p>
        </p:txBody>
      </p:sp>
      <p:graphicFrame>
        <p:nvGraphicFramePr>
          <p:cNvPr id="327" name="Google Shape;327;p16"/>
          <p:cNvGraphicFramePr/>
          <p:nvPr/>
        </p:nvGraphicFramePr>
        <p:xfrm>
          <a:off x="2366926" y="789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0.4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28" name="Google Shape;328;p16"/>
          <p:cNvSpPr txBox="1"/>
          <p:nvPr/>
        </p:nvSpPr>
        <p:spPr>
          <a:xfrm>
            <a:off x="1181974" y="4352792"/>
            <a:ext cx="3583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Параметр k=2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работы </a:t>
            </a:r>
            <a:r>
              <a:rPr lang="en-US"/>
              <a:t>b</a:t>
            </a: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eam search</a:t>
            </a:r>
            <a:endParaRPr/>
          </a:p>
        </p:txBody>
      </p:sp>
      <p:graphicFrame>
        <p:nvGraphicFramePr>
          <p:cNvPr id="334" name="Google Shape;334;p17"/>
          <p:cNvGraphicFramePr/>
          <p:nvPr/>
        </p:nvGraphicFramePr>
        <p:xfrm>
          <a:off x="2366926" y="789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0.4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35" name="Google Shape;335;p17"/>
          <p:cNvGraphicFramePr/>
          <p:nvPr/>
        </p:nvGraphicFramePr>
        <p:xfrm>
          <a:off x="7212751" y="5509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0.5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0.5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36" name="Google Shape;336;p17"/>
          <p:cNvGraphicFramePr/>
          <p:nvPr/>
        </p:nvGraphicFramePr>
        <p:xfrm>
          <a:off x="7212751" y="9753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337" name="Google Shape;337;p17"/>
          <p:cNvCxnSpPr/>
          <p:nvPr/>
        </p:nvCxnSpPr>
        <p:spPr>
          <a:xfrm flipH="1" rot="10800000">
            <a:off x="4116207" y="7536513"/>
            <a:ext cx="2738508" cy="1660675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8" name="Google Shape;338;p17"/>
          <p:cNvCxnSpPr/>
          <p:nvPr/>
        </p:nvCxnSpPr>
        <p:spPr>
          <a:xfrm>
            <a:off x="4125187" y="9182006"/>
            <a:ext cx="2615175" cy="1400341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Google Shape;339;p17"/>
          <p:cNvSpPr txBox="1"/>
          <p:nvPr/>
        </p:nvSpPr>
        <p:spPr>
          <a:xfrm rot="-1860000">
            <a:off x="4503492" y="7809181"/>
            <a:ext cx="1319937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A=0.3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 rot="1680000">
            <a:off x="4097351" y="9754798"/>
            <a:ext cx="2132218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B=0.4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 txBox="1"/>
          <p:nvPr/>
        </p:nvSpPr>
        <p:spPr>
          <a:xfrm>
            <a:off x="1181974" y="4352792"/>
            <a:ext cx="3583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Параметр k=2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работы </a:t>
            </a:r>
            <a:r>
              <a:rPr lang="en-US"/>
              <a:t>b</a:t>
            </a: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eam search</a:t>
            </a:r>
            <a:endParaRPr/>
          </a:p>
        </p:txBody>
      </p:sp>
      <p:graphicFrame>
        <p:nvGraphicFramePr>
          <p:cNvPr id="347" name="Google Shape;347;p18"/>
          <p:cNvGraphicFramePr/>
          <p:nvPr/>
        </p:nvGraphicFramePr>
        <p:xfrm>
          <a:off x="2366926" y="789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0.4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48" name="Google Shape;348;p18"/>
          <p:cNvGraphicFramePr/>
          <p:nvPr/>
        </p:nvGraphicFramePr>
        <p:xfrm>
          <a:off x="7212751" y="5509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0.5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0.5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49" name="Google Shape;349;p18"/>
          <p:cNvGraphicFramePr/>
          <p:nvPr/>
        </p:nvGraphicFramePr>
        <p:xfrm>
          <a:off x="7212751" y="9753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350" name="Google Shape;350;p18"/>
          <p:cNvCxnSpPr/>
          <p:nvPr/>
        </p:nvCxnSpPr>
        <p:spPr>
          <a:xfrm flipH="1" rot="10800000">
            <a:off x="4116207" y="7536513"/>
            <a:ext cx="2738508" cy="1660675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1" name="Google Shape;351;p18"/>
          <p:cNvCxnSpPr/>
          <p:nvPr/>
        </p:nvCxnSpPr>
        <p:spPr>
          <a:xfrm>
            <a:off x="4125187" y="9182006"/>
            <a:ext cx="2615175" cy="1400341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352" name="Google Shape;352;p18"/>
          <p:cNvGraphicFramePr/>
          <p:nvPr/>
        </p:nvGraphicFramePr>
        <p:xfrm>
          <a:off x="12058577" y="33872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0.7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53" name="Google Shape;353;p18"/>
          <p:cNvGraphicFramePr/>
          <p:nvPr/>
        </p:nvGraphicFramePr>
        <p:xfrm>
          <a:off x="12058577" y="76310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0.9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354" name="Google Shape;354;p18"/>
          <p:cNvCxnSpPr/>
          <p:nvPr/>
        </p:nvCxnSpPr>
        <p:spPr>
          <a:xfrm flipH="1" rot="10800000">
            <a:off x="8909550" y="5414594"/>
            <a:ext cx="2738508" cy="1660675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55" name="Google Shape;355;p18"/>
          <p:cNvCxnSpPr/>
          <p:nvPr/>
        </p:nvCxnSpPr>
        <p:spPr>
          <a:xfrm>
            <a:off x="8918531" y="7060087"/>
            <a:ext cx="2615174" cy="1400341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6" name="Google Shape;356;p18"/>
          <p:cNvSpPr txBox="1"/>
          <p:nvPr/>
        </p:nvSpPr>
        <p:spPr>
          <a:xfrm rot="-1860000">
            <a:off x="4503492" y="7809181"/>
            <a:ext cx="1319937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A=0.3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 rot="-1860000">
            <a:off x="9036717" y="5649175"/>
            <a:ext cx="2132218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AB=0.15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 rot="1740000">
            <a:off x="8920779" y="7634009"/>
            <a:ext cx="2132218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AC=0.15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 rot="1680000">
            <a:off x="4097351" y="9754798"/>
            <a:ext cx="2132218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B=0.4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8"/>
          <p:cNvCxnSpPr/>
          <p:nvPr/>
        </p:nvCxnSpPr>
        <p:spPr>
          <a:xfrm>
            <a:off x="13683139" y="3766233"/>
            <a:ext cx="2098033" cy="1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1" name="Google Shape;361;p18"/>
          <p:cNvCxnSpPr/>
          <p:nvPr/>
        </p:nvCxnSpPr>
        <p:spPr>
          <a:xfrm>
            <a:off x="13797492" y="10362782"/>
            <a:ext cx="2098033" cy="1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2" name="Google Shape;362;p18"/>
          <p:cNvSpPr txBox="1"/>
          <p:nvPr/>
        </p:nvSpPr>
        <p:spPr>
          <a:xfrm>
            <a:off x="15981637" y="3448784"/>
            <a:ext cx="2438248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ABA=0.105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15960377" y="10045332"/>
            <a:ext cx="2480768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ACD=0.135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1181974" y="4352792"/>
            <a:ext cx="3583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Параметр k=2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0a13254c08_0_416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Наивное сэмплирование</a:t>
            </a:r>
            <a:endParaRPr/>
          </a:p>
        </p:txBody>
      </p:sp>
      <p:sp>
        <p:nvSpPr>
          <p:cNvPr id="370" name="Google Shape;370;g20a13254c08_0_416"/>
          <p:cNvSpPr txBox="1"/>
          <p:nvPr/>
        </p:nvSpPr>
        <p:spPr>
          <a:xfrm>
            <a:off x="3877950" y="7073275"/>
            <a:ext cx="3516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Они сейчас едут на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g20a13254c08_0_416"/>
          <p:cNvSpPr/>
          <p:nvPr/>
        </p:nvSpPr>
        <p:spPr>
          <a:xfrm>
            <a:off x="8222375" y="6342775"/>
            <a:ext cx="3806700" cy="207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Языковая модель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372" name="Google Shape;372;g20a13254c08_0_416"/>
          <p:cNvCxnSpPr>
            <a:stCxn id="370" idx="3"/>
            <a:endCxn id="371" idx="1"/>
          </p:cNvCxnSpPr>
          <p:nvPr/>
        </p:nvCxnSpPr>
        <p:spPr>
          <a:xfrm>
            <a:off x="7394850" y="7381075"/>
            <a:ext cx="82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3" name="Google Shape;373;g20a13254c08_0_416"/>
          <p:cNvGraphicFramePr/>
          <p:nvPr/>
        </p:nvGraphicFramePr>
        <p:xfrm>
          <a:off x="17935175" y="5244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2275500"/>
              </a:tblGrid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Встречу</a:t>
                      </a:r>
                      <a:endParaRPr b="1" sz="2800"/>
                    </a:p>
                  </a:txBody>
                  <a:tcPr marT="91425" marB="91425" marR="91425" marL="91425" anchor="ctr"/>
                </a:tc>
              </a:tr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Учебу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Работу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На пляж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374" name="Google Shape;374;g20a13254c08_0_416"/>
          <p:cNvCxnSpPr>
            <a:stCxn id="371" idx="3"/>
          </p:cNvCxnSpPr>
          <p:nvPr/>
        </p:nvCxnSpPr>
        <p:spPr>
          <a:xfrm flipH="1" rot="10800000">
            <a:off x="12029075" y="6307975"/>
            <a:ext cx="2275500" cy="107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g20a13254c08_0_416"/>
          <p:cNvCxnSpPr/>
          <p:nvPr/>
        </p:nvCxnSpPr>
        <p:spPr>
          <a:xfrm>
            <a:off x="12029075" y="7394550"/>
            <a:ext cx="22548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g20a13254c08_0_416"/>
          <p:cNvSpPr/>
          <p:nvPr/>
        </p:nvSpPr>
        <p:spPr>
          <a:xfrm>
            <a:off x="15839550" y="5484475"/>
            <a:ext cx="1861800" cy="310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0a13254c08_0_416"/>
          <p:cNvSpPr/>
          <p:nvPr/>
        </p:nvSpPr>
        <p:spPr>
          <a:xfrm>
            <a:off x="16542750" y="6441600"/>
            <a:ext cx="1158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0a13254c08_0_416"/>
          <p:cNvSpPr/>
          <p:nvPr/>
        </p:nvSpPr>
        <p:spPr>
          <a:xfrm>
            <a:off x="16964250" y="7380213"/>
            <a:ext cx="7371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0a13254c08_0_416"/>
          <p:cNvSpPr/>
          <p:nvPr/>
        </p:nvSpPr>
        <p:spPr>
          <a:xfrm>
            <a:off x="15090750" y="8318825"/>
            <a:ext cx="2610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a13254c08_0_89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Наивное сэмплирование</a:t>
            </a:r>
            <a:endParaRPr/>
          </a:p>
        </p:txBody>
      </p:sp>
      <p:sp>
        <p:nvSpPr>
          <p:cNvPr id="385" name="Google Shape;385;g20a13254c08_0_89"/>
          <p:cNvSpPr txBox="1"/>
          <p:nvPr/>
        </p:nvSpPr>
        <p:spPr>
          <a:xfrm>
            <a:off x="3877950" y="7073275"/>
            <a:ext cx="3516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Они сейчас едут на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g20a13254c08_0_89"/>
          <p:cNvSpPr/>
          <p:nvPr/>
        </p:nvSpPr>
        <p:spPr>
          <a:xfrm>
            <a:off x="8222375" y="6342775"/>
            <a:ext cx="3806700" cy="207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Языковая модель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387" name="Google Shape;387;g20a13254c08_0_89"/>
          <p:cNvCxnSpPr>
            <a:stCxn id="385" idx="3"/>
            <a:endCxn id="386" idx="1"/>
          </p:cNvCxnSpPr>
          <p:nvPr/>
        </p:nvCxnSpPr>
        <p:spPr>
          <a:xfrm>
            <a:off x="7394850" y="7381075"/>
            <a:ext cx="82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8" name="Google Shape;388;g20a13254c08_0_89"/>
          <p:cNvGraphicFramePr/>
          <p:nvPr/>
        </p:nvGraphicFramePr>
        <p:xfrm>
          <a:off x="17935175" y="5244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2275500"/>
              </a:tblGrid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Встречу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Учебу</a:t>
                      </a:r>
                      <a:endParaRPr b="1" sz="2800"/>
                    </a:p>
                  </a:txBody>
                  <a:tcPr marT="91425" marB="91425" marR="91425" marL="91425" anchor="ctr"/>
                </a:tc>
              </a:tr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Работу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На пляж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389" name="Google Shape;389;g20a13254c08_0_89"/>
          <p:cNvCxnSpPr>
            <a:stCxn id="386" idx="3"/>
          </p:cNvCxnSpPr>
          <p:nvPr/>
        </p:nvCxnSpPr>
        <p:spPr>
          <a:xfrm flipH="1" rot="10800000">
            <a:off x="12029075" y="6307975"/>
            <a:ext cx="2275500" cy="107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g20a13254c08_0_89"/>
          <p:cNvCxnSpPr/>
          <p:nvPr/>
        </p:nvCxnSpPr>
        <p:spPr>
          <a:xfrm>
            <a:off x="12029075" y="7394550"/>
            <a:ext cx="22548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g20a13254c08_0_89"/>
          <p:cNvSpPr/>
          <p:nvPr/>
        </p:nvSpPr>
        <p:spPr>
          <a:xfrm>
            <a:off x="15839550" y="5484475"/>
            <a:ext cx="18618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0a13254c08_0_89"/>
          <p:cNvSpPr/>
          <p:nvPr/>
        </p:nvSpPr>
        <p:spPr>
          <a:xfrm>
            <a:off x="16542750" y="6441600"/>
            <a:ext cx="1158600" cy="31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0a13254c08_0_89"/>
          <p:cNvSpPr/>
          <p:nvPr/>
        </p:nvSpPr>
        <p:spPr>
          <a:xfrm>
            <a:off x="16964250" y="7380213"/>
            <a:ext cx="7371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0a13254c08_0_89"/>
          <p:cNvSpPr/>
          <p:nvPr/>
        </p:nvSpPr>
        <p:spPr>
          <a:xfrm>
            <a:off x="15090750" y="8318825"/>
            <a:ext cx="2610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en-US"/>
              <a:t>занятия</a:t>
            </a:r>
            <a:endParaRPr/>
          </a:p>
        </p:txBody>
      </p:sp>
      <p:sp>
        <p:nvSpPr>
          <p:cNvPr id="128" name="Google Shape;128;p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33400" lvl="0" marL="45720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SzPts val="4800"/>
              <a:buAutoNum type="arabicPeriod"/>
            </a:pPr>
            <a:r>
              <a:rPr lang="en-US"/>
              <a:t>Жадный способ генерации</a:t>
            </a:r>
            <a:endParaRPr/>
          </a:p>
          <a:p>
            <a:pPr indent="-533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/>
              <a:t>Beam Search</a:t>
            </a:r>
            <a:endParaRPr/>
          </a:p>
          <a:p>
            <a:pPr indent="-533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/>
              <a:t>Top-k sampling</a:t>
            </a:r>
            <a:endParaRPr/>
          </a:p>
          <a:p>
            <a:pPr indent="-533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/>
              <a:t>Top-p sampling</a:t>
            </a:r>
            <a:endParaRPr/>
          </a:p>
          <a:p>
            <a:pPr indent="-533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/>
              <a:t>Сравнение подходов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a13254c08_0_43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 н</a:t>
            </a:r>
            <a:r>
              <a:rPr lang="en-US"/>
              <a:t>аивного сэмплирования</a:t>
            </a:r>
            <a:endParaRPr/>
          </a:p>
        </p:txBody>
      </p:sp>
      <p:sp>
        <p:nvSpPr>
          <p:cNvPr id="400" name="Google Shape;400;g20a13254c08_0_430"/>
          <p:cNvSpPr txBox="1"/>
          <p:nvPr/>
        </p:nvSpPr>
        <p:spPr>
          <a:xfrm>
            <a:off x="3877950" y="7073275"/>
            <a:ext cx="3516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Они сейчас едут на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g20a13254c08_0_430"/>
          <p:cNvSpPr/>
          <p:nvPr/>
        </p:nvSpPr>
        <p:spPr>
          <a:xfrm>
            <a:off x="8222375" y="6342775"/>
            <a:ext cx="3806700" cy="207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Языковая модель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402" name="Google Shape;402;g20a13254c08_0_430"/>
          <p:cNvCxnSpPr>
            <a:stCxn id="400" idx="3"/>
            <a:endCxn id="401" idx="1"/>
          </p:cNvCxnSpPr>
          <p:nvPr/>
        </p:nvCxnSpPr>
        <p:spPr>
          <a:xfrm>
            <a:off x="7394850" y="7381075"/>
            <a:ext cx="82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03" name="Google Shape;403;g20a13254c08_0_430"/>
          <p:cNvGraphicFramePr/>
          <p:nvPr/>
        </p:nvGraphicFramePr>
        <p:xfrm>
          <a:off x="17935175" y="5244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2275500"/>
              </a:tblGrid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Встречу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Учебу</a:t>
                      </a:r>
                      <a:endParaRPr b="1" sz="2800"/>
                    </a:p>
                  </a:txBody>
                  <a:tcPr marT="91425" marB="91425" marR="91425" marL="91425" anchor="ctr"/>
                </a:tc>
              </a:tr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Работу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На пляж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404" name="Google Shape;404;g20a13254c08_0_430"/>
          <p:cNvCxnSpPr>
            <a:stCxn id="401" idx="3"/>
          </p:cNvCxnSpPr>
          <p:nvPr/>
        </p:nvCxnSpPr>
        <p:spPr>
          <a:xfrm flipH="1" rot="10800000">
            <a:off x="12029075" y="6307975"/>
            <a:ext cx="2275500" cy="107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g20a13254c08_0_430"/>
          <p:cNvCxnSpPr/>
          <p:nvPr/>
        </p:nvCxnSpPr>
        <p:spPr>
          <a:xfrm>
            <a:off x="12029075" y="7394550"/>
            <a:ext cx="22548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g20a13254c08_0_430"/>
          <p:cNvSpPr/>
          <p:nvPr/>
        </p:nvSpPr>
        <p:spPr>
          <a:xfrm>
            <a:off x="15839550" y="5484475"/>
            <a:ext cx="18618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0a13254c08_0_430"/>
          <p:cNvSpPr/>
          <p:nvPr/>
        </p:nvSpPr>
        <p:spPr>
          <a:xfrm>
            <a:off x="16542750" y="6441600"/>
            <a:ext cx="1158600" cy="31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0a13254c08_0_430"/>
          <p:cNvSpPr/>
          <p:nvPr/>
        </p:nvSpPr>
        <p:spPr>
          <a:xfrm>
            <a:off x="16964250" y="7380213"/>
            <a:ext cx="7371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0a13254c08_0_430"/>
          <p:cNvSpPr/>
          <p:nvPr/>
        </p:nvSpPr>
        <p:spPr>
          <a:xfrm>
            <a:off x="15090750" y="8318825"/>
            <a:ext cx="2610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0" name="Google Shape;410;g20a13254c08_0_430"/>
          <p:cNvGraphicFramePr/>
          <p:nvPr/>
        </p:nvGraphicFramePr>
        <p:xfrm>
          <a:off x="17935175" y="9286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2275500"/>
              </a:tblGrid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вчера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машина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хорошо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…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1" name="Google Shape;411;g20a13254c08_0_430"/>
          <p:cNvSpPr/>
          <p:nvPr/>
        </p:nvSpPr>
        <p:spPr>
          <a:xfrm>
            <a:off x="17469825" y="9560025"/>
            <a:ext cx="231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0a13254c08_0_430"/>
          <p:cNvSpPr/>
          <p:nvPr/>
        </p:nvSpPr>
        <p:spPr>
          <a:xfrm>
            <a:off x="17262950" y="10436500"/>
            <a:ext cx="4383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0a13254c08_0_430"/>
          <p:cNvSpPr/>
          <p:nvPr/>
        </p:nvSpPr>
        <p:spPr>
          <a:xfrm>
            <a:off x="17469650" y="11437100"/>
            <a:ext cx="231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0a13254c08_0_430"/>
          <p:cNvSpPr/>
          <p:nvPr/>
        </p:nvSpPr>
        <p:spPr>
          <a:xfrm>
            <a:off x="17469650" y="12292875"/>
            <a:ext cx="231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0a13254c08_0_430"/>
          <p:cNvSpPr txBox="1"/>
          <p:nvPr/>
        </p:nvSpPr>
        <p:spPr>
          <a:xfrm rot="5400000">
            <a:off x="19559300" y="10873413"/>
            <a:ext cx="3123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Длинный хвост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0a13254c08_0_45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Top-k сэмплирование</a:t>
            </a:r>
            <a:endParaRPr/>
          </a:p>
        </p:txBody>
      </p:sp>
      <p:sp>
        <p:nvSpPr>
          <p:cNvPr id="421" name="Google Shape;421;g20a13254c08_0_451"/>
          <p:cNvSpPr txBox="1"/>
          <p:nvPr/>
        </p:nvSpPr>
        <p:spPr>
          <a:xfrm>
            <a:off x="2491875" y="7135350"/>
            <a:ext cx="3516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Они сейчас едут на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g20a13254c08_0_451"/>
          <p:cNvSpPr/>
          <p:nvPr/>
        </p:nvSpPr>
        <p:spPr>
          <a:xfrm>
            <a:off x="6836300" y="6404850"/>
            <a:ext cx="3806700" cy="207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Языковая модель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423" name="Google Shape;423;g20a13254c08_0_451"/>
          <p:cNvCxnSpPr>
            <a:stCxn id="421" idx="3"/>
            <a:endCxn id="422" idx="1"/>
          </p:cNvCxnSpPr>
          <p:nvPr/>
        </p:nvCxnSpPr>
        <p:spPr>
          <a:xfrm>
            <a:off x="6008775" y="7443150"/>
            <a:ext cx="82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g20a13254c08_0_451"/>
          <p:cNvCxnSpPr>
            <a:stCxn id="422" idx="3"/>
          </p:cNvCxnSpPr>
          <p:nvPr/>
        </p:nvCxnSpPr>
        <p:spPr>
          <a:xfrm flipH="1" rot="10800000">
            <a:off x="10643000" y="6370050"/>
            <a:ext cx="2275500" cy="107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g20a13254c08_0_451"/>
          <p:cNvCxnSpPr/>
          <p:nvPr/>
        </p:nvCxnSpPr>
        <p:spPr>
          <a:xfrm>
            <a:off x="10643000" y="7456625"/>
            <a:ext cx="22548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g20a13254c08_0_451"/>
          <p:cNvSpPr/>
          <p:nvPr/>
        </p:nvSpPr>
        <p:spPr>
          <a:xfrm>
            <a:off x="14453475" y="5546550"/>
            <a:ext cx="18618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0a13254c08_0_451"/>
          <p:cNvSpPr/>
          <p:nvPr/>
        </p:nvSpPr>
        <p:spPr>
          <a:xfrm>
            <a:off x="15156675" y="6503675"/>
            <a:ext cx="1158600" cy="31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0a13254c08_0_451"/>
          <p:cNvSpPr/>
          <p:nvPr/>
        </p:nvSpPr>
        <p:spPr>
          <a:xfrm>
            <a:off x="15578175" y="7442288"/>
            <a:ext cx="7371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0a13254c08_0_451"/>
          <p:cNvSpPr/>
          <p:nvPr/>
        </p:nvSpPr>
        <p:spPr>
          <a:xfrm>
            <a:off x="13704675" y="8380900"/>
            <a:ext cx="2610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0" name="Google Shape;430;g20a13254c08_0_451"/>
          <p:cNvGraphicFramePr/>
          <p:nvPr/>
        </p:nvGraphicFramePr>
        <p:xfrm>
          <a:off x="16557200" y="5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2094400"/>
              </a:tblGrid>
              <a:tr h="91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Встречу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1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Учебу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1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Работу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1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На пляж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1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вчера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машина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хорошо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…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g20a13254c08_0_451"/>
          <p:cNvSpPr/>
          <p:nvPr/>
        </p:nvSpPr>
        <p:spPr>
          <a:xfrm>
            <a:off x="16083675" y="9146300"/>
            <a:ext cx="231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0a13254c08_0_451"/>
          <p:cNvSpPr/>
          <p:nvPr/>
        </p:nvSpPr>
        <p:spPr>
          <a:xfrm>
            <a:off x="15876800" y="10022775"/>
            <a:ext cx="4383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0a13254c08_0_451"/>
          <p:cNvSpPr/>
          <p:nvPr/>
        </p:nvSpPr>
        <p:spPr>
          <a:xfrm>
            <a:off x="16083500" y="11023375"/>
            <a:ext cx="231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0a13254c08_0_451"/>
          <p:cNvSpPr/>
          <p:nvPr/>
        </p:nvSpPr>
        <p:spPr>
          <a:xfrm>
            <a:off x="16083500" y="11879150"/>
            <a:ext cx="231600" cy="31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0a13254c08_0_451"/>
          <p:cNvSpPr txBox="1"/>
          <p:nvPr/>
        </p:nvSpPr>
        <p:spPr>
          <a:xfrm>
            <a:off x="1206500" y="3098325"/>
            <a:ext cx="1806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Возьмем K наиболее вероятных токенов, где K — фиксированный гиперпараметр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6" name="Google Shape;436;g20a13254c08_0_451"/>
          <p:cNvSpPr txBox="1"/>
          <p:nvPr/>
        </p:nvSpPr>
        <p:spPr>
          <a:xfrm>
            <a:off x="9773975" y="12189350"/>
            <a:ext cx="281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latin typeface="Helvetica Neue"/>
                <a:ea typeface="Helvetica Neue"/>
                <a:cs typeface="Helvetica Neue"/>
                <a:sym typeface="Helvetica Neue"/>
              </a:rPr>
              <a:t>Пример для k=4</a:t>
            </a:r>
            <a:endParaRPr sz="2400" u="sng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0a13254c08_0_477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Проблемы t</a:t>
            </a:r>
            <a:r>
              <a:rPr lang="en-US"/>
              <a:t>op-k сэмплирования</a:t>
            </a:r>
            <a:endParaRPr/>
          </a:p>
        </p:txBody>
      </p:sp>
      <p:sp>
        <p:nvSpPr>
          <p:cNvPr id="442" name="Google Shape;442;g20a13254c08_0_477"/>
          <p:cNvSpPr txBox="1"/>
          <p:nvPr/>
        </p:nvSpPr>
        <p:spPr>
          <a:xfrm>
            <a:off x="1206500" y="5157575"/>
            <a:ext cx="3516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Они сейчас едут на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g20a13254c08_0_477"/>
          <p:cNvSpPr/>
          <p:nvPr/>
        </p:nvSpPr>
        <p:spPr>
          <a:xfrm>
            <a:off x="5550925" y="4427075"/>
            <a:ext cx="3806700" cy="207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Языковая модель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444" name="Google Shape;444;g20a13254c08_0_477"/>
          <p:cNvCxnSpPr>
            <a:stCxn id="442" idx="3"/>
            <a:endCxn id="443" idx="1"/>
          </p:cNvCxnSpPr>
          <p:nvPr/>
        </p:nvCxnSpPr>
        <p:spPr>
          <a:xfrm>
            <a:off x="4723400" y="5465375"/>
            <a:ext cx="82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g20a13254c08_0_477"/>
          <p:cNvCxnSpPr>
            <a:stCxn id="443" idx="3"/>
          </p:cNvCxnSpPr>
          <p:nvPr/>
        </p:nvCxnSpPr>
        <p:spPr>
          <a:xfrm flipH="1" rot="10800000">
            <a:off x="9357625" y="4392275"/>
            <a:ext cx="2275500" cy="107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g20a13254c08_0_477"/>
          <p:cNvCxnSpPr/>
          <p:nvPr/>
        </p:nvCxnSpPr>
        <p:spPr>
          <a:xfrm>
            <a:off x="9357625" y="5478850"/>
            <a:ext cx="22548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g20a13254c08_0_477"/>
          <p:cNvSpPr/>
          <p:nvPr/>
        </p:nvSpPr>
        <p:spPr>
          <a:xfrm>
            <a:off x="11718650" y="3414525"/>
            <a:ext cx="3806700" cy="310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0a13254c08_0_477"/>
          <p:cNvSpPr/>
          <p:nvPr/>
        </p:nvSpPr>
        <p:spPr>
          <a:xfrm>
            <a:off x="11718650" y="4931125"/>
            <a:ext cx="372300" cy="310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0a13254c08_0_477"/>
          <p:cNvSpPr/>
          <p:nvPr/>
        </p:nvSpPr>
        <p:spPr>
          <a:xfrm>
            <a:off x="11718650" y="6447725"/>
            <a:ext cx="2316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0a13254c08_0_477"/>
          <p:cNvSpPr/>
          <p:nvPr/>
        </p:nvSpPr>
        <p:spPr>
          <a:xfrm>
            <a:off x="11718650" y="4172825"/>
            <a:ext cx="620700" cy="310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0a13254c08_0_477"/>
          <p:cNvSpPr/>
          <p:nvPr/>
        </p:nvSpPr>
        <p:spPr>
          <a:xfrm>
            <a:off x="11718650" y="5689425"/>
            <a:ext cx="2316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0a13254c08_0_477"/>
          <p:cNvSpPr/>
          <p:nvPr/>
        </p:nvSpPr>
        <p:spPr>
          <a:xfrm>
            <a:off x="11718650" y="7206025"/>
            <a:ext cx="2316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0a13254c08_0_477"/>
          <p:cNvSpPr txBox="1"/>
          <p:nvPr/>
        </p:nvSpPr>
        <p:spPr>
          <a:xfrm>
            <a:off x="17076775" y="4588025"/>
            <a:ext cx="4882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Helvetica Neue"/>
                <a:ea typeface="Helvetica Neue"/>
                <a:cs typeface="Helvetica Neue"/>
                <a:sym typeface="Helvetica Neue"/>
              </a:rPr>
              <a:t>Top-k сэмплирование оставляет слишком много слов</a:t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54" name="Google Shape;454;g20a13254c08_0_477"/>
          <p:cNvCxnSpPr/>
          <p:nvPr/>
        </p:nvCxnSpPr>
        <p:spPr>
          <a:xfrm>
            <a:off x="11718650" y="5487125"/>
            <a:ext cx="4261800" cy="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a13254c08_0_51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Проблемы top-k сэмплирования</a:t>
            </a:r>
            <a:endParaRPr/>
          </a:p>
        </p:txBody>
      </p:sp>
      <p:sp>
        <p:nvSpPr>
          <p:cNvPr id="460" name="Google Shape;460;g20a13254c08_0_513"/>
          <p:cNvSpPr txBox="1"/>
          <p:nvPr/>
        </p:nvSpPr>
        <p:spPr>
          <a:xfrm>
            <a:off x="1206500" y="5157575"/>
            <a:ext cx="3516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Они сейчас едут на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" name="Google Shape;461;g20a13254c08_0_513"/>
          <p:cNvSpPr/>
          <p:nvPr/>
        </p:nvSpPr>
        <p:spPr>
          <a:xfrm>
            <a:off x="5550925" y="4427075"/>
            <a:ext cx="3806700" cy="207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Языковая модель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462" name="Google Shape;462;g20a13254c08_0_513"/>
          <p:cNvCxnSpPr>
            <a:stCxn id="460" idx="3"/>
            <a:endCxn id="461" idx="1"/>
          </p:cNvCxnSpPr>
          <p:nvPr/>
        </p:nvCxnSpPr>
        <p:spPr>
          <a:xfrm>
            <a:off x="4723400" y="5465375"/>
            <a:ext cx="82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g20a13254c08_0_513"/>
          <p:cNvCxnSpPr>
            <a:stCxn id="461" idx="3"/>
          </p:cNvCxnSpPr>
          <p:nvPr/>
        </p:nvCxnSpPr>
        <p:spPr>
          <a:xfrm flipH="1" rot="10800000">
            <a:off x="9357625" y="4392275"/>
            <a:ext cx="2275500" cy="107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g20a13254c08_0_513"/>
          <p:cNvCxnSpPr/>
          <p:nvPr/>
        </p:nvCxnSpPr>
        <p:spPr>
          <a:xfrm>
            <a:off x="9357625" y="5478850"/>
            <a:ext cx="22548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g20a13254c08_0_513"/>
          <p:cNvSpPr/>
          <p:nvPr/>
        </p:nvSpPr>
        <p:spPr>
          <a:xfrm>
            <a:off x="11718650" y="3414525"/>
            <a:ext cx="3806700" cy="310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0a13254c08_0_513"/>
          <p:cNvSpPr/>
          <p:nvPr/>
        </p:nvSpPr>
        <p:spPr>
          <a:xfrm>
            <a:off x="11718650" y="4931125"/>
            <a:ext cx="372300" cy="310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0a13254c08_0_513"/>
          <p:cNvSpPr/>
          <p:nvPr/>
        </p:nvSpPr>
        <p:spPr>
          <a:xfrm>
            <a:off x="11718650" y="6447725"/>
            <a:ext cx="2316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0a13254c08_0_513"/>
          <p:cNvSpPr/>
          <p:nvPr/>
        </p:nvSpPr>
        <p:spPr>
          <a:xfrm>
            <a:off x="11718650" y="4172825"/>
            <a:ext cx="620700" cy="310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0a13254c08_0_513"/>
          <p:cNvSpPr/>
          <p:nvPr/>
        </p:nvSpPr>
        <p:spPr>
          <a:xfrm>
            <a:off x="11718650" y="5689425"/>
            <a:ext cx="2316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0a13254c08_0_513"/>
          <p:cNvSpPr/>
          <p:nvPr/>
        </p:nvSpPr>
        <p:spPr>
          <a:xfrm>
            <a:off x="11718650" y="7206025"/>
            <a:ext cx="2316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0a13254c08_0_513"/>
          <p:cNvSpPr txBox="1"/>
          <p:nvPr/>
        </p:nvSpPr>
        <p:spPr>
          <a:xfrm>
            <a:off x="1206500" y="10357800"/>
            <a:ext cx="3516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Они сейчас едут на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g20a13254c08_0_513"/>
          <p:cNvSpPr/>
          <p:nvPr/>
        </p:nvSpPr>
        <p:spPr>
          <a:xfrm>
            <a:off x="5550925" y="9627300"/>
            <a:ext cx="3806700" cy="207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Языковая модель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473" name="Google Shape;473;g20a13254c08_0_513"/>
          <p:cNvCxnSpPr>
            <a:stCxn id="471" idx="3"/>
            <a:endCxn id="472" idx="1"/>
          </p:cNvCxnSpPr>
          <p:nvPr/>
        </p:nvCxnSpPr>
        <p:spPr>
          <a:xfrm>
            <a:off x="4723400" y="10665600"/>
            <a:ext cx="82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g20a13254c08_0_513"/>
          <p:cNvCxnSpPr>
            <a:stCxn id="472" idx="3"/>
          </p:cNvCxnSpPr>
          <p:nvPr/>
        </p:nvCxnSpPr>
        <p:spPr>
          <a:xfrm flipH="1" rot="10800000">
            <a:off x="9357625" y="9592500"/>
            <a:ext cx="2275500" cy="107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g20a13254c08_0_513"/>
          <p:cNvCxnSpPr/>
          <p:nvPr/>
        </p:nvCxnSpPr>
        <p:spPr>
          <a:xfrm>
            <a:off x="9357625" y="10679075"/>
            <a:ext cx="22548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g20a13254c08_0_513"/>
          <p:cNvSpPr/>
          <p:nvPr/>
        </p:nvSpPr>
        <p:spPr>
          <a:xfrm>
            <a:off x="11718650" y="8614750"/>
            <a:ext cx="1675800" cy="31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0a13254c08_0_513"/>
          <p:cNvSpPr/>
          <p:nvPr/>
        </p:nvSpPr>
        <p:spPr>
          <a:xfrm>
            <a:off x="11718650" y="10131350"/>
            <a:ext cx="1323900" cy="31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0a13254c08_0_513"/>
          <p:cNvSpPr/>
          <p:nvPr/>
        </p:nvSpPr>
        <p:spPr>
          <a:xfrm>
            <a:off x="11718650" y="11647950"/>
            <a:ext cx="1034400" cy="31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20a13254c08_0_513"/>
          <p:cNvSpPr/>
          <p:nvPr/>
        </p:nvSpPr>
        <p:spPr>
          <a:xfrm>
            <a:off x="11718650" y="9373050"/>
            <a:ext cx="1489500" cy="31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20a13254c08_0_513"/>
          <p:cNvSpPr/>
          <p:nvPr/>
        </p:nvSpPr>
        <p:spPr>
          <a:xfrm>
            <a:off x="11718650" y="10889650"/>
            <a:ext cx="1158600" cy="31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0a13254c08_0_513"/>
          <p:cNvSpPr/>
          <p:nvPr/>
        </p:nvSpPr>
        <p:spPr>
          <a:xfrm>
            <a:off x="11718650" y="12406250"/>
            <a:ext cx="827400" cy="31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0a13254c08_0_513"/>
          <p:cNvSpPr txBox="1"/>
          <p:nvPr/>
        </p:nvSpPr>
        <p:spPr>
          <a:xfrm>
            <a:off x="17076775" y="4588025"/>
            <a:ext cx="4882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Helvetica Neue"/>
                <a:ea typeface="Helvetica Neue"/>
                <a:cs typeface="Helvetica Neue"/>
                <a:sym typeface="Helvetica Neue"/>
              </a:rPr>
              <a:t>Top-k сэмплирование оставляет слишком много слов</a:t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g20a13254c08_0_513"/>
          <p:cNvSpPr txBox="1"/>
          <p:nvPr/>
        </p:nvSpPr>
        <p:spPr>
          <a:xfrm>
            <a:off x="17167125" y="9592500"/>
            <a:ext cx="4882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Helvetica Neue"/>
                <a:ea typeface="Helvetica Neue"/>
                <a:cs typeface="Helvetica Neue"/>
                <a:sym typeface="Helvetica Neue"/>
              </a:rPr>
              <a:t>Top-k сэмплирование оставляет слишком мало слов</a:t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4" name="Google Shape;484;g20a13254c08_0_513"/>
          <p:cNvCxnSpPr/>
          <p:nvPr/>
        </p:nvCxnSpPr>
        <p:spPr>
          <a:xfrm>
            <a:off x="11718650" y="5487125"/>
            <a:ext cx="4261800" cy="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5" name="Google Shape;485;g20a13254c08_0_513"/>
          <p:cNvCxnSpPr/>
          <p:nvPr/>
        </p:nvCxnSpPr>
        <p:spPr>
          <a:xfrm>
            <a:off x="11718650" y="10648350"/>
            <a:ext cx="4261800" cy="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0a13254c08_0_54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op-p (nucleus) сэмплирование</a:t>
            </a:r>
            <a:endParaRPr/>
          </a:p>
        </p:txBody>
      </p:sp>
      <p:sp>
        <p:nvSpPr>
          <p:cNvPr id="491" name="Google Shape;491;g20a13254c08_0_543"/>
          <p:cNvSpPr txBox="1"/>
          <p:nvPr/>
        </p:nvSpPr>
        <p:spPr>
          <a:xfrm>
            <a:off x="1206500" y="3243300"/>
            <a:ext cx="20587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Helvetica Neue"/>
                <a:ea typeface="Helvetica Neue"/>
                <a:cs typeface="Helvetica Neue"/>
                <a:sym typeface="Helvetica Neue"/>
              </a:rPr>
              <a:t>Параметр k подбирается динамически так, чтобы суммарная вероятность k наиболее вероятных токенов была выше некоторого порога p. P является фиксированным гиперпараметром. </a:t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0a13254c08_0_58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Top-p (nucleus) сэмплирование</a:t>
            </a:r>
            <a:endParaRPr/>
          </a:p>
        </p:txBody>
      </p:sp>
      <p:sp>
        <p:nvSpPr>
          <p:cNvPr id="497" name="Google Shape;497;g20a13254c08_0_585"/>
          <p:cNvSpPr txBox="1"/>
          <p:nvPr/>
        </p:nvSpPr>
        <p:spPr>
          <a:xfrm>
            <a:off x="1206500" y="6550200"/>
            <a:ext cx="3516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Они сейчас едут на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g20a13254c08_0_585"/>
          <p:cNvSpPr/>
          <p:nvPr/>
        </p:nvSpPr>
        <p:spPr>
          <a:xfrm>
            <a:off x="5550925" y="5819700"/>
            <a:ext cx="3806700" cy="207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Языковая модель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499" name="Google Shape;499;g20a13254c08_0_585"/>
          <p:cNvCxnSpPr>
            <a:stCxn id="497" idx="3"/>
            <a:endCxn id="498" idx="1"/>
          </p:cNvCxnSpPr>
          <p:nvPr/>
        </p:nvCxnSpPr>
        <p:spPr>
          <a:xfrm>
            <a:off x="4723400" y="6858000"/>
            <a:ext cx="82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g20a13254c08_0_585"/>
          <p:cNvCxnSpPr>
            <a:stCxn id="498" idx="3"/>
          </p:cNvCxnSpPr>
          <p:nvPr/>
        </p:nvCxnSpPr>
        <p:spPr>
          <a:xfrm flipH="1" rot="10800000">
            <a:off x="9357625" y="5784900"/>
            <a:ext cx="2275500" cy="107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g20a13254c08_0_585"/>
          <p:cNvCxnSpPr/>
          <p:nvPr/>
        </p:nvCxnSpPr>
        <p:spPr>
          <a:xfrm>
            <a:off x="9357625" y="6871475"/>
            <a:ext cx="22548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g20a13254c08_0_585"/>
          <p:cNvSpPr/>
          <p:nvPr/>
        </p:nvSpPr>
        <p:spPr>
          <a:xfrm>
            <a:off x="11718650" y="4807150"/>
            <a:ext cx="3806700" cy="31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0.9</a:t>
            </a:r>
            <a:endParaRPr b="1" sz="2400"/>
          </a:p>
        </p:txBody>
      </p:sp>
      <p:sp>
        <p:nvSpPr>
          <p:cNvPr id="503" name="Google Shape;503;g20a13254c08_0_585"/>
          <p:cNvSpPr/>
          <p:nvPr/>
        </p:nvSpPr>
        <p:spPr>
          <a:xfrm>
            <a:off x="11718650" y="6323750"/>
            <a:ext cx="3723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20a13254c08_0_585"/>
          <p:cNvSpPr/>
          <p:nvPr/>
        </p:nvSpPr>
        <p:spPr>
          <a:xfrm>
            <a:off x="11718650" y="7840350"/>
            <a:ext cx="2316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0a13254c08_0_585"/>
          <p:cNvSpPr/>
          <p:nvPr/>
        </p:nvSpPr>
        <p:spPr>
          <a:xfrm>
            <a:off x="11718650" y="5565450"/>
            <a:ext cx="6207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20a13254c08_0_585"/>
          <p:cNvSpPr/>
          <p:nvPr/>
        </p:nvSpPr>
        <p:spPr>
          <a:xfrm>
            <a:off x="11718650" y="7082050"/>
            <a:ext cx="2316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20a13254c08_0_585"/>
          <p:cNvSpPr txBox="1"/>
          <p:nvPr/>
        </p:nvSpPr>
        <p:spPr>
          <a:xfrm>
            <a:off x="1206500" y="3243300"/>
            <a:ext cx="20587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Helvetica Neue"/>
                <a:ea typeface="Helvetica Neue"/>
                <a:cs typeface="Helvetica Neue"/>
                <a:sym typeface="Helvetica Neue"/>
              </a:rPr>
              <a:t>Параметр k подбирается динамически так, чтобы суммарная вероятность k наиболее вероятных токенов была выше некоторого порога p. P является фиксированным гиперпараметром. </a:t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8" name="Google Shape;508;g20a13254c08_0_585"/>
          <p:cNvCxnSpPr/>
          <p:nvPr/>
        </p:nvCxnSpPr>
        <p:spPr>
          <a:xfrm>
            <a:off x="11718650" y="5324150"/>
            <a:ext cx="4261800" cy="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0a13254c08_0_61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Top-p (nucleus) сэмплирование</a:t>
            </a:r>
            <a:endParaRPr/>
          </a:p>
        </p:txBody>
      </p:sp>
      <p:sp>
        <p:nvSpPr>
          <p:cNvPr id="514" name="Google Shape;514;g20a13254c08_0_613"/>
          <p:cNvSpPr txBox="1"/>
          <p:nvPr/>
        </p:nvSpPr>
        <p:spPr>
          <a:xfrm>
            <a:off x="1206500" y="6550200"/>
            <a:ext cx="3516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Они сейчас едут на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5" name="Google Shape;515;g20a13254c08_0_613"/>
          <p:cNvSpPr/>
          <p:nvPr/>
        </p:nvSpPr>
        <p:spPr>
          <a:xfrm>
            <a:off x="5550925" y="5819700"/>
            <a:ext cx="3806700" cy="207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Языковая модель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516" name="Google Shape;516;g20a13254c08_0_613"/>
          <p:cNvCxnSpPr>
            <a:stCxn id="514" idx="3"/>
            <a:endCxn id="515" idx="1"/>
          </p:cNvCxnSpPr>
          <p:nvPr/>
        </p:nvCxnSpPr>
        <p:spPr>
          <a:xfrm>
            <a:off x="4723400" y="6858000"/>
            <a:ext cx="82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g20a13254c08_0_613"/>
          <p:cNvCxnSpPr>
            <a:stCxn id="515" idx="3"/>
          </p:cNvCxnSpPr>
          <p:nvPr/>
        </p:nvCxnSpPr>
        <p:spPr>
          <a:xfrm flipH="1" rot="10800000">
            <a:off x="9357625" y="5784900"/>
            <a:ext cx="2275500" cy="107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g20a13254c08_0_613"/>
          <p:cNvCxnSpPr/>
          <p:nvPr/>
        </p:nvCxnSpPr>
        <p:spPr>
          <a:xfrm>
            <a:off x="9357625" y="6871475"/>
            <a:ext cx="22548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g20a13254c08_0_613"/>
          <p:cNvSpPr/>
          <p:nvPr/>
        </p:nvSpPr>
        <p:spPr>
          <a:xfrm>
            <a:off x="11718650" y="4807150"/>
            <a:ext cx="3806700" cy="31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0.9</a:t>
            </a:r>
            <a:endParaRPr b="1" sz="2400"/>
          </a:p>
        </p:txBody>
      </p:sp>
      <p:sp>
        <p:nvSpPr>
          <p:cNvPr id="520" name="Google Shape;520;g20a13254c08_0_613"/>
          <p:cNvSpPr/>
          <p:nvPr/>
        </p:nvSpPr>
        <p:spPr>
          <a:xfrm>
            <a:off x="11718650" y="6323750"/>
            <a:ext cx="3723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20a13254c08_0_613"/>
          <p:cNvSpPr/>
          <p:nvPr/>
        </p:nvSpPr>
        <p:spPr>
          <a:xfrm>
            <a:off x="11718650" y="7840350"/>
            <a:ext cx="2316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20a13254c08_0_613"/>
          <p:cNvSpPr/>
          <p:nvPr/>
        </p:nvSpPr>
        <p:spPr>
          <a:xfrm>
            <a:off x="11718650" y="5565450"/>
            <a:ext cx="6207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0a13254c08_0_613"/>
          <p:cNvSpPr/>
          <p:nvPr/>
        </p:nvSpPr>
        <p:spPr>
          <a:xfrm>
            <a:off x="11718650" y="7082050"/>
            <a:ext cx="231600" cy="31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0a13254c08_0_613"/>
          <p:cNvSpPr txBox="1"/>
          <p:nvPr/>
        </p:nvSpPr>
        <p:spPr>
          <a:xfrm>
            <a:off x="1206500" y="3243300"/>
            <a:ext cx="20587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Helvetica Neue"/>
                <a:ea typeface="Helvetica Neue"/>
                <a:cs typeface="Helvetica Neue"/>
                <a:sym typeface="Helvetica Neue"/>
              </a:rPr>
              <a:t>Параметр k подбирается динамически так, чтобы суммарная вероятность k наиболее вероятных токенов была выше некоторого порога p. P является фиксированным гиперпараметром. </a:t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25" name="Google Shape;525;g20a13254c08_0_613"/>
          <p:cNvCxnSpPr/>
          <p:nvPr/>
        </p:nvCxnSpPr>
        <p:spPr>
          <a:xfrm>
            <a:off x="11718650" y="5324150"/>
            <a:ext cx="4261800" cy="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6" name="Google Shape;526;g20a13254c08_0_613"/>
          <p:cNvSpPr txBox="1"/>
          <p:nvPr/>
        </p:nvSpPr>
        <p:spPr>
          <a:xfrm>
            <a:off x="1206500" y="10671550"/>
            <a:ext cx="3516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Они сейчас едут на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" name="Google Shape;527;g20a13254c08_0_613"/>
          <p:cNvSpPr/>
          <p:nvPr/>
        </p:nvSpPr>
        <p:spPr>
          <a:xfrm>
            <a:off x="5550925" y="9941050"/>
            <a:ext cx="3806700" cy="207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Языковая модель</a:t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528" name="Google Shape;528;g20a13254c08_0_613"/>
          <p:cNvCxnSpPr>
            <a:stCxn id="526" idx="3"/>
            <a:endCxn id="527" idx="1"/>
          </p:cNvCxnSpPr>
          <p:nvPr/>
        </p:nvCxnSpPr>
        <p:spPr>
          <a:xfrm>
            <a:off x="4723400" y="10979350"/>
            <a:ext cx="82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g20a13254c08_0_613"/>
          <p:cNvCxnSpPr>
            <a:stCxn id="527" idx="3"/>
          </p:cNvCxnSpPr>
          <p:nvPr/>
        </p:nvCxnSpPr>
        <p:spPr>
          <a:xfrm flipH="1" rot="10800000">
            <a:off x="9357625" y="9906250"/>
            <a:ext cx="2275500" cy="107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g20a13254c08_0_613"/>
          <p:cNvCxnSpPr/>
          <p:nvPr/>
        </p:nvCxnSpPr>
        <p:spPr>
          <a:xfrm>
            <a:off x="9357625" y="10992825"/>
            <a:ext cx="22548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g20a13254c08_0_613"/>
          <p:cNvSpPr/>
          <p:nvPr/>
        </p:nvSpPr>
        <p:spPr>
          <a:xfrm>
            <a:off x="11718650" y="8928500"/>
            <a:ext cx="1675800" cy="31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0.2</a:t>
            </a:r>
            <a:endParaRPr b="1" sz="2400"/>
          </a:p>
        </p:txBody>
      </p:sp>
      <p:sp>
        <p:nvSpPr>
          <p:cNvPr id="532" name="Google Shape;532;g20a13254c08_0_613"/>
          <p:cNvSpPr/>
          <p:nvPr/>
        </p:nvSpPr>
        <p:spPr>
          <a:xfrm>
            <a:off x="11718650" y="10445100"/>
            <a:ext cx="1323900" cy="31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0.14</a:t>
            </a:r>
            <a:endParaRPr/>
          </a:p>
        </p:txBody>
      </p:sp>
      <p:sp>
        <p:nvSpPr>
          <p:cNvPr id="533" name="Google Shape;533;g20a13254c08_0_613"/>
          <p:cNvSpPr/>
          <p:nvPr/>
        </p:nvSpPr>
        <p:spPr>
          <a:xfrm>
            <a:off x="11718650" y="11961700"/>
            <a:ext cx="1034400" cy="31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0.1</a:t>
            </a:r>
            <a:endParaRPr/>
          </a:p>
        </p:txBody>
      </p:sp>
      <p:sp>
        <p:nvSpPr>
          <p:cNvPr id="534" name="Google Shape;534;g20a13254c08_0_613"/>
          <p:cNvSpPr/>
          <p:nvPr/>
        </p:nvSpPr>
        <p:spPr>
          <a:xfrm>
            <a:off x="11718650" y="9686800"/>
            <a:ext cx="1489500" cy="31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0.16</a:t>
            </a:r>
            <a:endParaRPr/>
          </a:p>
        </p:txBody>
      </p:sp>
      <p:sp>
        <p:nvSpPr>
          <p:cNvPr id="535" name="Google Shape;535;g20a13254c08_0_613"/>
          <p:cNvSpPr/>
          <p:nvPr/>
        </p:nvSpPr>
        <p:spPr>
          <a:xfrm>
            <a:off x="11718650" y="11203400"/>
            <a:ext cx="1158600" cy="31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0.12</a:t>
            </a:r>
            <a:endParaRPr/>
          </a:p>
        </p:txBody>
      </p:sp>
      <p:sp>
        <p:nvSpPr>
          <p:cNvPr id="536" name="Google Shape;536;g20a13254c08_0_613"/>
          <p:cNvSpPr/>
          <p:nvPr/>
        </p:nvSpPr>
        <p:spPr>
          <a:xfrm>
            <a:off x="11718650" y="12720000"/>
            <a:ext cx="827400" cy="31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0.08</a:t>
            </a:r>
            <a:endParaRPr/>
          </a:p>
        </p:txBody>
      </p:sp>
      <p:cxnSp>
        <p:nvCxnSpPr>
          <p:cNvPr id="537" name="Google Shape;537;g20a13254c08_0_613"/>
          <p:cNvCxnSpPr/>
          <p:nvPr/>
        </p:nvCxnSpPr>
        <p:spPr>
          <a:xfrm>
            <a:off x="11718650" y="13279150"/>
            <a:ext cx="4261800" cy="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0a13254c08_0_64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Зачем нужны различные методы генерации</a:t>
            </a:r>
            <a:endParaRPr/>
          </a:p>
        </p:txBody>
      </p:sp>
      <p:cxnSp>
        <p:nvCxnSpPr>
          <p:cNvPr id="543" name="Google Shape;543;g20a13254c08_0_641"/>
          <p:cNvCxnSpPr/>
          <p:nvPr/>
        </p:nvCxnSpPr>
        <p:spPr>
          <a:xfrm flipH="1" rot="10800000">
            <a:off x="2323950" y="5976825"/>
            <a:ext cx="19736100" cy="207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4" name="Google Shape;544;g20a13254c08_0_641"/>
          <p:cNvSpPr txBox="1"/>
          <p:nvPr/>
        </p:nvSpPr>
        <p:spPr>
          <a:xfrm>
            <a:off x="9192300" y="5045925"/>
            <a:ext cx="599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Генеративные задачи в NLP</a:t>
            </a:r>
            <a:endParaRPr b="1"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5" name="Google Shape;545;g20a13254c08_0_641"/>
          <p:cNvSpPr txBox="1"/>
          <p:nvPr/>
        </p:nvSpPr>
        <p:spPr>
          <a:xfrm>
            <a:off x="1829875" y="4553325"/>
            <a:ext cx="204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Менее разнообразная генерация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6" name="Google Shape;546;g20a13254c08_0_641"/>
          <p:cNvSpPr txBox="1"/>
          <p:nvPr/>
        </p:nvSpPr>
        <p:spPr>
          <a:xfrm>
            <a:off x="20506025" y="4457475"/>
            <a:ext cx="204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Более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разнообразная генерация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" name="Google Shape;547;g20a13254c08_0_641"/>
          <p:cNvSpPr txBox="1"/>
          <p:nvPr/>
        </p:nvSpPr>
        <p:spPr>
          <a:xfrm>
            <a:off x="3319400" y="6623150"/>
            <a:ext cx="2813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Машинный перевод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" name="Google Shape;548;g20a13254c08_0_641"/>
          <p:cNvSpPr txBox="1"/>
          <p:nvPr/>
        </p:nvSpPr>
        <p:spPr>
          <a:xfrm>
            <a:off x="6512875" y="6869450"/>
            <a:ext cx="326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Суммаризация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" name="Google Shape;549;g20a13254c08_0_641"/>
          <p:cNvSpPr txBox="1"/>
          <p:nvPr/>
        </p:nvSpPr>
        <p:spPr>
          <a:xfrm>
            <a:off x="11526925" y="6623150"/>
            <a:ext cx="3261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Диалоговое моделирование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g20a13254c08_0_641"/>
          <p:cNvSpPr txBox="1"/>
          <p:nvPr/>
        </p:nvSpPr>
        <p:spPr>
          <a:xfrm>
            <a:off x="17430550" y="6623150"/>
            <a:ext cx="3261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Генерация историй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51" name="Google Shape;551;g20a13254c08_0_641"/>
          <p:cNvCxnSpPr/>
          <p:nvPr/>
        </p:nvCxnSpPr>
        <p:spPr>
          <a:xfrm flipH="1" rot="10800000">
            <a:off x="2323950" y="9461750"/>
            <a:ext cx="19736100" cy="20700"/>
          </a:xfrm>
          <a:prstGeom prst="straightConnector1">
            <a:avLst/>
          </a:prstGeom>
          <a:noFill/>
          <a:ln cap="flat" cmpd="sng" w="114300">
            <a:solidFill>
              <a:srgbClr val="E06666"/>
            </a:solidFill>
            <a:prstDash val="dot"/>
            <a:round/>
            <a:headEnd len="med" w="med" type="stealth"/>
            <a:tailEnd len="med" w="med" type="stealth"/>
          </a:ln>
        </p:spPr>
      </p:cxnSp>
      <p:sp>
        <p:nvSpPr>
          <p:cNvPr id="552" name="Google Shape;552;g20a13254c08_0_641"/>
          <p:cNvSpPr txBox="1"/>
          <p:nvPr/>
        </p:nvSpPr>
        <p:spPr>
          <a:xfrm>
            <a:off x="4754425" y="10125925"/>
            <a:ext cx="301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Детерминированные алгоритмы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3" name="Google Shape;553;g20a13254c08_0_641"/>
          <p:cNvSpPr txBox="1"/>
          <p:nvPr/>
        </p:nvSpPr>
        <p:spPr>
          <a:xfrm>
            <a:off x="15191700" y="10125925"/>
            <a:ext cx="301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Сэмплирование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Итоги занятия</a:t>
            </a:r>
            <a:endParaRPr/>
          </a:p>
        </p:txBody>
      </p:sp>
      <p:sp>
        <p:nvSpPr>
          <p:cNvPr id="559" name="Google Shape;559;p19"/>
          <p:cNvSpPr txBox="1"/>
          <p:nvPr>
            <p:ph idx="2" type="body"/>
          </p:nvPr>
        </p:nvSpPr>
        <p:spPr>
          <a:xfrm>
            <a:off x="1206500" y="3774568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09016" lvl="0" marL="457200" rtl="0" algn="l">
              <a:lnSpc>
                <a:spcPct val="150000"/>
              </a:lnSpc>
              <a:spcBef>
                <a:spcPts val="4100"/>
              </a:spcBef>
              <a:spcAft>
                <a:spcPts val="0"/>
              </a:spcAft>
              <a:buSzPts val="4416"/>
              <a:buAutoNum type="arabicPeriod"/>
            </a:pPr>
            <a:r>
              <a:rPr lang="en-US" sz="4416"/>
              <a:t>У</a:t>
            </a:r>
            <a:r>
              <a:rPr lang="en-US" sz="4416"/>
              <a:t>знали про сильные и слабые стороны детерминированных алгоритмов генерации: greedy и beam-search</a:t>
            </a:r>
            <a:endParaRPr sz="4416"/>
          </a:p>
          <a:p>
            <a:pPr indent="-5090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16"/>
              <a:buAutoNum type="arabicPeriod"/>
            </a:pPr>
            <a:r>
              <a:rPr lang="en-US" sz="4416"/>
              <a:t>Познакомились с разными видами сэмплирования и поняли различия top-p и top-k сэмплирований</a:t>
            </a:r>
            <a:endParaRPr sz="4416"/>
          </a:p>
          <a:p>
            <a:pPr indent="-5090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16"/>
              <a:buAutoNum type="arabicPeriod"/>
            </a:pPr>
            <a:r>
              <a:rPr lang="en-US" sz="4416"/>
              <a:t>Поняли зачем существуют столько разных способов генерации текста </a:t>
            </a:r>
            <a:endParaRPr sz="441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a13254c08_0_10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6544"/>
              <a:t>Как генерировать текст с помощью языковой модели</a:t>
            </a:r>
            <a:endParaRPr/>
          </a:p>
        </p:txBody>
      </p:sp>
      <p:sp>
        <p:nvSpPr>
          <p:cNvPr id="134" name="Google Shape;134;g20a13254c08_0_101"/>
          <p:cNvSpPr/>
          <p:nvPr/>
        </p:nvSpPr>
        <p:spPr>
          <a:xfrm>
            <a:off x="578122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MODEL</a:t>
            </a:r>
            <a:endParaRPr b="1" sz="2800"/>
          </a:p>
        </p:txBody>
      </p:sp>
      <p:graphicFrame>
        <p:nvGraphicFramePr>
          <p:cNvPr id="135" name="Google Shape;135;g20a13254c08_0_101"/>
          <p:cNvGraphicFramePr/>
          <p:nvPr/>
        </p:nvGraphicFramePr>
        <p:xfrm>
          <a:off x="557972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0.3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0.4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6" name="Google Shape;136;g20a13254c08_0_101"/>
          <p:cNvCxnSpPr>
            <a:stCxn id="137" idx="0"/>
            <a:endCxn id="134" idx="2"/>
          </p:cNvCxnSpPr>
          <p:nvPr/>
        </p:nvCxnSpPr>
        <p:spPr>
          <a:xfrm rot="10800000">
            <a:off x="689827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g20a13254c08_0_101"/>
          <p:cNvSpPr/>
          <p:nvPr/>
        </p:nvSpPr>
        <p:spPr>
          <a:xfrm>
            <a:off x="666487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</a:t>
            </a:r>
            <a:endParaRPr b="1" sz="2400"/>
          </a:p>
        </p:txBody>
      </p:sp>
      <p:cxnSp>
        <p:nvCxnSpPr>
          <p:cNvPr id="138" name="Google Shape;138;g20a13254c08_0_101"/>
          <p:cNvCxnSpPr/>
          <p:nvPr/>
        </p:nvCxnSpPr>
        <p:spPr>
          <a:xfrm rot="10800000">
            <a:off x="688282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a13254c08_0_142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6544"/>
              <a:t>Как генерировать текст с помощью языковой модели</a:t>
            </a:r>
            <a:endParaRPr/>
          </a:p>
        </p:txBody>
      </p:sp>
      <p:sp>
        <p:nvSpPr>
          <p:cNvPr id="144" name="Google Shape;144;g20a13254c08_0_142"/>
          <p:cNvSpPr/>
          <p:nvPr/>
        </p:nvSpPr>
        <p:spPr>
          <a:xfrm>
            <a:off x="578122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MODEL</a:t>
            </a:r>
            <a:endParaRPr b="1" sz="2800"/>
          </a:p>
        </p:txBody>
      </p:sp>
      <p:graphicFrame>
        <p:nvGraphicFramePr>
          <p:cNvPr id="145" name="Google Shape;145;g20a13254c08_0_142"/>
          <p:cNvGraphicFramePr/>
          <p:nvPr/>
        </p:nvGraphicFramePr>
        <p:xfrm>
          <a:off x="557972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0.3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0.4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6" name="Google Shape;146;g20a13254c08_0_142"/>
          <p:cNvCxnSpPr>
            <a:stCxn id="147" idx="0"/>
            <a:endCxn id="144" idx="2"/>
          </p:cNvCxnSpPr>
          <p:nvPr/>
        </p:nvCxnSpPr>
        <p:spPr>
          <a:xfrm rot="10800000">
            <a:off x="689827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g20a13254c08_0_142"/>
          <p:cNvSpPr/>
          <p:nvPr/>
        </p:nvSpPr>
        <p:spPr>
          <a:xfrm>
            <a:off x="666487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</a:t>
            </a:r>
            <a:endParaRPr b="1" sz="2400"/>
          </a:p>
        </p:txBody>
      </p:sp>
      <p:sp>
        <p:nvSpPr>
          <p:cNvPr id="148" name="Google Shape;148;g20a13254c08_0_142"/>
          <p:cNvSpPr/>
          <p:nvPr/>
        </p:nvSpPr>
        <p:spPr>
          <a:xfrm>
            <a:off x="6644175" y="35299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</a:t>
            </a:r>
            <a:endParaRPr b="1" sz="2400"/>
          </a:p>
        </p:txBody>
      </p:sp>
      <p:cxnSp>
        <p:nvCxnSpPr>
          <p:cNvPr id="149" name="Google Shape;149;g20a13254c08_0_142"/>
          <p:cNvCxnSpPr/>
          <p:nvPr/>
        </p:nvCxnSpPr>
        <p:spPr>
          <a:xfrm rot="10800000">
            <a:off x="688282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20a13254c08_0_142"/>
          <p:cNvCxnSpPr>
            <a:endCxn id="148" idx="2"/>
          </p:cNvCxnSpPr>
          <p:nvPr/>
        </p:nvCxnSpPr>
        <p:spPr>
          <a:xfrm rot="10800000">
            <a:off x="6888075" y="4017700"/>
            <a:ext cx="5100" cy="10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g20a13254c08_0_142"/>
          <p:cNvSpPr/>
          <p:nvPr/>
        </p:nvSpPr>
        <p:spPr>
          <a:xfrm>
            <a:off x="992637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MODEL</a:t>
            </a:r>
            <a:endParaRPr b="1" sz="2800"/>
          </a:p>
        </p:txBody>
      </p:sp>
      <p:graphicFrame>
        <p:nvGraphicFramePr>
          <p:cNvPr id="152" name="Google Shape;152;g20a13254c08_0_142"/>
          <p:cNvGraphicFramePr/>
          <p:nvPr/>
        </p:nvGraphicFramePr>
        <p:xfrm>
          <a:off x="972487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0.4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0.3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3" name="Google Shape;153;g20a13254c08_0_142"/>
          <p:cNvCxnSpPr>
            <a:stCxn id="154" idx="0"/>
            <a:endCxn id="151" idx="2"/>
          </p:cNvCxnSpPr>
          <p:nvPr/>
        </p:nvCxnSpPr>
        <p:spPr>
          <a:xfrm rot="10800000">
            <a:off x="1104342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g20a13254c08_0_142"/>
          <p:cNvSpPr/>
          <p:nvPr/>
        </p:nvSpPr>
        <p:spPr>
          <a:xfrm>
            <a:off x="1081002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</a:t>
            </a:r>
            <a:endParaRPr b="1" sz="2400"/>
          </a:p>
        </p:txBody>
      </p:sp>
      <p:cxnSp>
        <p:nvCxnSpPr>
          <p:cNvPr id="155" name="Google Shape;155;g20a13254c08_0_142"/>
          <p:cNvCxnSpPr/>
          <p:nvPr/>
        </p:nvCxnSpPr>
        <p:spPr>
          <a:xfrm rot="10800000">
            <a:off x="1102797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20a13254c08_0_142"/>
          <p:cNvCxnSpPr>
            <a:stCxn id="148" idx="3"/>
            <a:endCxn id="154" idx="1"/>
          </p:cNvCxnSpPr>
          <p:nvPr/>
        </p:nvCxnSpPr>
        <p:spPr>
          <a:xfrm>
            <a:off x="7131975" y="3773800"/>
            <a:ext cx="3678000" cy="46632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20a13254c08_0_142"/>
          <p:cNvCxnSpPr>
            <a:stCxn id="144" idx="3"/>
            <a:endCxn id="151" idx="1"/>
          </p:cNvCxnSpPr>
          <p:nvPr/>
        </p:nvCxnSpPr>
        <p:spPr>
          <a:xfrm>
            <a:off x="8015625" y="6857925"/>
            <a:ext cx="19107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a13254c08_0_17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6544"/>
              <a:t>Как генерировать текст с помощью языковой модели</a:t>
            </a:r>
            <a:endParaRPr/>
          </a:p>
        </p:txBody>
      </p:sp>
      <p:sp>
        <p:nvSpPr>
          <p:cNvPr id="163" name="Google Shape;163;g20a13254c08_0_173"/>
          <p:cNvSpPr/>
          <p:nvPr/>
        </p:nvSpPr>
        <p:spPr>
          <a:xfrm>
            <a:off x="578122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MODEL</a:t>
            </a:r>
            <a:endParaRPr b="1" sz="2800"/>
          </a:p>
        </p:txBody>
      </p:sp>
      <p:graphicFrame>
        <p:nvGraphicFramePr>
          <p:cNvPr id="164" name="Google Shape;164;g20a13254c08_0_173"/>
          <p:cNvGraphicFramePr/>
          <p:nvPr/>
        </p:nvGraphicFramePr>
        <p:xfrm>
          <a:off x="557972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0.3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0.4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5" name="Google Shape;165;g20a13254c08_0_173"/>
          <p:cNvCxnSpPr>
            <a:stCxn id="166" idx="0"/>
            <a:endCxn id="163" idx="2"/>
          </p:cNvCxnSpPr>
          <p:nvPr/>
        </p:nvCxnSpPr>
        <p:spPr>
          <a:xfrm rot="10800000">
            <a:off x="689827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g20a13254c08_0_173"/>
          <p:cNvSpPr/>
          <p:nvPr/>
        </p:nvSpPr>
        <p:spPr>
          <a:xfrm>
            <a:off x="666487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</a:t>
            </a:r>
            <a:endParaRPr b="1" sz="2400"/>
          </a:p>
        </p:txBody>
      </p:sp>
      <p:sp>
        <p:nvSpPr>
          <p:cNvPr id="167" name="Google Shape;167;g20a13254c08_0_173"/>
          <p:cNvSpPr/>
          <p:nvPr/>
        </p:nvSpPr>
        <p:spPr>
          <a:xfrm>
            <a:off x="6644175" y="35299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</a:t>
            </a:r>
            <a:endParaRPr b="1" sz="2400"/>
          </a:p>
        </p:txBody>
      </p:sp>
      <p:cxnSp>
        <p:nvCxnSpPr>
          <p:cNvPr id="168" name="Google Shape;168;g20a13254c08_0_173"/>
          <p:cNvCxnSpPr/>
          <p:nvPr/>
        </p:nvCxnSpPr>
        <p:spPr>
          <a:xfrm rot="10800000">
            <a:off x="688282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20a13254c08_0_173"/>
          <p:cNvCxnSpPr>
            <a:endCxn id="167" idx="2"/>
          </p:cNvCxnSpPr>
          <p:nvPr/>
        </p:nvCxnSpPr>
        <p:spPr>
          <a:xfrm rot="10800000">
            <a:off x="6888075" y="4017700"/>
            <a:ext cx="5100" cy="10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g20a13254c08_0_173"/>
          <p:cNvSpPr/>
          <p:nvPr/>
        </p:nvSpPr>
        <p:spPr>
          <a:xfrm>
            <a:off x="992637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MODEL</a:t>
            </a:r>
            <a:endParaRPr b="1" sz="2800"/>
          </a:p>
        </p:txBody>
      </p:sp>
      <p:graphicFrame>
        <p:nvGraphicFramePr>
          <p:cNvPr id="171" name="Google Shape;171;g20a13254c08_0_173"/>
          <p:cNvGraphicFramePr/>
          <p:nvPr/>
        </p:nvGraphicFramePr>
        <p:xfrm>
          <a:off x="972487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0.4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0.3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2" name="Google Shape;172;g20a13254c08_0_173"/>
          <p:cNvCxnSpPr>
            <a:stCxn id="173" idx="0"/>
            <a:endCxn id="170" idx="2"/>
          </p:cNvCxnSpPr>
          <p:nvPr/>
        </p:nvCxnSpPr>
        <p:spPr>
          <a:xfrm rot="10800000">
            <a:off x="1104342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g20a13254c08_0_173"/>
          <p:cNvSpPr/>
          <p:nvPr/>
        </p:nvSpPr>
        <p:spPr>
          <a:xfrm>
            <a:off x="1081002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</a:t>
            </a:r>
            <a:endParaRPr b="1" sz="2400"/>
          </a:p>
        </p:txBody>
      </p:sp>
      <p:sp>
        <p:nvSpPr>
          <p:cNvPr id="174" name="Google Shape;174;g20a13254c08_0_173"/>
          <p:cNvSpPr/>
          <p:nvPr/>
        </p:nvSpPr>
        <p:spPr>
          <a:xfrm>
            <a:off x="10789325" y="35299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</a:t>
            </a:r>
            <a:endParaRPr b="1" sz="2400"/>
          </a:p>
        </p:txBody>
      </p:sp>
      <p:cxnSp>
        <p:nvCxnSpPr>
          <p:cNvPr id="175" name="Google Shape;175;g20a13254c08_0_173"/>
          <p:cNvCxnSpPr/>
          <p:nvPr/>
        </p:nvCxnSpPr>
        <p:spPr>
          <a:xfrm rot="10800000">
            <a:off x="1102797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20a13254c08_0_173"/>
          <p:cNvCxnSpPr>
            <a:endCxn id="174" idx="2"/>
          </p:cNvCxnSpPr>
          <p:nvPr/>
        </p:nvCxnSpPr>
        <p:spPr>
          <a:xfrm rot="10800000">
            <a:off x="11033225" y="4017700"/>
            <a:ext cx="5100" cy="10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g20a13254c08_0_173"/>
          <p:cNvSpPr/>
          <p:nvPr/>
        </p:nvSpPr>
        <p:spPr>
          <a:xfrm>
            <a:off x="1407152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MODEL</a:t>
            </a:r>
            <a:endParaRPr b="1" sz="2800"/>
          </a:p>
        </p:txBody>
      </p:sp>
      <p:graphicFrame>
        <p:nvGraphicFramePr>
          <p:cNvPr id="178" name="Google Shape;178;g20a13254c08_0_173"/>
          <p:cNvGraphicFramePr/>
          <p:nvPr/>
        </p:nvGraphicFramePr>
        <p:xfrm>
          <a:off x="1387002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0.7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9" name="Google Shape;179;g20a13254c08_0_173"/>
          <p:cNvCxnSpPr>
            <a:stCxn id="180" idx="0"/>
            <a:endCxn id="177" idx="2"/>
          </p:cNvCxnSpPr>
          <p:nvPr/>
        </p:nvCxnSpPr>
        <p:spPr>
          <a:xfrm rot="10800000">
            <a:off x="1518857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g20a13254c08_0_173"/>
          <p:cNvSpPr/>
          <p:nvPr/>
        </p:nvSpPr>
        <p:spPr>
          <a:xfrm>
            <a:off x="1495517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</a:t>
            </a:r>
            <a:endParaRPr b="1" sz="2400"/>
          </a:p>
        </p:txBody>
      </p:sp>
      <p:cxnSp>
        <p:nvCxnSpPr>
          <p:cNvPr id="181" name="Google Shape;181;g20a13254c08_0_173"/>
          <p:cNvCxnSpPr/>
          <p:nvPr/>
        </p:nvCxnSpPr>
        <p:spPr>
          <a:xfrm rot="10800000">
            <a:off x="1517312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g20a13254c08_0_173"/>
          <p:cNvCxnSpPr>
            <a:stCxn id="167" idx="3"/>
            <a:endCxn id="173" idx="1"/>
          </p:cNvCxnSpPr>
          <p:nvPr/>
        </p:nvCxnSpPr>
        <p:spPr>
          <a:xfrm>
            <a:off x="7131975" y="3773800"/>
            <a:ext cx="3678000" cy="46632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g20a13254c08_0_173"/>
          <p:cNvCxnSpPr/>
          <p:nvPr/>
        </p:nvCxnSpPr>
        <p:spPr>
          <a:xfrm>
            <a:off x="11274525" y="3773800"/>
            <a:ext cx="3678000" cy="46632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20a13254c08_0_173"/>
          <p:cNvCxnSpPr>
            <a:stCxn id="163" idx="3"/>
            <a:endCxn id="170" idx="1"/>
          </p:cNvCxnSpPr>
          <p:nvPr/>
        </p:nvCxnSpPr>
        <p:spPr>
          <a:xfrm>
            <a:off x="8015625" y="6857925"/>
            <a:ext cx="19107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20a13254c08_0_173"/>
          <p:cNvCxnSpPr/>
          <p:nvPr/>
        </p:nvCxnSpPr>
        <p:spPr>
          <a:xfrm>
            <a:off x="12158175" y="6857925"/>
            <a:ext cx="19107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a13254c08_0_204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6544"/>
              <a:t>Как генерировать текст с помощью языковой модели</a:t>
            </a:r>
            <a:endParaRPr/>
          </a:p>
        </p:txBody>
      </p:sp>
      <p:sp>
        <p:nvSpPr>
          <p:cNvPr id="191" name="Google Shape;191;g20a13254c08_0_204"/>
          <p:cNvSpPr/>
          <p:nvPr/>
        </p:nvSpPr>
        <p:spPr>
          <a:xfrm>
            <a:off x="578122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MODEL</a:t>
            </a:r>
            <a:endParaRPr b="1" sz="2800">
              <a:solidFill>
                <a:schemeClr val="lt1"/>
              </a:solidFill>
            </a:endParaRPr>
          </a:p>
        </p:txBody>
      </p:sp>
      <p:graphicFrame>
        <p:nvGraphicFramePr>
          <p:cNvPr id="192" name="Google Shape;192;g20a13254c08_0_204"/>
          <p:cNvGraphicFramePr/>
          <p:nvPr/>
        </p:nvGraphicFramePr>
        <p:xfrm>
          <a:off x="557972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0.3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0.4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3" name="Google Shape;193;g20a13254c08_0_204"/>
          <p:cNvCxnSpPr>
            <a:stCxn id="194" idx="0"/>
            <a:endCxn id="191" idx="2"/>
          </p:cNvCxnSpPr>
          <p:nvPr/>
        </p:nvCxnSpPr>
        <p:spPr>
          <a:xfrm rot="10800000">
            <a:off x="689827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g20a13254c08_0_204"/>
          <p:cNvSpPr/>
          <p:nvPr/>
        </p:nvSpPr>
        <p:spPr>
          <a:xfrm>
            <a:off x="666487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</a:t>
            </a:r>
            <a:endParaRPr b="1" sz="2400"/>
          </a:p>
        </p:txBody>
      </p:sp>
      <p:sp>
        <p:nvSpPr>
          <p:cNvPr id="195" name="Google Shape;195;g20a13254c08_0_204"/>
          <p:cNvSpPr/>
          <p:nvPr/>
        </p:nvSpPr>
        <p:spPr>
          <a:xfrm>
            <a:off x="6644175" y="35299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</a:t>
            </a:r>
            <a:endParaRPr b="1" sz="2400"/>
          </a:p>
        </p:txBody>
      </p:sp>
      <p:cxnSp>
        <p:nvCxnSpPr>
          <p:cNvPr id="196" name="Google Shape;196;g20a13254c08_0_204"/>
          <p:cNvCxnSpPr/>
          <p:nvPr/>
        </p:nvCxnSpPr>
        <p:spPr>
          <a:xfrm rot="10800000">
            <a:off x="688282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20a13254c08_0_204"/>
          <p:cNvCxnSpPr>
            <a:endCxn id="195" idx="2"/>
          </p:cNvCxnSpPr>
          <p:nvPr/>
        </p:nvCxnSpPr>
        <p:spPr>
          <a:xfrm rot="10800000">
            <a:off x="6888075" y="4017700"/>
            <a:ext cx="5100" cy="10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g20a13254c08_0_204"/>
          <p:cNvSpPr/>
          <p:nvPr/>
        </p:nvSpPr>
        <p:spPr>
          <a:xfrm>
            <a:off x="992637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MODEL</a:t>
            </a:r>
            <a:endParaRPr b="1" sz="2800">
              <a:solidFill>
                <a:schemeClr val="lt1"/>
              </a:solidFill>
            </a:endParaRPr>
          </a:p>
        </p:txBody>
      </p:sp>
      <p:graphicFrame>
        <p:nvGraphicFramePr>
          <p:cNvPr id="199" name="Google Shape;199;g20a13254c08_0_204"/>
          <p:cNvGraphicFramePr/>
          <p:nvPr/>
        </p:nvGraphicFramePr>
        <p:xfrm>
          <a:off x="972487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0.4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0.3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0" name="Google Shape;200;g20a13254c08_0_204"/>
          <p:cNvCxnSpPr>
            <a:stCxn id="201" idx="0"/>
            <a:endCxn id="198" idx="2"/>
          </p:cNvCxnSpPr>
          <p:nvPr/>
        </p:nvCxnSpPr>
        <p:spPr>
          <a:xfrm rot="10800000">
            <a:off x="1104342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g20a13254c08_0_204"/>
          <p:cNvSpPr/>
          <p:nvPr/>
        </p:nvSpPr>
        <p:spPr>
          <a:xfrm>
            <a:off x="1081002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</a:t>
            </a:r>
            <a:endParaRPr b="1" sz="2400"/>
          </a:p>
        </p:txBody>
      </p:sp>
      <p:sp>
        <p:nvSpPr>
          <p:cNvPr id="202" name="Google Shape;202;g20a13254c08_0_204"/>
          <p:cNvSpPr/>
          <p:nvPr/>
        </p:nvSpPr>
        <p:spPr>
          <a:xfrm>
            <a:off x="10789325" y="35299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</a:t>
            </a:r>
            <a:endParaRPr b="1" sz="2400"/>
          </a:p>
        </p:txBody>
      </p:sp>
      <p:cxnSp>
        <p:nvCxnSpPr>
          <p:cNvPr id="203" name="Google Shape;203;g20a13254c08_0_204"/>
          <p:cNvCxnSpPr/>
          <p:nvPr/>
        </p:nvCxnSpPr>
        <p:spPr>
          <a:xfrm rot="10800000">
            <a:off x="1102797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20a13254c08_0_204"/>
          <p:cNvCxnSpPr>
            <a:endCxn id="202" idx="2"/>
          </p:cNvCxnSpPr>
          <p:nvPr/>
        </p:nvCxnSpPr>
        <p:spPr>
          <a:xfrm rot="10800000">
            <a:off x="11033225" y="4017700"/>
            <a:ext cx="5100" cy="10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g20a13254c08_0_204"/>
          <p:cNvSpPr/>
          <p:nvPr/>
        </p:nvSpPr>
        <p:spPr>
          <a:xfrm>
            <a:off x="1407152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</a:rPr>
              <a:t>MODEL</a:t>
            </a:r>
            <a:endParaRPr b="1" sz="2800">
              <a:solidFill>
                <a:srgbClr val="FFFFFF"/>
              </a:solidFill>
            </a:endParaRPr>
          </a:p>
        </p:txBody>
      </p:sp>
      <p:graphicFrame>
        <p:nvGraphicFramePr>
          <p:cNvPr id="206" name="Google Shape;206;g20a13254c08_0_204"/>
          <p:cNvGraphicFramePr/>
          <p:nvPr/>
        </p:nvGraphicFramePr>
        <p:xfrm>
          <a:off x="1387002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0.7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7" name="Google Shape;207;g20a13254c08_0_204"/>
          <p:cNvCxnSpPr>
            <a:stCxn id="208" idx="0"/>
            <a:endCxn id="205" idx="2"/>
          </p:cNvCxnSpPr>
          <p:nvPr/>
        </p:nvCxnSpPr>
        <p:spPr>
          <a:xfrm rot="10800000">
            <a:off x="1518857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g20a13254c08_0_204"/>
          <p:cNvSpPr/>
          <p:nvPr/>
        </p:nvSpPr>
        <p:spPr>
          <a:xfrm>
            <a:off x="1495517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</a:t>
            </a:r>
            <a:endParaRPr b="1" sz="2400"/>
          </a:p>
        </p:txBody>
      </p:sp>
      <p:cxnSp>
        <p:nvCxnSpPr>
          <p:cNvPr id="209" name="Google Shape;209;g20a13254c08_0_204"/>
          <p:cNvCxnSpPr/>
          <p:nvPr/>
        </p:nvCxnSpPr>
        <p:spPr>
          <a:xfrm rot="10800000">
            <a:off x="1517312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g20a13254c08_0_204"/>
          <p:cNvCxnSpPr>
            <a:stCxn id="195" idx="3"/>
            <a:endCxn id="201" idx="1"/>
          </p:cNvCxnSpPr>
          <p:nvPr/>
        </p:nvCxnSpPr>
        <p:spPr>
          <a:xfrm>
            <a:off x="7131975" y="3773800"/>
            <a:ext cx="3678000" cy="46632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20a13254c08_0_204"/>
          <p:cNvCxnSpPr/>
          <p:nvPr/>
        </p:nvCxnSpPr>
        <p:spPr>
          <a:xfrm>
            <a:off x="11274525" y="3773800"/>
            <a:ext cx="3678000" cy="46632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20a13254c08_0_204"/>
          <p:cNvCxnSpPr>
            <a:stCxn id="191" idx="3"/>
            <a:endCxn id="198" idx="1"/>
          </p:cNvCxnSpPr>
          <p:nvPr/>
        </p:nvCxnSpPr>
        <p:spPr>
          <a:xfrm>
            <a:off x="8015625" y="6857925"/>
            <a:ext cx="19107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g20a13254c08_0_204"/>
          <p:cNvCxnSpPr/>
          <p:nvPr/>
        </p:nvCxnSpPr>
        <p:spPr>
          <a:xfrm>
            <a:off x="12158175" y="6857925"/>
            <a:ext cx="19107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g20a13254c08_0_204"/>
          <p:cNvSpPr/>
          <p:nvPr/>
        </p:nvSpPr>
        <p:spPr>
          <a:xfrm>
            <a:off x="14934475" y="35299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</a:t>
            </a:r>
            <a:endParaRPr b="1" sz="2400"/>
          </a:p>
        </p:txBody>
      </p:sp>
      <p:cxnSp>
        <p:nvCxnSpPr>
          <p:cNvPr id="215" name="Google Shape;215;g20a13254c08_0_204"/>
          <p:cNvCxnSpPr>
            <a:endCxn id="214" idx="2"/>
          </p:cNvCxnSpPr>
          <p:nvPr/>
        </p:nvCxnSpPr>
        <p:spPr>
          <a:xfrm rot="10800000">
            <a:off x="15178375" y="4017700"/>
            <a:ext cx="5100" cy="10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a13254c08_0_23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6544"/>
              <a:t>Как генерировать текст с помощью языковой модели</a:t>
            </a:r>
            <a:endParaRPr/>
          </a:p>
        </p:txBody>
      </p:sp>
      <p:sp>
        <p:nvSpPr>
          <p:cNvPr id="221" name="Google Shape;221;g20a13254c08_0_235"/>
          <p:cNvSpPr txBox="1"/>
          <p:nvPr>
            <p:ph idx="2" type="body"/>
          </p:nvPr>
        </p:nvSpPr>
        <p:spPr>
          <a:xfrm>
            <a:off x="1206500" y="9592375"/>
            <a:ext cx="219711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4"/>
              <a:buFont typeface="Helvetica Neue"/>
              <a:buNone/>
            </a:pPr>
            <a:r>
              <a:rPr lang="en-US" sz="4224"/>
              <a:t>Проблема: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4224"/>
              <a:buFont typeface="Helvetica Neue"/>
              <a:buNone/>
            </a:pPr>
            <a:r>
              <a:rPr lang="en-US" sz="4224"/>
              <a:t>Расчет вероятностей всех возможных вариантов генерации              слишком долгий.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4224"/>
              <a:buFont typeface="Helvetica Neue"/>
              <a:buNone/>
            </a:pPr>
            <a:r>
              <a:rPr lang="en-US" sz="4224"/>
              <a:t>V —размер словаря, n — длина генерируемой последовательности</a:t>
            </a:r>
            <a:endParaRPr sz="4800"/>
          </a:p>
        </p:txBody>
      </p:sp>
      <p:pic>
        <p:nvPicPr>
          <p:cNvPr id="222" name="Google Shape;222;g20a13254c08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8400" y="10599550"/>
            <a:ext cx="1532450" cy="8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0a13254c08_0_235"/>
          <p:cNvSpPr/>
          <p:nvPr/>
        </p:nvSpPr>
        <p:spPr>
          <a:xfrm>
            <a:off x="578122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MODEL</a:t>
            </a:r>
            <a:endParaRPr b="1" sz="2800"/>
          </a:p>
        </p:txBody>
      </p:sp>
      <p:graphicFrame>
        <p:nvGraphicFramePr>
          <p:cNvPr id="224" name="Google Shape;224;g20a13254c08_0_235"/>
          <p:cNvGraphicFramePr/>
          <p:nvPr/>
        </p:nvGraphicFramePr>
        <p:xfrm>
          <a:off x="557972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0.3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0.4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5" name="Google Shape;225;g20a13254c08_0_235"/>
          <p:cNvCxnSpPr>
            <a:stCxn id="226" idx="0"/>
            <a:endCxn id="223" idx="2"/>
          </p:cNvCxnSpPr>
          <p:nvPr/>
        </p:nvCxnSpPr>
        <p:spPr>
          <a:xfrm rot="10800000">
            <a:off x="689827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g20a13254c08_0_235"/>
          <p:cNvSpPr/>
          <p:nvPr/>
        </p:nvSpPr>
        <p:spPr>
          <a:xfrm>
            <a:off x="666487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</a:t>
            </a:r>
            <a:endParaRPr b="1" sz="2400"/>
          </a:p>
        </p:txBody>
      </p:sp>
      <p:sp>
        <p:nvSpPr>
          <p:cNvPr id="227" name="Google Shape;227;g20a13254c08_0_235"/>
          <p:cNvSpPr/>
          <p:nvPr/>
        </p:nvSpPr>
        <p:spPr>
          <a:xfrm>
            <a:off x="6644175" y="35299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</a:t>
            </a:r>
            <a:endParaRPr b="1" sz="2400"/>
          </a:p>
        </p:txBody>
      </p:sp>
      <p:cxnSp>
        <p:nvCxnSpPr>
          <p:cNvPr id="228" name="Google Shape;228;g20a13254c08_0_235"/>
          <p:cNvCxnSpPr/>
          <p:nvPr/>
        </p:nvCxnSpPr>
        <p:spPr>
          <a:xfrm rot="10800000">
            <a:off x="688282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g20a13254c08_0_235"/>
          <p:cNvCxnSpPr>
            <a:endCxn id="227" idx="2"/>
          </p:cNvCxnSpPr>
          <p:nvPr/>
        </p:nvCxnSpPr>
        <p:spPr>
          <a:xfrm rot="10800000">
            <a:off x="6888075" y="4017700"/>
            <a:ext cx="5100" cy="10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g20a13254c08_0_235"/>
          <p:cNvSpPr/>
          <p:nvPr/>
        </p:nvSpPr>
        <p:spPr>
          <a:xfrm>
            <a:off x="992637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MODEL</a:t>
            </a:r>
            <a:endParaRPr b="1" sz="2800"/>
          </a:p>
        </p:txBody>
      </p:sp>
      <p:graphicFrame>
        <p:nvGraphicFramePr>
          <p:cNvPr id="231" name="Google Shape;231;g20a13254c08_0_235"/>
          <p:cNvGraphicFramePr/>
          <p:nvPr/>
        </p:nvGraphicFramePr>
        <p:xfrm>
          <a:off x="972487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0.4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0.3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2" name="Google Shape;232;g20a13254c08_0_235"/>
          <p:cNvCxnSpPr>
            <a:stCxn id="233" idx="0"/>
            <a:endCxn id="230" idx="2"/>
          </p:cNvCxnSpPr>
          <p:nvPr/>
        </p:nvCxnSpPr>
        <p:spPr>
          <a:xfrm rot="10800000">
            <a:off x="1104342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g20a13254c08_0_235"/>
          <p:cNvSpPr/>
          <p:nvPr/>
        </p:nvSpPr>
        <p:spPr>
          <a:xfrm>
            <a:off x="1081002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</a:t>
            </a:r>
            <a:endParaRPr b="1" sz="2400"/>
          </a:p>
        </p:txBody>
      </p:sp>
      <p:sp>
        <p:nvSpPr>
          <p:cNvPr id="234" name="Google Shape;234;g20a13254c08_0_235"/>
          <p:cNvSpPr/>
          <p:nvPr/>
        </p:nvSpPr>
        <p:spPr>
          <a:xfrm>
            <a:off x="10789325" y="35299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</a:t>
            </a:r>
            <a:endParaRPr b="1" sz="2400"/>
          </a:p>
        </p:txBody>
      </p:sp>
      <p:cxnSp>
        <p:nvCxnSpPr>
          <p:cNvPr id="235" name="Google Shape;235;g20a13254c08_0_235"/>
          <p:cNvCxnSpPr/>
          <p:nvPr/>
        </p:nvCxnSpPr>
        <p:spPr>
          <a:xfrm rot="10800000">
            <a:off x="1102797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g20a13254c08_0_235"/>
          <p:cNvCxnSpPr>
            <a:endCxn id="234" idx="2"/>
          </p:cNvCxnSpPr>
          <p:nvPr/>
        </p:nvCxnSpPr>
        <p:spPr>
          <a:xfrm rot="10800000">
            <a:off x="11033225" y="4017700"/>
            <a:ext cx="5100" cy="10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g20a13254c08_0_235"/>
          <p:cNvSpPr/>
          <p:nvPr/>
        </p:nvSpPr>
        <p:spPr>
          <a:xfrm>
            <a:off x="14071525" y="6288975"/>
            <a:ext cx="2234400" cy="1137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MODEL</a:t>
            </a:r>
            <a:endParaRPr b="1" sz="2800"/>
          </a:p>
        </p:txBody>
      </p:sp>
      <p:graphicFrame>
        <p:nvGraphicFramePr>
          <p:cNvPr id="238" name="Google Shape;238;g20a13254c08_0_235"/>
          <p:cNvGraphicFramePr/>
          <p:nvPr/>
        </p:nvGraphicFramePr>
        <p:xfrm>
          <a:off x="13870025" y="5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{231B15A2-82CE-4D13-986A-37911C60CE97}</a:tableStyleId>
              </a:tblPr>
              <a:tblGrid>
                <a:gridCol w="659350"/>
                <a:gridCol w="659350"/>
                <a:gridCol w="659350"/>
                <a:gridCol w="65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0.7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9" name="Google Shape;239;g20a13254c08_0_235"/>
          <p:cNvCxnSpPr>
            <a:stCxn id="240" idx="0"/>
            <a:endCxn id="237" idx="2"/>
          </p:cNvCxnSpPr>
          <p:nvPr/>
        </p:nvCxnSpPr>
        <p:spPr>
          <a:xfrm rot="10800000">
            <a:off x="15188575" y="742700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g20a13254c08_0_235"/>
          <p:cNvSpPr/>
          <p:nvPr/>
        </p:nvSpPr>
        <p:spPr>
          <a:xfrm>
            <a:off x="14955175" y="81932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</a:t>
            </a:r>
            <a:endParaRPr b="1" sz="2400"/>
          </a:p>
        </p:txBody>
      </p:sp>
      <p:cxnSp>
        <p:nvCxnSpPr>
          <p:cNvPr id="241" name="Google Shape;241;g20a13254c08_0_235"/>
          <p:cNvCxnSpPr/>
          <p:nvPr/>
        </p:nvCxnSpPr>
        <p:spPr>
          <a:xfrm rot="10800000">
            <a:off x="15173125" y="5522650"/>
            <a:ext cx="10500" cy="76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g20a13254c08_0_235"/>
          <p:cNvCxnSpPr>
            <a:stCxn id="227" idx="3"/>
            <a:endCxn id="233" idx="1"/>
          </p:cNvCxnSpPr>
          <p:nvPr/>
        </p:nvCxnSpPr>
        <p:spPr>
          <a:xfrm>
            <a:off x="7131975" y="3773800"/>
            <a:ext cx="3678000" cy="46632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g20a13254c08_0_235"/>
          <p:cNvCxnSpPr/>
          <p:nvPr/>
        </p:nvCxnSpPr>
        <p:spPr>
          <a:xfrm>
            <a:off x="11274525" y="3773800"/>
            <a:ext cx="3678000" cy="46632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g20a13254c08_0_235"/>
          <p:cNvCxnSpPr>
            <a:stCxn id="223" idx="3"/>
            <a:endCxn id="230" idx="1"/>
          </p:cNvCxnSpPr>
          <p:nvPr/>
        </p:nvCxnSpPr>
        <p:spPr>
          <a:xfrm>
            <a:off x="8015625" y="6857925"/>
            <a:ext cx="19107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g20a13254c08_0_235"/>
          <p:cNvCxnSpPr/>
          <p:nvPr/>
        </p:nvCxnSpPr>
        <p:spPr>
          <a:xfrm>
            <a:off x="12158175" y="6857925"/>
            <a:ext cx="19107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20a13254c08_0_235"/>
          <p:cNvSpPr/>
          <p:nvPr/>
        </p:nvSpPr>
        <p:spPr>
          <a:xfrm>
            <a:off x="14934475" y="3529900"/>
            <a:ext cx="487800" cy="48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</a:t>
            </a:r>
            <a:endParaRPr b="1" sz="2400"/>
          </a:p>
        </p:txBody>
      </p:sp>
      <p:cxnSp>
        <p:nvCxnSpPr>
          <p:cNvPr id="247" name="Google Shape;247;g20a13254c08_0_235"/>
          <p:cNvCxnSpPr>
            <a:endCxn id="246" idx="2"/>
          </p:cNvCxnSpPr>
          <p:nvPr/>
        </p:nvCxnSpPr>
        <p:spPr>
          <a:xfrm rot="10800000">
            <a:off x="15178375" y="4017700"/>
            <a:ext cx="5100" cy="10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/>
        </p:nvSpPr>
        <p:spPr>
          <a:xfrm>
            <a:off x="1206500" y="3806781"/>
            <a:ext cx="21971000" cy="363409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Алгоритм: на каждом шаге выбираем самый вероятный токен.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Сложность: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500" y="4736366"/>
            <a:ext cx="1874864" cy="123166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5950"/>
              <a:t>Greedy — простейшая стратегия выбора следующего слова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a13254c08_0_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5950"/>
              <a:t>Greedy — простейшая стратегия выбора следующего слова</a:t>
            </a:r>
            <a:endParaRPr/>
          </a:p>
        </p:txBody>
      </p:sp>
      <p:sp>
        <p:nvSpPr>
          <p:cNvPr id="260" name="Google Shape;260;g20a13254c08_0_0"/>
          <p:cNvSpPr txBox="1"/>
          <p:nvPr/>
        </p:nvSpPr>
        <p:spPr>
          <a:xfrm>
            <a:off x="1206500" y="3806781"/>
            <a:ext cx="219711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Алгоритм: на каждом шаге выбираем самый вероятный токен.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Сложность: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g20a13254c08_0_0"/>
          <p:cNvGraphicFramePr/>
          <p:nvPr/>
        </p:nvGraphicFramePr>
        <p:xfrm>
          <a:off x="3898911" y="79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{848CA38F-123E-4F7A-A5D7-0590E46F9E07}</a:tableStyleId>
              </a:tblPr>
              <a:tblGrid>
                <a:gridCol w="607025"/>
                <a:gridCol w="607025"/>
              </a:tblGrid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А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6D01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16D01"/>
                          </a:solidFill>
                        </a:rPr>
                        <a:t>0.4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1600"/>
                        </a:buClr>
                        <a:buSzPts val="2100"/>
                        <a:buFont typeface="Helvetica Neue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B41600"/>
                          </a:solidFill>
                        </a:rPr>
                        <a:t>0.1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pic>
        <p:nvPicPr>
          <p:cNvPr id="262" name="Google Shape;262;g20a13254c0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500" y="4736366"/>
            <a:ext cx="1874864" cy="123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