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01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01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01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transformer-circuits.pub/2022/toy_model/index.html" TargetMode="External"/><Relationship Id="rId3" Type="http://schemas.openxmlformats.org/officeDocument/2006/relationships/hyperlink" Target="https://www.lesswrong.com/posts/TvrfY4c9eaGLeyDkE/induction-heads-illustrated" TargetMode="External"/><Relationship Id="rId4" Type="http://schemas.openxmlformats.org/officeDocument/2006/relationships/hyperlink" Target="https://transformer-circuits.pub/2024/scaling-monosemanticity/index.html" TargetMode="External"/><Relationship Id="rId5" Type="http://schemas.openxmlformats.org/officeDocument/2006/relationships/hyperlink" Target="https://arxiv.org/abs/2502.00873" TargetMode="External"/><Relationship Id="rId6" Type="http://schemas.openxmlformats.org/officeDocument/2006/relationships/hyperlink" Target="https://transformer-circuits.pub/2021/framework/index.html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eep Learning Schoo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Deep Learning School </a:t>
            </a:r>
          </a:p>
        </p:txBody>
      </p:sp>
      <p:sp>
        <p:nvSpPr>
          <p:cNvPr id="172" name="Intro to Mechanistic Interpretabilit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 to Mechanistic Interpretability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magine you’re a neural network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Imagine you’re a neural network..</a:t>
            </a:r>
          </a:p>
        </p:txBody>
      </p:sp>
      <p:sp>
        <p:nvSpPr>
          <p:cNvPr id="199" name="How do you compess more features?"/>
          <p:cNvSpPr txBox="1"/>
          <p:nvPr>
            <p:ph type="body" sz="quarter" idx="1"/>
          </p:nvPr>
        </p:nvSpPr>
        <p:spPr>
          <a:xfrm>
            <a:off x="2194433" y="4001521"/>
            <a:ext cx="7697447" cy="8256012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How do you compess more features?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</a:p>
        </p:txBody>
      </p:sp>
      <p:sp>
        <p:nvSpPr>
          <p:cNvPr id="200" name="Now we get 4 features!"/>
          <p:cNvSpPr txBox="1"/>
          <p:nvPr/>
        </p:nvSpPr>
        <p:spPr>
          <a:xfrm>
            <a:off x="14371522" y="10894603"/>
            <a:ext cx="7574043" cy="2567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5500"/>
            </a:lvl1pPr>
          </a:lstStyle>
          <a:p>
            <a:pPr/>
            <a:r>
              <a:t>Now we get 4 features!</a:t>
            </a:r>
          </a:p>
        </p:txBody>
      </p:sp>
      <p:pic>
        <p:nvPicPr>
          <p:cNvPr id="20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1469" y="2545936"/>
            <a:ext cx="8314150" cy="80684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magine you’re a neural network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Imagine you’re a neural network..</a:t>
            </a:r>
          </a:p>
        </p:txBody>
      </p:sp>
      <p:sp>
        <p:nvSpPr>
          <p:cNvPr id="204" name="More?"/>
          <p:cNvSpPr txBox="1"/>
          <p:nvPr>
            <p:ph type="body" sz="quarter" idx="1"/>
          </p:nvPr>
        </p:nvSpPr>
        <p:spPr>
          <a:xfrm>
            <a:off x="2194433" y="4001521"/>
            <a:ext cx="7697447" cy="8256012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More?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</a:p>
        </p:txBody>
      </p:sp>
      <p:sp>
        <p:nvSpPr>
          <p:cNvPr id="205" name="Now we get 4 features!"/>
          <p:cNvSpPr txBox="1"/>
          <p:nvPr/>
        </p:nvSpPr>
        <p:spPr>
          <a:xfrm>
            <a:off x="14371522" y="10894603"/>
            <a:ext cx="7574043" cy="2567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5500"/>
            </a:lvl1pPr>
          </a:lstStyle>
          <a:p>
            <a:pPr/>
            <a:r>
              <a:t>Now we get 4 features!</a:t>
            </a:r>
          </a:p>
        </p:txBody>
      </p:sp>
      <p:pic>
        <p:nvPicPr>
          <p:cNvPr id="20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1469" y="2545936"/>
            <a:ext cx="8314150" cy="80684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magine you’re a neural network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Imagine you’re a neural network..</a:t>
            </a:r>
          </a:p>
        </p:txBody>
      </p:sp>
      <p:sp>
        <p:nvSpPr>
          <p:cNvPr id="209" name="More?…"/>
          <p:cNvSpPr txBox="1"/>
          <p:nvPr>
            <p:ph type="body" sz="quarter" idx="1"/>
          </p:nvPr>
        </p:nvSpPr>
        <p:spPr>
          <a:xfrm>
            <a:off x="2194433" y="4001521"/>
            <a:ext cx="7697447" cy="8256012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More?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Sure, why not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</a:p>
        </p:txBody>
      </p:sp>
      <p:pic>
        <p:nvPicPr>
          <p:cNvPr id="21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49960" y="3224326"/>
            <a:ext cx="8288696" cy="9074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Imagine you’re a neural network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Imagine you’re a neural network..</a:t>
            </a:r>
          </a:p>
        </p:txBody>
      </p:sp>
      <p:sp>
        <p:nvSpPr>
          <p:cNvPr id="213" name="Can we do this infinitely??…"/>
          <p:cNvSpPr txBox="1"/>
          <p:nvPr>
            <p:ph type="body" sz="quarter" idx="1"/>
          </p:nvPr>
        </p:nvSpPr>
        <p:spPr>
          <a:xfrm>
            <a:off x="2194433" y="4001521"/>
            <a:ext cx="7697447" cy="8256012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Can we do this infinitely??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No(</a:t>
            </a:r>
          </a:p>
        </p:txBody>
      </p:sp>
      <p:pic>
        <p:nvPicPr>
          <p:cNvPr id="21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91140" y="3647995"/>
            <a:ext cx="14553182" cy="73710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Okay, it was kinda c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Okay, it was kinda cool</a:t>
            </a:r>
          </a:p>
        </p:txBody>
      </p:sp>
      <p:sp>
        <p:nvSpPr>
          <p:cNvPr id="217" name="But what should we do with this information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But what should we do with this information?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kay, it was kinda co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Okay, it was kinda cool</a:t>
            </a:r>
          </a:p>
        </p:txBody>
      </p:sp>
      <p:sp>
        <p:nvSpPr>
          <p:cNvPr id="220" name="But what should we do with this inform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But what should we do with this information</a:t>
            </a:r>
          </a:p>
        </p:txBody>
      </p:sp>
      <p:sp>
        <p:nvSpPr>
          <p:cNvPr id="221" name="Train a SAE!"/>
          <p:cNvSpPr txBox="1"/>
          <p:nvPr>
            <p:ph type="body" sz="quarter" idx="1"/>
          </p:nvPr>
        </p:nvSpPr>
        <p:spPr>
          <a:xfrm>
            <a:off x="1206500" y="4248504"/>
            <a:ext cx="7979688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</a:lstStyle>
          <a:p>
            <a:pPr/>
            <a:r>
              <a:t>Train a SAE!</a:t>
            </a:r>
          </a:p>
        </p:txBody>
      </p:sp>
      <p:pic>
        <p:nvPicPr>
          <p:cNvPr id="22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6759" y="3759598"/>
            <a:ext cx="15138913" cy="9233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AE ar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SAE arhitecture</a:t>
            </a:r>
          </a:p>
        </p:txBody>
      </p:sp>
      <p:pic>
        <p:nvPicPr>
          <p:cNvPr id="22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6759" y="3759598"/>
            <a:ext cx="15138913" cy="9233825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— model activations…"/>
          <p:cNvSpPr txBox="1"/>
          <p:nvPr/>
        </p:nvSpPr>
        <p:spPr>
          <a:xfrm>
            <a:off x="1292158" y="4544980"/>
            <a:ext cx="9495212" cy="6403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5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  <a:p>
            <a:pPr defTabSz="825500">
              <a:lnSpc>
                <a:spcPct val="100000"/>
              </a:lnSpc>
              <a:spcBef>
                <a:spcPts val="0"/>
              </a:spcBef>
              <a:defRPr sz="5500"/>
            </a:pPr>
            <a14:m>
              <m:oMathPara>
                <m:oMathParaPr>
                  <m:jc m:val="left"/>
                </m:oMathParaPr>
                <m:oMath>
                  <m:limUpp>
                    <m:e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lim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</m:e>
                    <m:sub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sub>
                  </m:sSub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</m:oMath>
              </m:oMathPara>
            </a14:m>
          </a:p>
          <a:p>
            <a:pPr defTabSz="825500">
              <a:lnSpc>
                <a:spcPct val="100000"/>
              </a:lnSpc>
              <a:spcBef>
                <a:spcPts val="0"/>
              </a:spcBef>
              <a:defRPr sz="5500"/>
            </a:pP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500"/>
            </a:pPr>
            <a14:m>
              <m:oMath>
                <m:r>
                  <a:rPr xmlns:a="http://schemas.openxmlformats.org/drawingml/2006/main" sz="6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— model activations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500"/>
            </a:pPr>
            <a14:m>
              <m:oMath>
                <m:r>
                  <a:rPr xmlns:a="http://schemas.openxmlformats.org/drawingml/2006/main" sz="6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— SAE features 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500"/>
            </a:pPr>
            <a14:m>
              <m:oMathPara>
                <m:oMathParaPr>
                  <m:jc m:val="left"/>
                </m:oMathParaPr>
                <m:oMath>
                  <m:r>
                    <m:rPr>
                      <m:nor/>
                    </m:rP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dim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≫</m:t>
                  </m:r>
                  <m:r>
                    <m:rPr>
                      <m:nor/>
                    </m:rP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dim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AE lo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SAE loss</a:t>
            </a:r>
          </a:p>
        </p:txBody>
      </p:sp>
      <p:pic>
        <p:nvPicPr>
          <p:cNvPr id="22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6759" y="3759598"/>
            <a:ext cx="15138913" cy="9233825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— model activations…"/>
          <p:cNvSpPr txBox="1"/>
          <p:nvPr/>
        </p:nvSpPr>
        <p:spPr>
          <a:xfrm>
            <a:off x="1292158" y="4544980"/>
            <a:ext cx="9495212" cy="6403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50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b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m:oMathPara>
            </a14:m>
          </a:p>
          <a:p>
            <a:pPr defTabSz="825500">
              <a:lnSpc>
                <a:spcPct val="100000"/>
              </a:lnSpc>
              <a:spcBef>
                <a:spcPts val="0"/>
              </a:spcBef>
              <a:defRPr sz="5500"/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limUpp>
                    <m:e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lim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̂</m:t>
                      </m:r>
                    </m:lim>
                  </m:limUpp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|</m:t>
                  </m:r>
                  <m:sSub>
                    <m:e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e>
                    <m:sub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</a:p>
          <a:p>
            <a:pPr defTabSz="825500">
              <a:lnSpc>
                <a:spcPct val="100000"/>
              </a:lnSpc>
              <a:spcBef>
                <a:spcPts val="0"/>
              </a:spcBef>
              <a:defRPr sz="5500"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α</m:t>
                  </m:r>
                  <m:sSub>
                    <m:e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6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b>
                      <m:r>
                        <a:rPr xmlns:a="http://schemas.openxmlformats.org/drawingml/2006/main" sz="6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</a:p>
          <a:p>
            <a:pPr defTabSz="825500">
              <a:lnSpc>
                <a:spcPct val="100000"/>
              </a:lnSpc>
              <a:spcBef>
                <a:spcPts val="0"/>
              </a:spcBef>
              <a:defRPr sz="5500"/>
            </a:pP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500"/>
            </a:pPr>
            <a14:m>
              <m:oMath>
                <m:r>
                  <a:rPr xmlns:a="http://schemas.openxmlformats.org/drawingml/2006/main" sz="6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— model activations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500"/>
            </a:pPr>
            <a14:m>
              <m:oMath>
                <m:r>
                  <a:rPr xmlns:a="http://schemas.openxmlformats.org/drawingml/2006/main" sz="6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— SAE features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Does this really work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Does this really works?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oes this really work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Does this really works?</a:t>
            </a:r>
          </a:p>
        </p:txBody>
      </p:sp>
      <p:sp>
        <p:nvSpPr>
          <p:cNvPr id="235" name="Yeah, kinda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Yeah, kinda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eatures"/>
          <p:cNvSpPr txBox="1"/>
          <p:nvPr/>
        </p:nvSpPr>
        <p:spPr>
          <a:xfrm>
            <a:off x="3368775" y="5897634"/>
            <a:ext cx="17646450" cy="1920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marL="2148416" indent="-2148416">
              <a:lnSpc>
                <a:spcPct val="80000"/>
              </a:lnSpc>
              <a:spcBef>
                <a:spcPts val="0"/>
              </a:spcBef>
              <a:buSzPct val="100000"/>
              <a:buAutoNum type="romanUcPeriod" startAt="1"/>
              <a:defRPr b="1" spc="-232" sz="11600"/>
            </a:lvl1pPr>
          </a:lstStyle>
          <a:p>
            <a:pPr/>
            <a:r>
              <a:t>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Does this really work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Does this really works?</a:t>
            </a:r>
          </a:p>
        </p:txBody>
      </p:sp>
      <p:sp>
        <p:nvSpPr>
          <p:cNvPr id="238" name="Golden Gate Bridge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Golden Gate Bridge </a:t>
            </a:r>
          </a:p>
        </p:txBody>
      </p:sp>
      <p:pic>
        <p:nvPicPr>
          <p:cNvPr id="23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5333" y="3848292"/>
            <a:ext cx="14611926" cy="8204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Does this really work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Does this really works?</a:t>
            </a:r>
          </a:p>
        </p:txBody>
      </p:sp>
      <p:sp>
        <p:nvSpPr>
          <p:cNvPr id="242" name="Golden Gate Bridge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Golden Gate Bridge </a:t>
            </a:r>
          </a:p>
        </p:txBody>
      </p:sp>
      <p:pic>
        <p:nvPicPr>
          <p:cNvPr id="24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5333" y="3848292"/>
            <a:ext cx="14611926" cy="8204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0461" y="3626760"/>
            <a:ext cx="15993508" cy="949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Does this really work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Does this really works?</a:t>
            </a:r>
          </a:p>
        </p:txBody>
      </p:sp>
      <p:sp>
        <p:nvSpPr>
          <p:cNvPr id="247" name="Golden Gate Bridge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Golden Gate Bridge </a:t>
            </a:r>
          </a:p>
        </p:txBody>
      </p:sp>
      <p:pic>
        <p:nvPicPr>
          <p:cNvPr id="24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5333" y="3848292"/>
            <a:ext cx="14611926" cy="82045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0461" y="3626760"/>
            <a:ext cx="15993508" cy="9499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You can actually control LL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actually control LLMs</a:t>
            </a:r>
          </a:p>
        </p:txBody>
      </p:sp>
      <p:sp>
        <p:nvSpPr>
          <p:cNvPr id="252" name="by activation steering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by activation steering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You can actually control LL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actually control LLMs</a:t>
            </a:r>
          </a:p>
        </p:txBody>
      </p:sp>
      <p:sp>
        <p:nvSpPr>
          <p:cNvPr id="255" name="by activation steering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by activation steering</a:t>
            </a:r>
          </a:p>
        </p:txBody>
      </p:sp>
      <p:sp>
        <p:nvSpPr>
          <p:cNvPr id="256" name="1. identify features — like honesty"/>
          <p:cNvSpPr txBox="1"/>
          <p:nvPr>
            <p:ph type="body" sz="half" idx="1"/>
          </p:nvPr>
        </p:nvSpPr>
        <p:spPr>
          <a:xfrm>
            <a:off x="1270631" y="4015360"/>
            <a:ext cx="21842738" cy="337022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lvl1pPr>
          </a:lstStyle>
          <a:p>
            <a:pPr/>
            <a:r>
              <a:t>1. identify features — like honesty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You can actually control LL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actually control LLMs</a:t>
            </a:r>
          </a:p>
        </p:txBody>
      </p:sp>
      <p:sp>
        <p:nvSpPr>
          <p:cNvPr id="259" name="by activation steering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by activation steering</a:t>
            </a:r>
          </a:p>
        </p:txBody>
      </p:sp>
      <p:sp>
        <p:nvSpPr>
          <p:cNvPr id="260" name="1. identify features — like honesty…"/>
          <p:cNvSpPr txBox="1"/>
          <p:nvPr>
            <p:ph type="body" sz="half" idx="1"/>
          </p:nvPr>
        </p:nvSpPr>
        <p:spPr>
          <a:xfrm>
            <a:off x="1270631" y="4015360"/>
            <a:ext cx="21842738" cy="3370222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1. identify features — like honesty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2. during inference multiply them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You can actually control LL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actually control LLMs</a:t>
            </a:r>
          </a:p>
        </p:txBody>
      </p:sp>
      <p:sp>
        <p:nvSpPr>
          <p:cNvPr id="263" name="by activation steering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by activation steering</a:t>
            </a:r>
          </a:p>
        </p:txBody>
      </p:sp>
      <p:sp>
        <p:nvSpPr>
          <p:cNvPr id="264" name="1. identify features — like honesty…"/>
          <p:cNvSpPr txBox="1"/>
          <p:nvPr>
            <p:ph type="body" sz="half" idx="1"/>
          </p:nvPr>
        </p:nvSpPr>
        <p:spPr>
          <a:xfrm>
            <a:off x="1270631" y="4015360"/>
            <a:ext cx="21842738" cy="3370222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1. identify features — like honesty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2. during inference multiply them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3. model starts acting more honestly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You can actually control LL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actually control LLMs</a:t>
            </a:r>
          </a:p>
        </p:txBody>
      </p:sp>
      <p:sp>
        <p:nvSpPr>
          <p:cNvPr id="267" name="by activation steering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by activation steering</a:t>
            </a:r>
          </a:p>
        </p:txBody>
      </p:sp>
      <p:sp>
        <p:nvSpPr>
          <p:cNvPr id="268" name="1. identify features — like honesty…"/>
          <p:cNvSpPr txBox="1"/>
          <p:nvPr>
            <p:ph type="body" sz="half" idx="1"/>
          </p:nvPr>
        </p:nvSpPr>
        <p:spPr>
          <a:xfrm>
            <a:off x="1270631" y="4015360"/>
            <a:ext cx="21842738" cy="4878526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1. identify features — like honesty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2. during inference multiply them 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3. model starts acting more honestly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4. to some extent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ircuits"/>
          <p:cNvSpPr txBox="1"/>
          <p:nvPr>
            <p:ph type="ctrTitle"/>
          </p:nvPr>
        </p:nvSpPr>
        <p:spPr>
          <a:xfrm>
            <a:off x="3368775" y="5897634"/>
            <a:ext cx="17646450" cy="1920732"/>
          </a:xfrm>
          <a:prstGeom prst="rect">
            <a:avLst/>
          </a:prstGeom>
        </p:spPr>
        <p:txBody>
          <a:bodyPr/>
          <a:lstStyle>
            <a:lvl1pPr marL="2148416" indent="-2148416">
              <a:buSzPct val="100000"/>
              <a:buAutoNum type="romanUcPeriod" startAt="2"/>
            </a:lvl1pPr>
          </a:lstStyle>
          <a:p>
            <a:pPr/>
            <a:r>
              <a:t>Circuits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6234" y="95888"/>
            <a:ext cx="12904794" cy="13524224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Transformer recap"/>
          <p:cNvSpPr txBox="1"/>
          <p:nvPr>
            <p:ph type="title"/>
          </p:nvPr>
        </p:nvSpPr>
        <p:spPr>
          <a:xfrm>
            <a:off x="2405713" y="1847857"/>
            <a:ext cx="7103859" cy="10020286"/>
          </a:xfrm>
          <a:prstGeom prst="rect">
            <a:avLst/>
          </a:prstGeom>
        </p:spPr>
        <p:txBody>
          <a:bodyPr/>
          <a:lstStyle/>
          <a:p>
            <a:pPr/>
            <a:r>
              <a:t>Transformer recap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It was kinda easy in CNN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It was kinda easy in CNNs…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multi…"/>
          <p:cNvSpPr txBox="1"/>
          <p:nvPr>
            <p:ph type="title"/>
          </p:nvPr>
        </p:nvSpPr>
        <p:spPr>
          <a:xfrm>
            <a:off x="1206500" y="947078"/>
            <a:ext cx="3986373" cy="6381380"/>
          </a:xfrm>
          <a:prstGeom prst="rect">
            <a:avLst/>
          </a:prstGeom>
        </p:spPr>
        <p:txBody>
          <a:bodyPr/>
          <a:lstStyle/>
          <a:p>
            <a:pPr/>
            <a:r>
              <a:t>multi</a:t>
            </a:r>
          </a:p>
          <a:p>
            <a:pPr/>
            <a:r>
              <a:t>head</a:t>
            </a:r>
          </a:p>
          <a:p>
            <a:pPr/>
            <a:r>
              <a:t>atten</a:t>
            </a:r>
          </a:p>
        </p:txBody>
      </p:sp>
      <p:pic>
        <p:nvPicPr>
          <p:cNvPr id="27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0" t="16971" r="0" b="0"/>
          <a:stretch>
            <a:fillRect/>
          </a:stretch>
        </p:blipFill>
        <p:spPr>
          <a:xfrm>
            <a:off x="5606157" y="2569368"/>
            <a:ext cx="19800110" cy="8577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member?"/>
          <p:cNvSpPr txBox="1"/>
          <p:nvPr>
            <p:ph type="title"/>
          </p:nvPr>
        </p:nvSpPr>
        <p:spPr>
          <a:xfrm>
            <a:off x="1235049" y="5631728"/>
            <a:ext cx="8469818" cy="2452544"/>
          </a:xfrm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+mn-lt"/>
                <a:ea typeface="+mn-ea"/>
                <a:cs typeface="+mn-cs"/>
                <a:sym typeface="Helvetica Neue"/>
              </a:rPr>
              <a:t>Remember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member?"/>
          <p:cNvSpPr txBox="1"/>
          <p:nvPr>
            <p:ph type="title"/>
          </p:nvPr>
        </p:nvSpPr>
        <p:spPr>
          <a:xfrm>
            <a:off x="1235049" y="5631728"/>
            <a:ext cx="8469818" cy="2452544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Remember?</a:t>
            </a:r>
          </a:p>
        </p:txBody>
      </p:sp>
      <p:sp>
        <p:nvSpPr>
          <p:cNvPr id="281" name="now forget :D"/>
          <p:cNvSpPr txBox="1"/>
          <p:nvPr/>
        </p:nvSpPr>
        <p:spPr>
          <a:xfrm>
            <a:off x="19943416" y="12942056"/>
            <a:ext cx="3022931" cy="65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now forget :D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6702" t="0" r="64279" b="0"/>
          <a:stretch>
            <a:fillRect/>
          </a:stretch>
        </p:blipFill>
        <p:spPr>
          <a:xfrm>
            <a:off x="8443136" y="-183722"/>
            <a:ext cx="8674962" cy="14083172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The right image"/>
          <p:cNvSpPr txBox="1"/>
          <p:nvPr>
            <p:ph type="title"/>
          </p:nvPr>
        </p:nvSpPr>
        <p:spPr>
          <a:xfrm>
            <a:off x="1206500" y="1109249"/>
            <a:ext cx="8888959" cy="2324220"/>
          </a:xfrm>
          <a:prstGeom prst="rect">
            <a:avLst/>
          </a:prstGeom>
        </p:spPr>
        <p:txBody>
          <a:bodyPr/>
          <a:lstStyle>
            <a:lvl1pPr defTabSz="2292038">
              <a:defRPr spc="-159" sz="7990"/>
            </a:lvl1pPr>
          </a:lstStyle>
          <a:p>
            <a:pPr/>
            <a:r>
              <a:t>The right image</a:t>
            </a:r>
          </a:p>
        </p:txBody>
      </p:sp>
      <p:sp>
        <p:nvSpPr>
          <p:cNvPr id="285" name="what changed?"/>
          <p:cNvSpPr txBox="1"/>
          <p:nvPr/>
        </p:nvSpPr>
        <p:spPr>
          <a:xfrm>
            <a:off x="1206500" y="2580915"/>
            <a:ext cx="6864172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what changed?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Residual str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Residual stream</a:t>
            </a:r>
          </a:p>
        </p:txBody>
      </p:sp>
      <p:sp>
        <p:nvSpPr>
          <p:cNvPr id="288" name="Generally, it is an communication channel between lay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Generally, it is an communication channel between layers</a:t>
            </a:r>
          </a:p>
          <a:p>
            <a:pPr/>
            <a:r>
              <a:t>Wk, Wq, Wv - read</a:t>
            </a:r>
          </a:p>
          <a:p>
            <a:pPr/>
            <a:r>
              <a:t>Wo - write</a:t>
            </a:r>
          </a:p>
        </p:txBody>
      </p:sp>
      <p:pic>
        <p:nvPicPr>
          <p:cNvPr id="28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4430" y="7752904"/>
            <a:ext cx="22075140" cy="5512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sidual str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Residual stream</a:t>
            </a:r>
          </a:p>
        </p:txBody>
      </p:sp>
      <p:pic>
        <p:nvPicPr>
          <p:cNvPr id="29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33274" y="5296865"/>
            <a:ext cx="26497540" cy="4965073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has some structure"/>
          <p:cNvSpPr txBox="1"/>
          <p:nvPr/>
        </p:nvSpPr>
        <p:spPr>
          <a:xfrm>
            <a:off x="1206500" y="300920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has some structure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attention as information mov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attention as information movement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attention as information mov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attention as information movement</a:t>
            </a:r>
          </a:p>
        </p:txBody>
      </p:sp>
      <p:pic>
        <p:nvPicPr>
          <p:cNvPr id="29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45667" y="4175549"/>
            <a:ext cx="25483283" cy="5364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QK, VO circui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QK, VO circuits</a:t>
            </a:r>
          </a:p>
        </p:txBody>
      </p:sp>
      <p:sp>
        <p:nvSpPr>
          <p:cNvPr id="301" name="- embedd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p>
                </m:sSup>
              </m:oMath>
            </a14:m>
            <a:r>
              <a:t> - embeddings</a:t>
            </a:r>
          </a:p>
          <a:p>
            <a:pPr marL="0" indent="0">
              <a:buSzTx/>
              <a:buNone/>
            </a:pP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p>
                </m:sSup>
              </m:oMath>
            </a14:m>
            <a:r>
              <a:t> — query, keys, values and output matrixes</a:t>
            </a:r>
          </a:p>
          <a:p>
            <a:pPr marL="0" indent="0">
              <a:buSzTx/>
              <a:buNone/>
            </a:pP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sup>
                </m:sSup>
              </m:oMath>
            </a14:m>
            <a:r>
              <a:t> — query, keys, values and output vectors</a:t>
            </a:r>
          </a:p>
        </p:txBody>
      </p:sp>
      <p:sp>
        <p:nvSpPr>
          <p:cNvPr id="302" name="MHA recap"/>
          <p:cNvSpPr txBox="1"/>
          <p:nvPr/>
        </p:nvSpPr>
        <p:spPr>
          <a:xfrm>
            <a:off x="1206500" y="300920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MHA recap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QK, VO circui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QK, VO circuits</a:t>
            </a:r>
          </a:p>
        </p:txBody>
      </p:sp>
      <p:sp>
        <p:nvSpPr>
          <p:cNvPr id="305" name="- embeddings…"/>
          <p:cNvSpPr txBox="1"/>
          <p:nvPr>
            <p:ph type="body" idx="1"/>
          </p:nvPr>
        </p:nvSpPr>
        <p:spPr>
          <a:xfrm>
            <a:off x="1206500" y="4248504"/>
            <a:ext cx="21971000" cy="895026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p>
                </m:sSup>
              </m:oMath>
            </a14:m>
            <a:r>
              <a:t> - embeddings</a:t>
            </a:r>
          </a:p>
          <a:p>
            <a:pPr marL="0" indent="0">
              <a:buSzTx/>
              <a:buNone/>
            </a:pP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p>
                </m:sSup>
              </m:oMath>
            </a14:m>
            <a:r>
              <a:t> — query, keys, values and output matrixes</a:t>
            </a:r>
          </a:p>
          <a:p>
            <a:pPr marL="0" indent="0">
              <a:buSzTx/>
              <a:buNone/>
            </a:pP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sup>
                </m:sSup>
              </m:oMath>
            </a14:m>
            <a:r>
              <a:t> — query, keys, values and output vectors</a:t>
            </a:r>
          </a:p>
          <a:p>
            <a:pPr marL="0" indent="0">
              <a:buSzTx/>
              <a:buNone/>
            </a:pPr>
            <a:r>
              <a:t>then we calculate the attention scores like this: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  <m:sSub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bSup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</p:txBody>
      </p:sp>
      <p:sp>
        <p:nvSpPr>
          <p:cNvPr id="306" name="MHA recap"/>
          <p:cNvSpPr txBox="1"/>
          <p:nvPr/>
        </p:nvSpPr>
        <p:spPr>
          <a:xfrm>
            <a:off x="1206500" y="300920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MHA recap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1 neuron -…"/>
          <p:cNvSpPr txBox="1"/>
          <p:nvPr>
            <p:ph type="title"/>
          </p:nvPr>
        </p:nvSpPr>
        <p:spPr>
          <a:xfrm>
            <a:off x="1408577" y="3125006"/>
            <a:ext cx="6087669" cy="2619041"/>
          </a:xfrm>
          <a:prstGeom prst="rect">
            <a:avLst/>
          </a:prstGeom>
        </p:spPr>
        <p:txBody>
          <a:bodyPr/>
          <a:lstStyle/>
          <a:p>
            <a:pPr/>
            <a:r>
              <a:t>1 neuron - </a:t>
            </a:r>
          </a:p>
          <a:p>
            <a:pPr/>
            <a:r>
              <a:t>1 feature</a:t>
            </a:r>
          </a:p>
        </p:txBody>
      </p:sp>
      <p:pic>
        <p:nvPicPr>
          <p:cNvPr id="17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1355" y="2825751"/>
            <a:ext cx="14184724" cy="8064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QK, VO circui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QK, VO circuits</a:t>
            </a:r>
          </a:p>
        </p:txBody>
      </p:sp>
      <p:sp>
        <p:nvSpPr>
          <p:cNvPr id="309" name="- embeddings…"/>
          <p:cNvSpPr txBox="1"/>
          <p:nvPr>
            <p:ph type="body" idx="1"/>
          </p:nvPr>
        </p:nvSpPr>
        <p:spPr>
          <a:xfrm>
            <a:off x="1206500" y="4235804"/>
            <a:ext cx="21971000" cy="895026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p>
                </m:sSup>
              </m:oMath>
            </a14:m>
            <a:r>
              <a:t> - embeddings</a:t>
            </a:r>
          </a:p>
          <a:p>
            <a:pPr marL="0" indent="0">
              <a:buSzTx/>
              <a:buNone/>
            </a:pP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sup>
                </m:sSup>
              </m:oMath>
            </a14:m>
            <a:r>
              <a:t> — query, keys, values and output matrixes</a:t>
            </a:r>
          </a:p>
          <a:p>
            <a:pPr marL="0" indent="0">
              <a:buSzTx/>
              <a:buNone/>
            </a:pP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V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sSub>
                      <m:e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5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sup>
                </m:sSup>
              </m:oMath>
            </a14:m>
            <a:r>
              <a:t> — query, keys, values and output vectors</a:t>
            </a:r>
          </a:p>
          <a:p>
            <a:pPr marL="0" indent="0">
              <a:buSzTx/>
              <a:buNone/>
            </a:pPr>
            <a:r>
              <a:t>then we calculate the attention scores like this: 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  <m:sSub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bSup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</a:p>
          <a:p>
            <a:pPr marL="0" indent="0">
              <a:buSzTx/>
              <a:buNone/>
            </a:pPr>
            <a:r>
              <a:t>we can define new matrix </a:t>
            </a:r>
            <a14:m>
              <m:oMath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: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sSub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sub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bSup>
                <m:sSub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sub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sub>
                </m:sSub>
              </m:oMath>
            </a14:m>
            <a:r>
              <a:t>  and call it  an «QK-circuit»</a:t>
            </a:r>
          </a:p>
          <a:p>
            <a:pPr marL="0" indent="0">
              <a:buSzTx/>
              <a:buNone/>
            </a:pPr>
            <a:r>
              <a:t>QK matrix is basically a bilinear form on embeddings</a:t>
            </a:r>
          </a:p>
        </p:txBody>
      </p:sp>
      <p:sp>
        <p:nvSpPr>
          <p:cNvPr id="310" name="MHA recap"/>
          <p:cNvSpPr txBox="1"/>
          <p:nvPr/>
        </p:nvSpPr>
        <p:spPr>
          <a:xfrm>
            <a:off x="1206500" y="3009205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MHA recap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bilinear 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bilinear form</a:t>
            </a:r>
          </a:p>
        </p:txBody>
      </p:sp>
      <p:sp>
        <p:nvSpPr>
          <p:cNvPr id="313" name=", where   ,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sSup>
                  <m:e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y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p>
                </m:sSup>
              </m:oMath>
            </a14:m>
            <a:r>
              <a:t>, where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</m:oMath>
            </a14:m>
            <a:r>
              <a:t> , </a:t>
            </a:r>
            <a14:m>
              <m:oMath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5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∈</m:t>
                </m:r>
                <m:sSup>
                  <m:e>
                    <m:r>
                      <m:rPr>
                        <m:sty m:val="p"/>
                        <m:scr m:val="double-struck"/>
                      </m:rP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xmlns:a="http://schemas.openxmlformats.org/drawingml/2006/main" sz="5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p>
                </m:sSup>
              </m:oMath>
            </a14:m>
            <a:r>
              <a:t> </a:t>
            </a:r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:</m:t>
                  </m:r>
                  <m:sSup>
                    <m:e>
                      <m:r>
                        <m:rPr>
                          <m:sty m:val="p"/>
                          <m:scr m:val="double-struck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p>
                  </m:sSup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×</m:t>
                  </m:r>
                  <m:sSup>
                    <m:e>
                      <m:r>
                        <m:rPr>
                          <m:sty m:val="p"/>
                          <m:scr m:val="double-struck"/>
                        </m:rP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57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p>
                  </m:sSup>
                  <m: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m:rPr>
                      <m:sty m:val="p"/>
                      <m:scr m:val="double-struck"/>
                    </m:rPr>
                    <a:rPr xmlns:a="http://schemas.openxmlformats.org/drawingml/2006/main" sz="57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QK, VO circui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QK, VO circuits</a:t>
            </a:r>
          </a:p>
        </p:txBody>
      </p:sp>
      <p:sp>
        <p:nvSpPr>
          <p:cNvPr id="316" name="words are vec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words are vectors</a:t>
            </a:r>
          </a:p>
          <a:p>
            <a:pPr/>
            <a:r>
              <a:t>QK - how much information to move from x to y</a:t>
            </a:r>
          </a:p>
          <a:p>
            <a:pPr/>
            <a:r>
              <a:t>VO - what information to move from x to y</a:t>
            </a:r>
          </a:p>
        </p:txBody>
      </p:sp>
      <p:sp>
        <p:nvSpPr>
          <p:cNvPr id="317" name="are bilinear forms!"/>
          <p:cNvSpPr txBox="1"/>
          <p:nvPr/>
        </p:nvSpPr>
        <p:spPr>
          <a:xfrm>
            <a:off x="1206500" y="2913194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are bilinear forms!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heads form some circui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heads form some circuits</a:t>
            </a:r>
          </a:p>
        </p:txBody>
      </p:sp>
      <p:sp>
        <p:nvSpPr>
          <p:cNvPr id="320" name="what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what?</a:t>
            </a:r>
          </a:p>
        </p:txBody>
      </p:sp>
      <p:pic>
        <p:nvPicPr>
          <p:cNvPr id="32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05967" y="5864083"/>
            <a:ext cx="25208230" cy="44127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ircuits Examples"/>
          <p:cNvSpPr txBox="1"/>
          <p:nvPr/>
        </p:nvSpPr>
        <p:spPr>
          <a:xfrm>
            <a:off x="3368775" y="5897634"/>
            <a:ext cx="17646450" cy="1920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marL="2148416" indent="-2148416">
              <a:lnSpc>
                <a:spcPct val="80000"/>
              </a:lnSpc>
              <a:spcBef>
                <a:spcPts val="0"/>
              </a:spcBef>
              <a:buSzPct val="100000"/>
              <a:buAutoNum type="romanUcPeriod" startAt="3"/>
              <a:defRPr b="1" spc="-232" sz="11600"/>
            </a:lvl1pPr>
          </a:lstStyle>
          <a:p>
            <a:pPr/>
            <a:r>
              <a:t>Circuits Examples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induction hea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induction heads</a:t>
            </a:r>
          </a:p>
        </p:txBody>
      </p:sp>
      <p:sp>
        <p:nvSpPr>
          <p:cNvPr id="326" name="Text"/>
          <p:cNvSpPr txBox="1"/>
          <p:nvPr/>
        </p:nvSpPr>
        <p:spPr>
          <a:xfrm>
            <a:off x="11162298" y="8300309"/>
            <a:ext cx="540127" cy="406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1820">
                <a:solidFill>
                  <a:srgbClr val="5F9B65"/>
                </a:solidFill>
                <a:latin typeface="Palatino"/>
                <a:ea typeface="Palatino"/>
                <a:cs typeface="Palatino"/>
                <a:sym typeface="Palatino"/>
              </a:defRPr>
            </a:pPr>
          </a:p>
        </p:txBody>
      </p:sp>
      <p:pic>
        <p:nvPicPr>
          <p:cNvPr id="32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499" y="3688981"/>
            <a:ext cx="23291002" cy="6338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induction hea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induction heads</a:t>
            </a:r>
          </a:p>
        </p:txBody>
      </p:sp>
      <p:sp>
        <p:nvSpPr>
          <p:cNvPr id="330" name="layer 0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layer 0</a:t>
            </a:r>
          </a:p>
        </p:txBody>
      </p:sp>
      <p:pic>
        <p:nvPicPr>
          <p:cNvPr id="33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8536" y="3355207"/>
            <a:ext cx="21486928" cy="91731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induction hea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induction heads</a:t>
            </a:r>
          </a:p>
        </p:txBody>
      </p:sp>
      <p:sp>
        <p:nvSpPr>
          <p:cNvPr id="334" name="layer 1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layer 1</a:t>
            </a:r>
          </a:p>
        </p:txBody>
      </p:sp>
      <p:pic>
        <p:nvPicPr>
          <p:cNvPr id="33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2246" y="2255848"/>
            <a:ext cx="20146852" cy="10769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ome circuits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circuits examples</a:t>
            </a:r>
          </a:p>
        </p:txBody>
      </p:sp>
      <p:sp>
        <p:nvSpPr>
          <p:cNvPr id="338" name="modular addition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modular addition</a:t>
            </a:r>
          </a:p>
        </p:txBody>
      </p:sp>
      <p:pic>
        <p:nvPicPr>
          <p:cNvPr id="33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79104" y="2501043"/>
            <a:ext cx="15988351" cy="11294303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a + b =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6" marL="0" indent="2743200">
              <a:buSzTx/>
              <a:buNone/>
            </a:pPr>
            <a:r>
              <a:t>a + b = </a:t>
            </a:r>
          </a:p>
          <a:p>
            <a:pPr marL="0" indent="0">
              <a:buSzTx/>
              <a:buNone/>
            </a:pPr>
            <a:r>
              <a:t>1. embed a and b on circles</a:t>
            </a:r>
          </a:p>
          <a:p>
            <a:pPr lvl="5" marL="0" indent="2286000">
              <a:buSzTx/>
              <a:buNone/>
            </a:pPr>
            <a:r>
              <a:t>[2,5,10,100] </a:t>
            </a:r>
          </a:p>
          <a:p>
            <a:pPr marL="0" indent="0">
              <a:buSzTx/>
              <a:buNone/>
            </a:pPr>
            <a:r>
              <a:t>2. sum them on circles</a:t>
            </a:r>
          </a:p>
          <a:p>
            <a:pPr marL="0" indent="0">
              <a:buSzTx/>
              <a:buNone/>
            </a:pPr>
            <a:r>
              <a:t>3. read back to logits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ome circuits ex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circuits examples</a:t>
            </a:r>
          </a:p>
        </p:txBody>
      </p:sp>
      <p:sp>
        <p:nvSpPr>
          <p:cNvPr id="343" name="indirect object identification (IOI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indirect object identification (IOI)</a:t>
            </a:r>
          </a:p>
          <a:p>
            <a:pPr/>
            <a:r>
              <a:t>fact localisation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—Okay, but what if there are thousands of features?"/>
          <p:cNvSpPr txBox="1"/>
          <p:nvPr>
            <p:ph type="body" sz="half" idx="1"/>
          </p:nvPr>
        </p:nvSpPr>
        <p:spPr>
          <a:xfrm>
            <a:off x="1206500" y="1216091"/>
            <a:ext cx="21971000" cy="3874314"/>
          </a:xfrm>
          <a:prstGeom prst="rect">
            <a:avLst/>
          </a:prstGeom>
        </p:spPr>
        <p:txBody>
          <a:bodyPr/>
          <a:lstStyle>
            <a:lvl1pPr>
              <a:defRPr b="1" spc="-200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—Okay, but what if there are thousands of features?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hanks for your attention :)"/>
          <p:cNvSpPr txBox="1"/>
          <p:nvPr/>
        </p:nvSpPr>
        <p:spPr>
          <a:xfrm>
            <a:off x="1551922" y="5897634"/>
            <a:ext cx="21280156" cy="1920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marL="2148416" indent="-2148416">
              <a:lnSpc>
                <a:spcPct val="80000"/>
              </a:lnSpc>
              <a:spcBef>
                <a:spcPts val="0"/>
              </a:spcBef>
              <a:buSzPct val="100000"/>
              <a:buAutoNum type="romanUcPeriod" startAt="4"/>
              <a:defRPr b="1" spc="-232" sz="11600"/>
            </a:lvl1pPr>
          </a:lstStyle>
          <a:p>
            <a:pPr/>
            <a:r>
              <a:t>Thanks for your attention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materials"/>
          <p:cNvSpPr txBox="1"/>
          <p:nvPr>
            <p:ph type="body" idx="21"/>
          </p:nvPr>
        </p:nvSpPr>
        <p:spPr>
          <a:xfrm>
            <a:off x="1206500" y="801250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materials</a:t>
            </a:r>
          </a:p>
        </p:txBody>
      </p:sp>
      <p:sp>
        <p:nvSpPr>
          <p:cNvPr id="348" name="https://transformer-circuits.pub/2022/toy_model/index.html…"/>
          <p:cNvSpPr txBox="1"/>
          <p:nvPr>
            <p:ph type="body" idx="1"/>
          </p:nvPr>
        </p:nvSpPr>
        <p:spPr>
          <a:xfrm>
            <a:off x="1206500" y="2137918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https://transformer-circuits.pub/2022/toy_model/index.html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https://www.lesswrong.com/posts/TvrfY4c9eaGLeyDkE/induction-heads-illustrated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https://transformer-circuits.pub/2024/scaling-monosemanticity/index.html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https://arxiv.org/abs/2502.00873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https://transformer-circuits.pub/2021/framework/index.html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—Okay, but what if there are thousands of features?"/>
          <p:cNvSpPr txBox="1"/>
          <p:nvPr>
            <p:ph type="body" sz="half" idx="1"/>
          </p:nvPr>
        </p:nvSpPr>
        <p:spPr>
          <a:xfrm>
            <a:off x="1206500" y="1216091"/>
            <a:ext cx="21971000" cy="3874314"/>
          </a:xfrm>
          <a:prstGeom prst="rect">
            <a:avLst/>
          </a:prstGeom>
        </p:spPr>
        <p:txBody>
          <a:bodyPr/>
          <a:lstStyle>
            <a:lvl1pPr>
              <a:defRPr b="1" spc="-200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—Okay, but what if there are thousands of features?</a:t>
            </a:r>
          </a:p>
        </p:txBody>
      </p:sp>
      <p:sp>
        <p:nvSpPr>
          <p:cNvPr id="184" name="—Polysemanticity!"/>
          <p:cNvSpPr txBox="1"/>
          <p:nvPr/>
        </p:nvSpPr>
        <p:spPr>
          <a:xfrm>
            <a:off x="1206500" y="4194308"/>
            <a:ext cx="21971000" cy="3874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200" sz="10000"/>
            </a:lvl1pPr>
          </a:lstStyle>
          <a:p>
            <a:pPr/>
            <a:r>
              <a:t>—Polysemanticity!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—Okay, but what if there are thousands of features?"/>
          <p:cNvSpPr txBox="1"/>
          <p:nvPr>
            <p:ph type="body" sz="half" idx="1"/>
          </p:nvPr>
        </p:nvSpPr>
        <p:spPr>
          <a:xfrm>
            <a:off x="1206500" y="1216091"/>
            <a:ext cx="21971000" cy="3874314"/>
          </a:xfrm>
          <a:prstGeom prst="rect">
            <a:avLst/>
          </a:prstGeom>
        </p:spPr>
        <p:txBody>
          <a:bodyPr/>
          <a:lstStyle>
            <a:lvl1pPr>
              <a:defRPr b="1" spc="-200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—Okay, but what if there are thousands of features?</a:t>
            </a:r>
          </a:p>
        </p:txBody>
      </p:sp>
      <p:sp>
        <p:nvSpPr>
          <p:cNvPr id="187" name="—Polysemanticity!"/>
          <p:cNvSpPr txBox="1"/>
          <p:nvPr/>
        </p:nvSpPr>
        <p:spPr>
          <a:xfrm>
            <a:off x="1206500" y="4834460"/>
            <a:ext cx="21971000" cy="2559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200" sz="10000"/>
            </a:lvl1pPr>
          </a:lstStyle>
          <a:p>
            <a:pPr/>
            <a:r>
              <a:t>—Polysemanticity!</a:t>
            </a:r>
          </a:p>
        </p:txBody>
      </p:sp>
      <p:sp>
        <p:nvSpPr>
          <p:cNvPr id="188" name="—What??"/>
          <p:cNvSpPr txBox="1"/>
          <p:nvPr/>
        </p:nvSpPr>
        <p:spPr>
          <a:xfrm>
            <a:off x="1206500" y="8540122"/>
            <a:ext cx="21971000" cy="2288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200" sz="10000"/>
            </a:lvl1pPr>
          </a:lstStyle>
          <a:p>
            <a:pPr/>
            <a:r>
              <a:t>—What??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Imagine you’re a neural network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Imagine you’re a neural network..</a:t>
            </a:r>
          </a:p>
        </p:txBody>
      </p:sp>
      <p:sp>
        <p:nvSpPr>
          <p:cNvPr id="191" name="You have some neurons, and need to represent much more features"/>
          <p:cNvSpPr txBox="1"/>
          <p:nvPr>
            <p:ph type="body" sz="quarter" idx="1"/>
          </p:nvPr>
        </p:nvSpPr>
        <p:spPr>
          <a:xfrm>
            <a:off x="2194433" y="4001521"/>
            <a:ext cx="7697447" cy="8256012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You have some neurons, and need to represent much more features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</a:p>
        </p:txBody>
      </p:sp>
      <p:pic>
        <p:nvPicPr>
          <p:cNvPr id="19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08097" y="2810111"/>
            <a:ext cx="7031392" cy="8095778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Dimensions are neurons and arrows - features. 1 feature per 1 neuron."/>
          <p:cNvSpPr txBox="1"/>
          <p:nvPr/>
        </p:nvSpPr>
        <p:spPr>
          <a:xfrm>
            <a:off x="12455472" y="10647620"/>
            <a:ext cx="12021323" cy="2567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08990">
              <a:lnSpc>
                <a:spcPct val="100000"/>
              </a:lnSpc>
              <a:spcBef>
                <a:spcPts val="0"/>
              </a:spcBef>
              <a:defRPr sz="5390"/>
            </a:lvl1pPr>
          </a:lstStyle>
          <a:p>
            <a:pPr/>
            <a:r>
              <a:t>Dimensions are neurons and arrows - features. 1 feature per 1 neuron.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Imagine you’re a neural network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Imagine you’re a neural network..</a:t>
            </a:r>
          </a:p>
        </p:txBody>
      </p:sp>
      <p:sp>
        <p:nvSpPr>
          <p:cNvPr id="196" name="How do you compess more features?"/>
          <p:cNvSpPr txBox="1"/>
          <p:nvPr>
            <p:ph type="body" sz="quarter" idx="1"/>
          </p:nvPr>
        </p:nvSpPr>
        <p:spPr>
          <a:xfrm>
            <a:off x="2194433" y="4001521"/>
            <a:ext cx="7697447" cy="8256012"/>
          </a:xfrm>
          <a:prstGeom prst="rect">
            <a:avLst/>
          </a:prstGeom>
        </p:spPr>
        <p:txBody>
          <a:bodyPr/>
          <a:lstStyle/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  <a:r>
              <a:t>How do you compess more features?</a:t>
            </a:r>
          </a:p>
          <a:p>
            <a: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