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88" r:id="rId3"/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c9468446_0_96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9c9468446_0_96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9c946844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9c946844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9c9468446_0_113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9c9468446_0_113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example is http clienta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9c9468446_0_136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9c9468446_0_136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7aa44c7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7aa44c7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aa44c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aa44c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7aa44c7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7aa44c7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Especially Complexity of Concurrency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7aa44c7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7aa44c7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7aa44c7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7aa44c7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7aa44c7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37aa44c7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7aa44c7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7aa44c7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7aa44c7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37aa44c7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aa44c73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aa44c73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7aa44c73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37aa44c73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7aa44c7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7aa44c7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7aa44c7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7aa44c7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7aa44c73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7aa44c73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7aa44c73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37aa44c73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7aa44c73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7aa44c73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7aa44c73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7aa44c73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7aa44c73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37aa44c73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7aa44c73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37aa44c73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7aa44c73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37aa44c73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7aa44c7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37aa44c7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7aa44c73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37aa44c73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7aa44c73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37aa44c73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7aa44c73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37aa44c73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7aa44c7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37aa44c7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High Order Function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endParaRPr b="1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function that accepts one argument and produces a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predicate (boolean-valued function) of one argument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an operation that accepts a single input argument and returns no result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Supplier&lt;T&gt;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Represents a supplier of results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7aa44c73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37aa44c73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7aa44c73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37aa44c73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7aa44c73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7aa44c73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7aa44c73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7aa44c73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39c94684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39c94684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7aa44c73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7aa44c73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c9468446_0_16:notes"/>
          <p:cNvSpPr/>
          <p:nvPr>
            <p:ph idx="2" type="sldImg"/>
          </p:nvPr>
        </p:nvSpPr>
        <p:spPr>
          <a:xfrm>
            <a:off x="398328" y="685487"/>
            <a:ext cx="606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c9468446_0_16:notes"/>
          <p:cNvSpPr txBox="1"/>
          <p:nvPr>
            <p:ph idx="1" type="body"/>
          </p:nvPr>
        </p:nvSpPr>
        <p:spPr>
          <a:xfrm>
            <a:off x="399118" y="4343399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">
  <p:cSld name="Basic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28737" y="47627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3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28737" y="1323214"/>
            <a:ext cx="828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28739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33500" y="4807847"/>
            <a:ext cx="665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">
  <p:cSld name="Basic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28737" y="47627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3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28737" y="1323214"/>
            <a:ext cx="828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28739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33500" y="4807847"/>
            <a:ext cx="665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or Question Slide" showMasterSp="0">
  <p:cSld name="Quote or Question 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0" y="0"/>
            <a:ext cx="9144000" cy="51423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7"/>
          <p:cNvSpPr txBox="1"/>
          <p:nvPr>
            <p:ph type="ctrTitle"/>
          </p:nvPr>
        </p:nvSpPr>
        <p:spPr>
          <a:xfrm>
            <a:off x="1423703" y="912060"/>
            <a:ext cx="62229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1423703" y="2514395"/>
            <a:ext cx="6222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Picture 23" id="111" name="Google Shape;111;p27"/>
          <p:cNvSpPr/>
          <p:nvPr/>
        </p:nvSpPr>
        <p:spPr>
          <a:xfrm>
            <a:off x="8492566" y="4693436"/>
            <a:ext cx="462300" cy="3237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428737" y="47627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3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428737" y="1323214"/>
            <a:ext cx="3978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2" type="body"/>
          </p:nvPr>
        </p:nvSpPr>
        <p:spPr>
          <a:xfrm>
            <a:off x="4736683" y="1323214"/>
            <a:ext cx="3978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3" type="body"/>
          </p:nvPr>
        </p:nvSpPr>
        <p:spPr>
          <a:xfrm>
            <a:off x="428739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433500" y="4807847"/>
            <a:ext cx="665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or Question Slide" showMasterSp="0">
  <p:cSld name="Quote or Question 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1"/>
          <p:cNvPicPr preferRelativeResize="0"/>
          <p:nvPr/>
        </p:nvPicPr>
        <p:blipFill/>
        <p:spPr>
          <a:xfrm>
            <a:off x="0" y="0"/>
            <a:ext cx="9144000" cy="5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1"/>
          <p:cNvSpPr txBox="1"/>
          <p:nvPr>
            <p:ph type="ctrTitle"/>
          </p:nvPr>
        </p:nvSpPr>
        <p:spPr>
          <a:xfrm>
            <a:off x="1423703" y="912060"/>
            <a:ext cx="62229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1423703" y="2514395"/>
            <a:ext cx="6222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23" id="169" name="Google Shape;169;p41"/>
          <p:cNvPicPr preferRelativeResize="0"/>
          <p:nvPr/>
        </p:nvPicPr>
        <p:blipFill/>
        <p:spPr>
          <a:xfrm>
            <a:off x="8492566" y="4693436"/>
            <a:ext cx="462300" cy="3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">
  <p:cSld name="Basic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>
            <p:ph type="title"/>
          </p:nvPr>
        </p:nvSpPr>
        <p:spPr>
          <a:xfrm>
            <a:off x="428737" y="47627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3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2"/>
          <p:cNvSpPr txBox="1"/>
          <p:nvPr>
            <p:ph idx="1" type="body"/>
          </p:nvPr>
        </p:nvSpPr>
        <p:spPr>
          <a:xfrm>
            <a:off x="428737" y="1323214"/>
            <a:ext cx="828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42"/>
          <p:cNvSpPr txBox="1"/>
          <p:nvPr>
            <p:ph idx="2" type="body"/>
          </p:nvPr>
        </p:nvSpPr>
        <p:spPr>
          <a:xfrm>
            <a:off x="428739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1" type="ftr"/>
          </p:nvPr>
        </p:nvSpPr>
        <p:spPr>
          <a:xfrm>
            <a:off x="433500" y="4807847"/>
            <a:ext cx="665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28737" y="47627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3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429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858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287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716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3"/>
          <p:cNvSpPr txBox="1"/>
          <p:nvPr>
            <p:ph idx="1" type="body"/>
          </p:nvPr>
        </p:nvSpPr>
        <p:spPr>
          <a:xfrm>
            <a:off x="428737" y="1323214"/>
            <a:ext cx="3978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3"/>
          <p:cNvSpPr txBox="1"/>
          <p:nvPr>
            <p:ph idx="2" type="body"/>
          </p:nvPr>
        </p:nvSpPr>
        <p:spPr>
          <a:xfrm>
            <a:off x="4736683" y="1323214"/>
            <a:ext cx="3978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​"/>
              <a:defRPr b="0" i="0" sz="1500" u="none" cap="none" strike="noStrike">
                <a:solidFill>
                  <a:srgbClr val="3E6E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3"/>
          <p:cNvSpPr txBox="1"/>
          <p:nvPr>
            <p:ph idx="3" type="body"/>
          </p:nvPr>
        </p:nvSpPr>
        <p:spPr>
          <a:xfrm>
            <a:off x="428739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​"/>
              <a:defRPr b="0" i="0" sz="1700" u="none" cap="none" strike="noStrike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433500" y="4807847"/>
            <a:ext cx="665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71.png"/><Relationship Id="rId6" Type="http://schemas.openxmlformats.org/officeDocument/2006/relationships/image" Target="../media/image6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8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9.png"/><Relationship Id="rId4" Type="http://schemas.openxmlformats.org/officeDocument/2006/relationships/image" Target="../media/image82.png"/><Relationship Id="rId5" Type="http://schemas.openxmlformats.org/officeDocument/2006/relationships/image" Target="../media/image78.png"/><Relationship Id="rId6" Type="http://schemas.openxmlformats.org/officeDocument/2006/relationships/image" Target="../media/image8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3.png"/><Relationship Id="rId4" Type="http://schemas.openxmlformats.org/officeDocument/2006/relationships/image" Target="../media/image86.png"/><Relationship Id="rId5" Type="http://schemas.openxmlformats.org/officeDocument/2006/relationships/image" Target="../media/image8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7.png"/><Relationship Id="rId4" Type="http://schemas.openxmlformats.org/officeDocument/2006/relationships/image" Target="../media/image84.png"/><Relationship Id="rId5" Type="http://schemas.openxmlformats.org/officeDocument/2006/relationships/image" Target="../media/image8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4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89.png"/><Relationship Id="rId7" Type="http://schemas.openxmlformats.org/officeDocument/2006/relationships/image" Target="../media/image9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3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92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type="ctrTitle"/>
          </p:nvPr>
        </p:nvSpPr>
        <p:spPr>
          <a:xfrm>
            <a:off x="311708" y="12403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Even Function?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4"/>
          <p:cNvSpPr txBox="1"/>
          <p:nvPr>
            <p:ph idx="1" type="subTitle"/>
          </p:nvPr>
        </p:nvSpPr>
        <p:spPr>
          <a:xfrm>
            <a:off x="311700" y="32000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160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Dmitry Vinnik, @DmitryVi</a:t>
            </a:r>
            <a:r>
              <a:rPr lang="en" sz="4800">
                <a:solidFill>
                  <a:srgbClr val="FFFFFF"/>
                </a:solidFill>
              </a:rPr>
              <a:t>nnik 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 Software Engineer, Salesforce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31F21"/>
              </a:buClr>
              <a:buSzPts val="25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>
            <p:ph type="title"/>
          </p:nvPr>
        </p:nvSpPr>
        <p:spPr>
          <a:xfrm>
            <a:off x="428712" y="2718609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Design for </a:t>
            </a:r>
            <a:endParaRPr b="0" sz="5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Functional Programming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85" name="Google Shape;285;p53"/>
          <p:cNvSpPr/>
          <p:nvPr/>
        </p:nvSpPr>
        <p:spPr>
          <a:xfrm>
            <a:off x="4666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3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3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3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3"/>
          <p:cNvSpPr/>
          <p:nvPr/>
        </p:nvSpPr>
        <p:spPr>
          <a:xfrm>
            <a:off x="46671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Lazy Evaluation</a:t>
            </a:r>
            <a:endParaRPr sz="6000"/>
          </a:p>
        </p:txBody>
      </p:sp>
      <p:sp>
        <p:nvSpPr>
          <p:cNvPr id="299" name="Google Shape;299;p54"/>
          <p:cNvSpPr txBox="1"/>
          <p:nvPr>
            <p:ph type="title"/>
          </p:nvPr>
        </p:nvSpPr>
        <p:spPr>
          <a:xfrm>
            <a:off x="4641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"Lazy Evaluation is like Filing Taxes"</a:t>
            </a:r>
            <a:endParaRPr sz="6000"/>
          </a:p>
        </p:txBody>
      </p:sp>
      <p:sp>
        <p:nvSpPr>
          <p:cNvPr id="300" name="Google Shape;300;p54"/>
          <p:cNvSpPr txBox="1"/>
          <p:nvPr/>
        </p:nvSpPr>
        <p:spPr>
          <a:xfrm>
            <a:off x="929850" y="3068850"/>
            <a:ext cx="75891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Quote from Venkat Subramaniam,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“Let’s Get Lazy”</a:t>
            </a:r>
            <a:endParaRPr sz="2700"/>
          </a:p>
        </p:txBody>
      </p:sp>
      <p:sp>
        <p:nvSpPr>
          <p:cNvPr id="301" name="Google Shape;301;p54"/>
          <p:cNvSpPr txBox="1"/>
          <p:nvPr/>
        </p:nvSpPr>
        <p:spPr>
          <a:xfrm>
            <a:off x="101211" y="0"/>
            <a:ext cx="89415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Lazy Evaluation</a:t>
            </a:r>
            <a:endParaRPr sz="6000">
              <a:solidFill>
                <a:srgbClr val="F3F3F3"/>
              </a:solidFill>
            </a:endParaRPr>
          </a:p>
        </p:txBody>
      </p:sp>
      <p:pic>
        <p:nvPicPr>
          <p:cNvPr id="302" name="Google Shape;3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336250"/>
            <a:ext cx="6362700" cy="1524000"/>
          </a:xfrm>
          <a:prstGeom prst="rect">
            <a:avLst/>
          </a:prstGeom>
          <a:noFill/>
          <a:ln cap="flat" cmpd="sng" w="9525">
            <a:solidFill>
              <a:srgbClr val="3E6E8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50" y="1334850"/>
            <a:ext cx="6975899" cy="1580642"/>
          </a:xfrm>
          <a:prstGeom prst="rect">
            <a:avLst/>
          </a:prstGeom>
          <a:noFill/>
          <a:ln cap="flat" cmpd="sng" w="9525">
            <a:solidFill>
              <a:srgbClr val="3E6E8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5"/>
          <p:cNvSpPr txBox="1"/>
          <p:nvPr>
            <p:ph type="title"/>
          </p:nvPr>
        </p:nvSpPr>
        <p:spPr>
          <a:xfrm>
            <a:off x="428712" y="2718609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Design for </a:t>
            </a:r>
            <a:endParaRPr b="0" sz="5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Functional Programming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311" name="Google Shape;311;p55"/>
          <p:cNvSpPr/>
          <p:nvPr/>
        </p:nvSpPr>
        <p:spPr>
          <a:xfrm>
            <a:off x="4666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5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5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5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5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5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5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5"/>
          <p:cNvSpPr/>
          <p:nvPr/>
        </p:nvSpPr>
        <p:spPr>
          <a:xfrm>
            <a:off x="46671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5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5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5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862706" y="2098800"/>
            <a:ext cx="7418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</a:rPr>
              <a:t>Temporal Coupling</a:t>
            </a:r>
            <a:endParaRPr b="0" i="0" sz="6000" u="none" cap="none" strike="noStrike">
              <a:solidFill>
                <a:schemeClr val="dk1"/>
              </a:solidFill>
            </a:endParaRPr>
          </a:p>
        </p:txBody>
      </p:sp>
      <p:sp>
        <p:nvSpPr>
          <p:cNvPr id="327" name="Google Shape;32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101211" y="0"/>
            <a:ext cx="89415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6000" u="none" cap="none" strike="noStrike">
                <a:solidFill>
                  <a:srgbClr val="F3F3F3"/>
                </a:solidFill>
              </a:rPr>
              <a:t>Temporal Coupling</a:t>
            </a:r>
            <a:endParaRPr i="0" sz="6000" u="none" cap="none" strike="noStrike">
              <a:solidFill>
                <a:srgbClr val="F3F3F3"/>
              </a:solidFill>
            </a:endParaRPr>
          </a:p>
        </p:txBody>
      </p:sp>
      <p:sp>
        <p:nvSpPr>
          <p:cNvPr id="329" name="Google Shape;329;p56"/>
          <p:cNvSpPr txBox="1"/>
          <p:nvPr/>
        </p:nvSpPr>
        <p:spPr>
          <a:xfrm>
            <a:off x="150101" y="1907513"/>
            <a:ext cx="8724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6000" u="none" cap="none" strike="noStrike">
                <a:solidFill>
                  <a:schemeClr val="dk1"/>
                </a:solidFill>
              </a:rPr>
              <a:t>“</a:t>
            </a:r>
            <a:r>
              <a:rPr lang="en" sz="6000">
                <a:solidFill>
                  <a:schemeClr val="dk1"/>
                </a:solidFill>
              </a:rPr>
              <a:t>When</a:t>
            </a:r>
            <a:r>
              <a:rPr i="0" lang="en" sz="6000" u="none" cap="none" strike="noStrike">
                <a:solidFill>
                  <a:schemeClr val="dk1"/>
                </a:solidFill>
              </a:rPr>
              <a:t> time &amp; order really matter”</a:t>
            </a:r>
            <a:endParaRPr i="0" sz="6000" u="none" cap="none" strike="noStrike">
              <a:solidFill>
                <a:schemeClr val="dk1"/>
              </a:solidFill>
            </a:endParaRPr>
          </a:p>
        </p:txBody>
      </p:sp>
      <p:pic>
        <p:nvPicPr>
          <p:cNvPr id="330" name="Google Shape;33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199" y="1029600"/>
            <a:ext cx="5155424" cy="18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5974" y="1029603"/>
            <a:ext cx="5155425" cy="317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8399" y="1029603"/>
            <a:ext cx="5155426" cy="36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8400" y="1029600"/>
            <a:ext cx="4465225" cy="40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7"/>
          <p:cNvSpPr txBox="1"/>
          <p:nvPr>
            <p:ph type="title"/>
          </p:nvPr>
        </p:nvSpPr>
        <p:spPr>
          <a:xfrm>
            <a:off x="428712" y="2718609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Design for </a:t>
            </a:r>
            <a:endParaRPr b="0" sz="5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Functional Programming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340" name="Google Shape;340;p57"/>
          <p:cNvSpPr/>
          <p:nvPr/>
        </p:nvSpPr>
        <p:spPr>
          <a:xfrm>
            <a:off x="4666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7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7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7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7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7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7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7"/>
          <p:cNvSpPr/>
          <p:nvPr/>
        </p:nvSpPr>
        <p:spPr>
          <a:xfrm>
            <a:off x="46671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7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7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7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328500" y="680500"/>
            <a:ext cx="881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How would we write Functional Code?</a:t>
            </a:r>
            <a:endParaRPr/>
          </a:p>
        </p:txBody>
      </p:sp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16634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25052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-83100" y="1671550"/>
            <a:ext cx="931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consider two styles:</a:t>
            </a:r>
            <a:endParaRPr sz="6000"/>
          </a:p>
        </p:txBody>
      </p:sp>
      <p:sp>
        <p:nvSpPr>
          <p:cNvPr id="366" name="Google Shape;366;p59"/>
          <p:cNvSpPr txBox="1"/>
          <p:nvPr/>
        </p:nvSpPr>
        <p:spPr>
          <a:xfrm>
            <a:off x="711450" y="2513350"/>
            <a:ext cx="7721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Imperative and Declarative </a:t>
            </a:r>
            <a:endParaRPr/>
          </a:p>
        </p:txBody>
      </p:sp>
      <p:sp>
        <p:nvSpPr>
          <p:cNvPr id="367" name="Google Shape;36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-83100" y="1671550"/>
            <a:ext cx="931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Assume a Use Case:</a:t>
            </a:r>
            <a:endParaRPr sz="6000"/>
          </a:p>
        </p:txBody>
      </p:sp>
      <p:sp>
        <p:nvSpPr>
          <p:cNvPr id="373" name="Google Shape;373;p60"/>
          <p:cNvSpPr txBox="1"/>
          <p:nvPr/>
        </p:nvSpPr>
        <p:spPr>
          <a:xfrm>
            <a:off x="966150" y="2591600"/>
            <a:ext cx="74346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Searching for a word 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in a phrase</a:t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374" name="Google Shape;37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126800" y="5529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Imperative vs. Declarative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391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Imperative </a:t>
            </a:r>
            <a:r>
              <a:rPr lang="en" sz="6000"/>
              <a:t>Style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1"/>
          <p:cNvSpPr txBox="1"/>
          <p:nvPr>
            <p:ph type="title"/>
          </p:nvPr>
        </p:nvSpPr>
        <p:spPr>
          <a:xfrm>
            <a:off x="311700" y="6253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vs. What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03" y="1069300"/>
            <a:ext cx="7970833" cy="200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253" y="1069300"/>
            <a:ext cx="8470569" cy="177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462" y="1069300"/>
            <a:ext cx="8510152" cy="210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775" y="1069300"/>
            <a:ext cx="8569525" cy="37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126800" y="5529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Imperative vs. Declarative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42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Declarative Style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2"/>
          <p:cNvSpPr txBox="1"/>
          <p:nvPr>
            <p:ph type="title"/>
          </p:nvPr>
        </p:nvSpPr>
        <p:spPr>
          <a:xfrm>
            <a:off x="311700" y="6253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vs. What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4" y="1136950"/>
            <a:ext cx="6824188" cy="1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1" y="1136950"/>
            <a:ext cx="8512470" cy="24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14" y="1140419"/>
            <a:ext cx="8679888" cy="244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14" y="1140419"/>
            <a:ext cx="8679885" cy="369073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277543" y="81744"/>
            <a:ext cx="35367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6000" u="none" cap="none" strike="noStrike">
                <a:solidFill>
                  <a:srgbClr val="FFFFFF"/>
                </a:solidFill>
              </a:rPr>
              <a:t>Goals</a:t>
            </a:r>
            <a:endParaRPr i="0" sz="6000" u="none" cap="none" strike="noStrike">
              <a:solidFill>
                <a:srgbClr val="FFFFFF"/>
              </a:solidFill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601125" y="974800"/>
            <a:ext cx="8274300" cy="141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 (FP</a:t>
            </a:r>
            <a:r>
              <a:rPr lang="en" sz="4500"/>
              <a:t>)</a:t>
            </a: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What, How, When and Why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5"/>
          <p:cNvSpPr/>
          <p:nvPr/>
        </p:nvSpPr>
        <p:spPr>
          <a:xfrm>
            <a:off x="601125" y="2540762"/>
            <a:ext cx="8274300" cy="114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/>
              <a:t>Default FP </a:t>
            </a:r>
            <a:r>
              <a:rPr lang="en" sz="4500"/>
              <a:t>Capabilities</a:t>
            </a:r>
            <a:r>
              <a:rPr lang="en" sz="4500"/>
              <a:t> in Java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/>
          <p:nvPr/>
        </p:nvSpPr>
        <p:spPr>
          <a:xfrm>
            <a:off x="601125" y="3839725"/>
            <a:ext cx="8274300" cy="1197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/>
              <a:t>Custom </a:t>
            </a:r>
            <a:r>
              <a:rPr lang="en" sz="4500"/>
              <a:t>Functional Solutions 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5"/>
          <p:cNvSpPr txBox="1"/>
          <p:nvPr/>
        </p:nvSpPr>
        <p:spPr>
          <a:xfrm>
            <a:off x="601123" y="2327025"/>
            <a:ext cx="8073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6000">
                <a:solidFill>
                  <a:srgbClr val="FFFFFF"/>
                </a:solidFill>
              </a:rPr>
              <a:t>What are our goals?</a:t>
            </a:r>
            <a:endParaRPr i="0" sz="60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126800" y="5529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Imperative vs. Declarative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3"/>
          <p:cNvSpPr txBox="1"/>
          <p:nvPr>
            <p:ph type="title"/>
          </p:nvPr>
        </p:nvSpPr>
        <p:spPr>
          <a:xfrm>
            <a:off x="166250" y="218950"/>
            <a:ext cx="889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Styles Side by Side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3"/>
          <p:cNvSpPr txBox="1"/>
          <p:nvPr>
            <p:ph type="title"/>
          </p:nvPr>
        </p:nvSpPr>
        <p:spPr>
          <a:xfrm>
            <a:off x="311700" y="6253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vs. What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900" y="1197675"/>
            <a:ext cx="4951725" cy="38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>
            <p:ph type="title"/>
          </p:nvPr>
        </p:nvSpPr>
        <p:spPr>
          <a:xfrm>
            <a:off x="311700" y="22486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Benefits of </a:t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Declarative Style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4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4"/>
          <p:cNvSpPr/>
          <p:nvPr/>
        </p:nvSpPr>
        <p:spPr>
          <a:xfrm>
            <a:off x="4915800" y="3328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4"/>
          <p:cNvSpPr/>
          <p:nvPr/>
        </p:nvSpPr>
        <p:spPr>
          <a:xfrm>
            <a:off x="411800" y="2839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4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4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type="title"/>
          </p:nvPr>
        </p:nvSpPr>
        <p:spPr>
          <a:xfrm>
            <a:off x="311700" y="5848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Complexity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5"/>
          <p:cNvSpPr txBox="1"/>
          <p:nvPr>
            <p:ph type="title"/>
          </p:nvPr>
        </p:nvSpPr>
        <p:spPr>
          <a:xfrm>
            <a:off x="311700" y="82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Complexity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675" y="1119425"/>
            <a:ext cx="7755217" cy="19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675" y="3099750"/>
            <a:ext cx="7755225" cy="202907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311700" y="22486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Benefits of </a:t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Declarative Style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6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6"/>
          <p:cNvSpPr/>
          <p:nvPr/>
        </p:nvSpPr>
        <p:spPr>
          <a:xfrm>
            <a:off x="4915800" y="3328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6"/>
          <p:cNvSpPr/>
          <p:nvPr/>
        </p:nvSpPr>
        <p:spPr>
          <a:xfrm>
            <a:off x="411800" y="2839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6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6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6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6"/>
          <p:cNvSpPr/>
          <p:nvPr/>
        </p:nvSpPr>
        <p:spPr>
          <a:xfrm>
            <a:off x="411800" y="2839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194025" y="5529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Verbosity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7"/>
          <p:cNvSpPr txBox="1"/>
          <p:nvPr>
            <p:ph type="title"/>
          </p:nvPr>
        </p:nvSpPr>
        <p:spPr>
          <a:xfrm>
            <a:off x="311700" y="676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Verbosity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25" y="1047950"/>
            <a:ext cx="7973324" cy="31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225" y="1050825"/>
            <a:ext cx="8224699" cy="313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67"/>
          <p:cNvCxnSpPr/>
          <p:nvPr/>
        </p:nvCxnSpPr>
        <p:spPr>
          <a:xfrm>
            <a:off x="1240175" y="1835575"/>
            <a:ext cx="62805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0" name="Google Shape;45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225" y="1050825"/>
            <a:ext cx="7973325" cy="2135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67"/>
          <p:cNvCxnSpPr/>
          <p:nvPr/>
        </p:nvCxnSpPr>
        <p:spPr>
          <a:xfrm>
            <a:off x="1240175" y="1833625"/>
            <a:ext cx="2622900" cy="2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67"/>
          <p:cNvCxnSpPr/>
          <p:nvPr/>
        </p:nvCxnSpPr>
        <p:spPr>
          <a:xfrm>
            <a:off x="1231438" y="1899950"/>
            <a:ext cx="62805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 txBox="1"/>
          <p:nvPr>
            <p:ph type="title"/>
          </p:nvPr>
        </p:nvSpPr>
        <p:spPr>
          <a:xfrm>
            <a:off x="311700" y="22486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Benefits of </a:t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Declarative Style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8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8"/>
          <p:cNvSpPr/>
          <p:nvPr/>
        </p:nvSpPr>
        <p:spPr>
          <a:xfrm>
            <a:off x="4915800" y="3328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8"/>
          <p:cNvSpPr/>
          <p:nvPr/>
        </p:nvSpPr>
        <p:spPr>
          <a:xfrm>
            <a:off x="411800" y="2839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8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8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8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8"/>
          <p:cNvSpPr/>
          <p:nvPr/>
        </p:nvSpPr>
        <p:spPr>
          <a:xfrm>
            <a:off x="411800" y="283925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8"/>
          <p:cNvSpPr/>
          <p:nvPr/>
        </p:nvSpPr>
        <p:spPr>
          <a:xfrm>
            <a:off x="4915800" y="3328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Verbosity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/>
          <p:nvPr/>
        </p:nvSpPr>
        <p:spPr>
          <a:xfrm>
            <a:off x="2652875" y="3695250"/>
            <a:ext cx="39165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/>
          <p:nvPr>
            <p:ph type="title"/>
          </p:nvPr>
        </p:nvSpPr>
        <p:spPr>
          <a:xfrm>
            <a:off x="311700" y="2010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Readability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46000"/>
            <a:ext cx="8135398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9"/>
          <p:cNvSpPr txBox="1"/>
          <p:nvPr>
            <p:ph type="title"/>
          </p:nvPr>
        </p:nvSpPr>
        <p:spPr>
          <a:xfrm>
            <a:off x="413675" y="56986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Readability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50" y="1346000"/>
            <a:ext cx="81153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Conclusion?</a:t>
            </a:r>
            <a:endParaRPr sz="6000"/>
          </a:p>
        </p:txBody>
      </p:sp>
      <p:sp>
        <p:nvSpPr>
          <p:cNvPr id="483" name="Google Shape;483;p70"/>
          <p:cNvSpPr txBox="1"/>
          <p:nvPr>
            <p:ph type="title"/>
          </p:nvPr>
        </p:nvSpPr>
        <p:spPr>
          <a:xfrm>
            <a:off x="4543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Changing Paradigms</a:t>
            </a:r>
            <a:endParaRPr sz="6000"/>
          </a:p>
        </p:txBody>
      </p:sp>
      <p:sp>
        <p:nvSpPr>
          <p:cNvPr id="484" name="Google Shape;48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/>
        </p:nvSpPr>
        <p:spPr>
          <a:xfrm>
            <a:off x="2955450" y="1321750"/>
            <a:ext cx="30000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1"/>
          <p:cNvSpPr txBox="1"/>
          <p:nvPr>
            <p:ph type="title"/>
          </p:nvPr>
        </p:nvSpPr>
        <p:spPr>
          <a:xfrm>
            <a:off x="195150" y="57479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Paradigms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1"/>
          <p:cNvSpPr txBox="1"/>
          <p:nvPr>
            <p:ph type="title"/>
          </p:nvPr>
        </p:nvSpPr>
        <p:spPr>
          <a:xfrm>
            <a:off x="195150" y="168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Paradigms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1"/>
          <p:cNvSpPr/>
          <p:nvPr/>
        </p:nvSpPr>
        <p:spPr>
          <a:xfrm>
            <a:off x="97150" y="2059050"/>
            <a:ext cx="3756000" cy="1411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Imperative Programming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71"/>
          <p:cNvCxnSpPr/>
          <p:nvPr/>
        </p:nvCxnSpPr>
        <p:spPr>
          <a:xfrm>
            <a:off x="3966450" y="2764950"/>
            <a:ext cx="10758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71"/>
          <p:cNvCxnSpPr/>
          <p:nvPr/>
        </p:nvCxnSpPr>
        <p:spPr>
          <a:xfrm>
            <a:off x="694350" y="1760350"/>
            <a:ext cx="2562300" cy="195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71"/>
          <p:cNvCxnSpPr/>
          <p:nvPr/>
        </p:nvCxnSpPr>
        <p:spPr>
          <a:xfrm flipH="1" rot="10800000">
            <a:off x="753025" y="1789550"/>
            <a:ext cx="2435400" cy="1936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71"/>
          <p:cNvSpPr/>
          <p:nvPr/>
        </p:nvSpPr>
        <p:spPr>
          <a:xfrm>
            <a:off x="5155550" y="1943950"/>
            <a:ext cx="3756000" cy="1411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4400"/>
              <a:t>Declarative</a:t>
            </a:r>
            <a:r>
              <a:rPr b="0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Programming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17300" y="2150850"/>
            <a:ext cx="890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Enough Theory!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2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Let’s see some FP in Java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2"/>
          <p:cNvSpPr/>
          <p:nvPr/>
        </p:nvSpPr>
        <p:spPr>
          <a:xfrm>
            <a:off x="2713800" y="508550"/>
            <a:ext cx="3716400" cy="1114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Stream</a:t>
            </a:r>
            <a:endParaRPr sz="6000"/>
          </a:p>
        </p:txBody>
      </p:sp>
      <p:sp>
        <p:nvSpPr>
          <p:cNvPr id="505" name="Google Shape;505;p72"/>
          <p:cNvSpPr/>
          <p:nvPr/>
        </p:nvSpPr>
        <p:spPr>
          <a:xfrm>
            <a:off x="2713800" y="3520150"/>
            <a:ext cx="3716400" cy="1114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Optional</a:t>
            </a:r>
            <a:endParaRPr sz="6000"/>
          </a:p>
        </p:txBody>
      </p:sp>
      <p:sp>
        <p:nvSpPr>
          <p:cNvPr id="506" name="Google Shape;506;p72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Starting from the Base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446" y="1217436"/>
            <a:ext cx="4653525" cy="33836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46"/>
          <p:cNvSpPr txBox="1"/>
          <p:nvPr/>
        </p:nvSpPr>
        <p:spPr>
          <a:xfrm>
            <a:off x="5085424" y="4546575"/>
            <a:ext cx="3305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 The Next Platform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320952" y="1206000"/>
            <a:ext cx="3816000" cy="994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Multi-Core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320952" y="0"/>
            <a:ext cx="3771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6000" u="none" cap="none" strike="noStrike">
                <a:solidFill>
                  <a:schemeClr val="dk1"/>
                </a:solidFill>
              </a:rPr>
              <a:t>Motivation</a:t>
            </a:r>
            <a:endParaRPr i="0" sz="6000" u="none" cap="none" strike="noStrike">
              <a:solidFill>
                <a:srgbClr val="000000"/>
              </a:solidFill>
            </a:endParaRPr>
          </a:p>
        </p:txBody>
      </p:sp>
      <p:sp>
        <p:nvSpPr>
          <p:cNvPr id="209" name="Google Shape;209;p46"/>
          <p:cNvSpPr/>
          <p:nvPr/>
        </p:nvSpPr>
        <p:spPr>
          <a:xfrm>
            <a:off x="320952" y="2412000"/>
            <a:ext cx="3870600" cy="994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6"/>
          <p:cNvSpPr/>
          <p:nvPr/>
        </p:nvSpPr>
        <p:spPr>
          <a:xfrm>
            <a:off x="320952" y="3755344"/>
            <a:ext cx="3870600" cy="994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CCSs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6"/>
          <p:cNvSpPr txBox="1"/>
          <p:nvPr>
            <p:ph type="title"/>
          </p:nvPr>
        </p:nvSpPr>
        <p:spPr>
          <a:xfrm>
            <a:off x="106775" y="2773775"/>
            <a:ext cx="8998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chemeClr val="dk1"/>
                </a:solidFill>
              </a:rPr>
              <a:t>Why Functional Programming?</a:t>
            </a:r>
            <a:endParaRPr b="0" sz="6000">
              <a:solidFill>
                <a:schemeClr val="dk1"/>
              </a:solidFill>
            </a:endParaRPr>
          </a:p>
        </p:txBody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623400" y="21508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chemeClr val="dk1"/>
                </a:solidFill>
              </a:rPr>
              <a:t>Because Concurrency</a:t>
            </a:r>
            <a:endParaRPr b="0" sz="6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 txBox="1"/>
          <p:nvPr/>
        </p:nvSpPr>
        <p:spPr>
          <a:xfrm>
            <a:off x="2660875" y="1746625"/>
            <a:ext cx="34758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Streams</a:t>
            </a:r>
            <a:endParaRPr/>
          </a:p>
        </p:txBody>
      </p:sp>
      <p:sp>
        <p:nvSpPr>
          <p:cNvPr id="513" name="Google Shape;513;p73"/>
          <p:cNvSpPr txBox="1"/>
          <p:nvPr>
            <p:ph type="title"/>
          </p:nvPr>
        </p:nvSpPr>
        <p:spPr>
          <a:xfrm>
            <a:off x="206550" y="2041900"/>
            <a:ext cx="886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What do we do the most?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3"/>
          <p:cNvSpPr txBox="1"/>
          <p:nvPr>
            <p:ph type="title"/>
          </p:nvPr>
        </p:nvSpPr>
        <p:spPr>
          <a:xfrm>
            <a:off x="398100" y="2041900"/>
            <a:ext cx="886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Dealing with Data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3"/>
          <p:cNvSpPr txBox="1"/>
          <p:nvPr>
            <p:ph type="title"/>
          </p:nvPr>
        </p:nvSpPr>
        <p:spPr>
          <a:xfrm>
            <a:off x="206550" y="2150850"/>
            <a:ext cx="886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Dealing with Collections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3"/>
          <p:cNvSpPr txBox="1"/>
          <p:nvPr>
            <p:ph type="title"/>
          </p:nvPr>
        </p:nvSpPr>
        <p:spPr>
          <a:xfrm>
            <a:off x="0" y="1998025"/>
            <a:ext cx="9071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How do we get Functional with Collections?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3"/>
          <p:cNvSpPr/>
          <p:nvPr/>
        </p:nvSpPr>
        <p:spPr>
          <a:xfrm>
            <a:off x="554750" y="195600"/>
            <a:ext cx="34758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of Functions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3"/>
          <p:cNvSpPr/>
          <p:nvPr/>
        </p:nvSpPr>
        <p:spPr>
          <a:xfrm>
            <a:off x="554750" y="3148550"/>
            <a:ext cx="34758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Data Mutation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3"/>
          <p:cNvSpPr/>
          <p:nvPr/>
        </p:nvSpPr>
        <p:spPr>
          <a:xfrm>
            <a:off x="5028150" y="195600"/>
            <a:ext cx="34758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Lazily Evaluated</a:t>
            </a:r>
            <a:endParaRPr sz="4800"/>
          </a:p>
        </p:txBody>
      </p:sp>
      <p:sp>
        <p:nvSpPr>
          <p:cNvPr id="520" name="Google Shape;520;p73"/>
          <p:cNvSpPr/>
          <p:nvPr/>
        </p:nvSpPr>
        <p:spPr>
          <a:xfrm>
            <a:off x="4547550" y="3148550"/>
            <a:ext cx="45279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Data Transformation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73"/>
          <p:cNvCxnSpPr/>
          <p:nvPr/>
        </p:nvCxnSpPr>
        <p:spPr>
          <a:xfrm>
            <a:off x="801925" y="2953475"/>
            <a:ext cx="2924100" cy="1848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73"/>
          <p:cNvCxnSpPr/>
          <p:nvPr/>
        </p:nvCxnSpPr>
        <p:spPr>
          <a:xfrm flipH="1" rot="10800000">
            <a:off x="821500" y="2963125"/>
            <a:ext cx="2904600" cy="1838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4"/>
          <p:cNvSpPr txBox="1"/>
          <p:nvPr>
            <p:ph type="title"/>
          </p:nvPr>
        </p:nvSpPr>
        <p:spPr>
          <a:xfrm>
            <a:off x="311700" y="51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4"/>
          <p:cNvSpPr txBox="1"/>
          <p:nvPr>
            <p:ph type="title"/>
          </p:nvPr>
        </p:nvSpPr>
        <p:spPr>
          <a:xfrm>
            <a:off x="464100" y="5026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50" y="1172925"/>
            <a:ext cx="79248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50" y="1166950"/>
            <a:ext cx="7924799" cy="15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750" y="1172925"/>
            <a:ext cx="7924801" cy="182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750" y="1172925"/>
            <a:ext cx="79248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750" y="1166950"/>
            <a:ext cx="80391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700" y="1157425"/>
            <a:ext cx="8134625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 txBox="1"/>
          <p:nvPr>
            <p:ph type="title"/>
          </p:nvPr>
        </p:nvSpPr>
        <p:spPr>
          <a:xfrm>
            <a:off x="38587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But...</a:t>
            </a:r>
            <a:endParaRPr sz="6000"/>
          </a:p>
        </p:txBody>
      </p:sp>
      <p:sp>
        <p:nvSpPr>
          <p:cNvPr id="542" name="Google Shape;542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That’s all great</a:t>
            </a:r>
            <a:endParaRPr sz="6000"/>
          </a:p>
        </p:txBody>
      </p:sp>
      <p:sp>
        <p:nvSpPr>
          <p:cNvPr id="543" name="Google Shape;543;p75"/>
          <p:cNvSpPr txBox="1"/>
          <p:nvPr>
            <p:ph type="title"/>
          </p:nvPr>
        </p:nvSpPr>
        <p:spPr>
          <a:xfrm>
            <a:off x="528500" y="2205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if I want to find</a:t>
            </a:r>
            <a:r>
              <a:rPr lang="en" sz="6000"/>
              <a:t> something</a:t>
            </a:r>
            <a:r>
              <a:rPr lang="en" sz="6000"/>
              <a:t>?</a:t>
            </a:r>
            <a:endParaRPr sz="6000"/>
          </a:p>
        </p:txBody>
      </p:sp>
      <p:sp>
        <p:nvSpPr>
          <p:cNvPr id="544" name="Google Shape;544;p75"/>
          <p:cNvSpPr txBox="1"/>
          <p:nvPr/>
        </p:nvSpPr>
        <p:spPr>
          <a:xfrm>
            <a:off x="174000" y="2082400"/>
            <a:ext cx="879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Optional is the answer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545" name="Google Shape;54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311700" y="6588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75" y="1351300"/>
            <a:ext cx="81343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75" y="1351300"/>
            <a:ext cx="8134349" cy="256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775" y="1351288"/>
            <a:ext cx="81343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775" y="1351300"/>
            <a:ext cx="8134349" cy="320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775" y="1351300"/>
            <a:ext cx="8134351" cy="329978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6"/>
          <p:cNvSpPr txBox="1"/>
          <p:nvPr>
            <p:ph type="title"/>
          </p:nvPr>
        </p:nvSpPr>
        <p:spPr>
          <a:xfrm>
            <a:off x="164650" y="121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Finding Optional Talk</a:t>
            </a:r>
            <a:endParaRPr sz="6000"/>
          </a:p>
        </p:txBody>
      </p:sp>
      <p:sp>
        <p:nvSpPr>
          <p:cNvPr id="557" name="Google Shape;55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"/>
          <p:cNvSpPr txBox="1"/>
          <p:nvPr>
            <p:ph type="title"/>
          </p:nvPr>
        </p:nvSpPr>
        <p:spPr>
          <a:xfrm>
            <a:off x="311700" y="20726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7"/>
          <p:cNvSpPr/>
          <p:nvPr/>
        </p:nvSpPr>
        <p:spPr>
          <a:xfrm>
            <a:off x="311700" y="370925"/>
            <a:ext cx="3570900" cy="149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Value State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7"/>
          <p:cNvSpPr/>
          <p:nvPr/>
        </p:nvSpPr>
        <p:spPr>
          <a:xfrm>
            <a:off x="4622975" y="370925"/>
            <a:ext cx="4118100" cy="149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Null Check Supplement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7"/>
          <p:cNvSpPr/>
          <p:nvPr/>
        </p:nvSpPr>
        <p:spPr>
          <a:xfrm>
            <a:off x="311625" y="3236625"/>
            <a:ext cx="34758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Data Mutation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7"/>
          <p:cNvSpPr/>
          <p:nvPr/>
        </p:nvSpPr>
        <p:spPr>
          <a:xfrm>
            <a:off x="4273725" y="3236625"/>
            <a:ext cx="4558500" cy="149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Data Transformation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77"/>
          <p:cNvCxnSpPr/>
          <p:nvPr/>
        </p:nvCxnSpPr>
        <p:spPr>
          <a:xfrm>
            <a:off x="558800" y="3041550"/>
            <a:ext cx="2924100" cy="1848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77"/>
          <p:cNvCxnSpPr/>
          <p:nvPr/>
        </p:nvCxnSpPr>
        <p:spPr>
          <a:xfrm flipH="1" rot="10800000">
            <a:off x="578375" y="3051200"/>
            <a:ext cx="2904600" cy="1838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>
            <p:ph type="title"/>
          </p:nvPr>
        </p:nvSpPr>
        <p:spPr>
          <a:xfrm>
            <a:off x="311700" y="115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150" y="1176900"/>
            <a:ext cx="4676850" cy="1442393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 txBox="1"/>
          <p:nvPr>
            <p:ph type="title"/>
          </p:nvPr>
        </p:nvSpPr>
        <p:spPr>
          <a:xfrm>
            <a:off x="77500" y="5564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150" y="1176901"/>
            <a:ext cx="6691700" cy="26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150" y="1176900"/>
            <a:ext cx="6691699" cy="38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Looks promising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9"/>
          <p:cNvSpPr txBox="1"/>
          <p:nvPr>
            <p:ph type="title"/>
          </p:nvPr>
        </p:nvSpPr>
        <p:spPr>
          <a:xfrm>
            <a:off x="48900" y="2150850"/>
            <a:ext cx="904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But it still seems </a:t>
            </a:r>
            <a:r>
              <a:rPr lang="en" sz="6000"/>
              <a:t>verbose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Method Reference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to the Rescue!</a:t>
            </a:r>
            <a:endParaRPr sz="6000"/>
          </a:p>
        </p:txBody>
      </p:sp>
      <p:sp>
        <p:nvSpPr>
          <p:cNvPr id="587" name="Google Shape;58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it good for?</a:t>
            </a:r>
            <a:endParaRPr sz="6000"/>
          </a:p>
        </p:txBody>
      </p:sp>
      <p:sp>
        <p:nvSpPr>
          <p:cNvPr id="593" name="Google Shape;593;p80"/>
          <p:cNvSpPr txBox="1"/>
          <p:nvPr/>
        </p:nvSpPr>
        <p:spPr>
          <a:xfrm>
            <a:off x="433200" y="746000"/>
            <a:ext cx="827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“There are only two hard things in Computer Science: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Cache Invalidation and 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naming things”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94" name="Google Shape;594;p80"/>
          <p:cNvSpPr txBox="1"/>
          <p:nvPr/>
        </p:nvSpPr>
        <p:spPr>
          <a:xfrm>
            <a:off x="1711489" y="3685319"/>
            <a:ext cx="5721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Quote from Phil Karlton</a:t>
            </a:r>
            <a:endParaRPr sz="2700"/>
          </a:p>
        </p:txBody>
      </p:sp>
      <p:sp>
        <p:nvSpPr>
          <p:cNvPr id="595" name="Google Shape;59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1"/>
          <p:cNvSpPr txBox="1"/>
          <p:nvPr>
            <p:ph type="title"/>
          </p:nvPr>
        </p:nvSpPr>
        <p:spPr>
          <a:xfrm>
            <a:off x="303175" y="142750"/>
            <a:ext cx="891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Reference: Before</a:t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50" y="1117400"/>
            <a:ext cx="7620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50" y="1117400"/>
            <a:ext cx="7619999" cy="14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50" y="1117408"/>
            <a:ext cx="77152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2"/>
          <p:cNvSpPr txBox="1"/>
          <p:nvPr>
            <p:ph type="title"/>
          </p:nvPr>
        </p:nvSpPr>
        <p:spPr>
          <a:xfrm>
            <a:off x="311700" y="142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5500"/>
              <a:t>Method Reference: After</a:t>
            </a:r>
            <a:endParaRPr sz="5500"/>
          </a:p>
        </p:txBody>
      </p:sp>
      <p:sp>
        <p:nvSpPr>
          <p:cNvPr id="610" name="Google Shape;610;p82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 do we need temporary variables?</a:t>
            </a:r>
            <a:endParaRPr sz="6000"/>
          </a:p>
        </p:txBody>
      </p:sp>
      <p:sp>
        <p:nvSpPr>
          <p:cNvPr id="611" name="Google Shape;61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2" name="Google Shape;61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50" y="1062875"/>
            <a:ext cx="75628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50" y="1062875"/>
            <a:ext cx="7562850" cy="17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50" y="1073300"/>
            <a:ext cx="7562850" cy="2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 txBox="1"/>
          <p:nvPr>
            <p:ph type="title"/>
          </p:nvPr>
        </p:nvSpPr>
        <p:spPr>
          <a:xfrm>
            <a:off x="1996842" y="1757175"/>
            <a:ext cx="56589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</a:rPr>
              <a:t>Concurrency is a </a:t>
            </a:r>
            <a:r>
              <a:rPr b="0" i="1" lang="en" sz="5400" u="none" cap="none" strike="noStrike">
                <a:solidFill>
                  <a:schemeClr val="dk1"/>
                </a:solidFill>
              </a:rPr>
              <a:t>New </a:t>
            </a:r>
            <a:r>
              <a:rPr b="0" i="0" lang="en" sz="5400" u="none" cap="none" strike="noStrike">
                <a:solidFill>
                  <a:schemeClr val="dk1"/>
                </a:solidFill>
              </a:rPr>
              <a:t>Reality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18" name="Google Shape;218;p47"/>
          <p:cNvSpPr txBox="1"/>
          <p:nvPr>
            <p:ph type="title"/>
          </p:nvPr>
        </p:nvSpPr>
        <p:spPr>
          <a:xfrm>
            <a:off x="1947948" y="1630025"/>
            <a:ext cx="56589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</a:rPr>
              <a:t>Concurrency is a Reality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2506992" y="2200500"/>
            <a:ext cx="4638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</a:rPr>
              <a:t>Conclusion?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20" name="Google Shape;22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3"/>
          <p:cNvSpPr txBox="1"/>
          <p:nvPr>
            <p:ph type="title"/>
          </p:nvPr>
        </p:nvSpPr>
        <p:spPr>
          <a:xfrm>
            <a:off x="311700" y="194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Method Reference</a:t>
            </a:r>
            <a:endParaRPr sz="6000"/>
          </a:p>
        </p:txBody>
      </p:sp>
      <p:sp>
        <p:nvSpPr>
          <p:cNvPr id="620" name="Google Shape;62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50" y="1088076"/>
            <a:ext cx="6571925" cy="17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50" y="3136025"/>
            <a:ext cx="6571925" cy="18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Looks good</a:t>
            </a:r>
            <a:endParaRPr sz="6000"/>
          </a:p>
        </p:txBody>
      </p:sp>
      <p:sp>
        <p:nvSpPr>
          <p:cNvPr id="628" name="Google Shape;628;p84"/>
          <p:cNvSpPr txBox="1"/>
          <p:nvPr>
            <p:ph type="title"/>
          </p:nvPr>
        </p:nvSpPr>
        <p:spPr>
          <a:xfrm>
            <a:off x="4054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But what about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Functional Programming and Debugging</a:t>
            </a:r>
            <a:endParaRPr sz="6000"/>
          </a:p>
        </p:txBody>
      </p:sp>
      <p:sp>
        <p:nvSpPr>
          <p:cNvPr id="629" name="Google Shape;62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5"/>
          <p:cNvSpPr/>
          <p:nvPr/>
        </p:nvSpPr>
        <p:spPr>
          <a:xfrm>
            <a:off x="205775" y="733500"/>
            <a:ext cx="8762700" cy="441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825" y="861400"/>
            <a:ext cx="8520601" cy="224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475" y="3142950"/>
            <a:ext cx="8535302" cy="191482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85"/>
          <p:cNvSpPr txBox="1"/>
          <p:nvPr>
            <p:ph type="title"/>
          </p:nvPr>
        </p:nvSpPr>
        <p:spPr>
          <a:xfrm>
            <a:off x="311700" y="-145450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One Line per Statement Style</a:t>
            </a:r>
            <a:endParaRPr sz="5000"/>
          </a:p>
        </p:txBody>
      </p:sp>
      <p:sp>
        <p:nvSpPr>
          <p:cNvPr id="638" name="Google Shape;63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6"/>
          <p:cNvSpPr txBox="1"/>
          <p:nvPr>
            <p:ph type="title"/>
          </p:nvPr>
        </p:nvSpPr>
        <p:spPr>
          <a:xfrm>
            <a:off x="127125" y="2150850"/>
            <a:ext cx="889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</a:t>
            </a:r>
            <a:r>
              <a:rPr lang="en" sz="6000"/>
              <a:t>ow we have all the tools</a:t>
            </a:r>
            <a:endParaRPr sz="6000"/>
          </a:p>
        </p:txBody>
      </p:sp>
      <p:sp>
        <p:nvSpPr>
          <p:cNvPr id="644" name="Google Shape;644;p86"/>
          <p:cNvSpPr txBox="1"/>
          <p:nvPr>
            <p:ph type="title"/>
          </p:nvPr>
        </p:nvSpPr>
        <p:spPr>
          <a:xfrm>
            <a:off x="166275" y="2150850"/>
            <a:ext cx="889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Get Functional</a:t>
            </a:r>
            <a:endParaRPr sz="6000"/>
          </a:p>
        </p:txBody>
      </p:sp>
      <p:sp>
        <p:nvSpPr>
          <p:cNvPr id="645" name="Google Shape;645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7"/>
          <p:cNvSpPr txBox="1"/>
          <p:nvPr>
            <p:ph type="title"/>
          </p:nvPr>
        </p:nvSpPr>
        <p:spPr>
          <a:xfrm>
            <a:off x="117350" y="3374025"/>
            <a:ext cx="8958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First Class Entities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7"/>
          <p:cNvSpPr/>
          <p:nvPr/>
        </p:nvSpPr>
        <p:spPr>
          <a:xfrm>
            <a:off x="490650" y="436150"/>
            <a:ext cx="3325800" cy="144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as </a:t>
            </a:r>
            <a:r>
              <a:rPr lang="en" sz="4500"/>
              <a:t>Input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Google Shape;653;p87"/>
          <p:cNvCxnSpPr/>
          <p:nvPr/>
        </p:nvCxnSpPr>
        <p:spPr>
          <a:xfrm flipH="1" rot="10800000">
            <a:off x="4070575" y="1172825"/>
            <a:ext cx="919200" cy="19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4" name="Google Shape;654;p87"/>
          <p:cNvSpPr/>
          <p:nvPr/>
        </p:nvSpPr>
        <p:spPr>
          <a:xfrm>
            <a:off x="5327550" y="436150"/>
            <a:ext cx="3325800" cy="144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as </a:t>
            </a:r>
            <a:r>
              <a:rPr lang="en" sz="4500"/>
              <a:t>Output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/>
          <p:nvPr>
            <p:ph type="title"/>
          </p:nvPr>
        </p:nvSpPr>
        <p:spPr>
          <a:xfrm>
            <a:off x="0" y="2377838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Why High Order Functions?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8"/>
          <p:cNvSpPr/>
          <p:nvPr/>
        </p:nvSpPr>
        <p:spPr>
          <a:xfrm>
            <a:off x="311175" y="332225"/>
            <a:ext cx="3991800" cy="150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Abstraction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8"/>
          <p:cNvSpPr/>
          <p:nvPr/>
        </p:nvSpPr>
        <p:spPr>
          <a:xfrm>
            <a:off x="4972025" y="332225"/>
            <a:ext cx="3991800" cy="150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DRY by Design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8"/>
          <p:cNvSpPr/>
          <p:nvPr/>
        </p:nvSpPr>
        <p:spPr>
          <a:xfrm>
            <a:off x="311175" y="3755975"/>
            <a:ext cx="39918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 Complexity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88"/>
          <p:cNvSpPr/>
          <p:nvPr/>
        </p:nvSpPr>
        <p:spPr>
          <a:xfrm>
            <a:off x="4896725" y="3755975"/>
            <a:ext cx="3991800" cy="131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Readability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Types of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Are all Functions equal?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9"/>
          <p:cNvSpPr txBox="1"/>
          <p:nvPr>
            <p:ph type="title"/>
          </p:nvPr>
        </p:nvSpPr>
        <p:spPr>
          <a:xfrm>
            <a:off x="444525" y="21849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No!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89"/>
          <p:cNvSpPr/>
          <p:nvPr/>
        </p:nvSpPr>
        <p:spPr>
          <a:xfrm>
            <a:off x="2723050" y="417950"/>
            <a:ext cx="3412200" cy="132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Pure Functions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89"/>
          <p:cNvSpPr/>
          <p:nvPr/>
        </p:nvSpPr>
        <p:spPr>
          <a:xfrm>
            <a:off x="2787450" y="3404650"/>
            <a:ext cx="3412200" cy="132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Imp</a:t>
            </a:r>
            <a:r>
              <a:rPr lang="en" sz="4800"/>
              <a:t>ure Functions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89"/>
          <p:cNvCxnSpPr/>
          <p:nvPr/>
        </p:nvCxnSpPr>
        <p:spPr>
          <a:xfrm>
            <a:off x="2973025" y="3237075"/>
            <a:ext cx="2904600" cy="1623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89"/>
          <p:cNvCxnSpPr/>
          <p:nvPr/>
        </p:nvCxnSpPr>
        <p:spPr>
          <a:xfrm flipH="1" rot="10800000">
            <a:off x="3080600" y="3285975"/>
            <a:ext cx="2845800" cy="1584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/>
          <p:nvPr>
            <p:ph type="title"/>
          </p:nvPr>
        </p:nvSpPr>
        <p:spPr>
          <a:xfrm>
            <a:off x="311700" y="2034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Pure Functions</a:t>
            </a:r>
            <a:endParaRPr sz="6000"/>
          </a:p>
        </p:txBody>
      </p:sp>
      <p:sp>
        <p:nvSpPr>
          <p:cNvPr id="683" name="Google Shape;683;p90"/>
          <p:cNvSpPr/>
          <p:nvPr/>
        </p:nvSpPr>
        <p:spPr>
          <a:xfrm>
            <a:off x="311700" y="499100"/>
            <a:ext cx="3316500" cy="1261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Immutable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0"/>
          <p:cNvSpPr/>
          <p:nvPr/>
        </p:nvSpPr>
        <p:spPr>
          <a:xfrm>
            <a:off x="4913325" y="499100"/>
            <a:ext cx="3585300" cy="1261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Side Effects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0"/>
          <p:cNvSpPr/>
          <p:nvPr/>
        </p:nvSpPr>
        <p:spPr>
          <a:xfrm>
            <a:off x="591600" y="3151125"/>
            <a:ext cx="2756700" cy="1494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Same Input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0"/>
          <p:cNvSpPr/>
          <p:nvPr/>
        </p:nvSpPr>
        <p:spPr>
          <a:xfrm>
            <a:off x="5287300" y="3151125"/>
            <a:ext cx="2756700" cy="1494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Same Output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7" name="Google Shape;687;p90"/>
          <p:cNvCxnSpPr/>
          <p:nvPr/>
        </p:nvCxnSpPr>
        <p:spPr>
          <a:xfrm flipH="1" rot="10800000">
            <a:off x="3833625" y="3813950"/>
            <a:ext cx="1134600" cy="9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90"/>
          <p:cNvCxnSpPr/>
          <p:nvPr/>
        </p:nvCxnSpPr>
        <p:spPr>
          <a:xfrm>
            <a:off x="5163675" y="332500"/>
            <a:ext cx="3041700" cy="1633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90"/>
          <p:cNvCxnSpPr/>
          <p:nvPr/>
        </p:nvCxnSpPr>
        <p:spPr>
          <a:xfrm flipH="1" rot="10800000">
            <a:off x="5271250" y="362025"/>
            <a:ext cx="2943600" cy="1593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1"/>
          <p:cNvSpPr txBox="1"/>
          <p:nvPr>
            <p:ph type="title"/>
          </p:nvPr>
        </p:nvSpPr>
        <p:spPr>
          <a:xfrm>
            <a:off x="396850" y="202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975" y="1391275"/>
            <a:ext cx="4949686" cy="139138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8" name="Google Shape;69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975" y="1391274"/>
            <a:ext cx="7186076" cy="1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975" y="1391275"/>
            <a:ext cx="7186075" cy="197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0975" y="1391275"/>
            <a:ext cx="7186075" cy="2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975" y="1391275"/>
            <a:ext cx="7186075" cy="247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see Functions in Action</a:t>
            </a:r>
            <a:endParaRPr sz="6000"/>
          </a:p>
        </p:txBody>
      </p:sp>
      <p:sp>
        <p:nvSpPr>
          <p:cNvPr id="707" name="Google Shape;707;p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see Functions in Java</a:t>
            </a:r>
            <a:endParaRPr sz="6000"/>
          </a:p>
        </p:txBody>
      </p:sp>
      <p:sp>
        <p:nvSpPr>
          <p:cNvPr id="708" name="Google Shape;70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428671" y="2200502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But!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2149694" y="1749263"/>
            <a:ext cx="50460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5400" u="none" cap="none" strike="noStrike">
                <a:solidFill>
                  <a:schemeClr val="dk1"/>
                </a:solidFill>
              </a:rPr>
              <a:t>Benefits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228" name="Google Shape;228;p48"/>
          <p:cNvSpPr/>
          <p:nvPr/>
        </p:nvSpPr>
        <p:spPr>
          <a:xfrm>
            <a:off x="481850" y="740081"/>
            <a:ext cx="2922300" cy="1056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Idling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8"/>
          <p:cNvSpPr/>
          <p:nvPr/>
        </p:nvSpPr>
        <p:spPr>
          <a:xfrm>
            <a:off x="5634624" y="792506"/>
            <a:ext cx="2922300" cy="1056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 UX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2630316" y="3294394"/>
            <a:ext cx="4084800" cy="1056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>
            <p:ph type="title"/>
          </p:nvPr>
        </p:nvSpPr>
        <p:spPr>
          <a:xfrm>
            <a:off x="529385" y="2200502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</a:rPr>
              <a:t>What’s in it for us?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3"/>
          <p:cNvSpPr/>
          <p:nvPr/>
        </p:nvSpPr>
        <p:spPr>
          <a:xfrm>
            <a:off x="311700" y="343850"/>
            <a:ext cx="4137900" cy="1426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Abstract Method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3"/>
          <p:cNvSpPr/>
          <p:nvPr/>
        </p:nvSpPr>
        <p:spPr>
          <a:xfrm>
            <a:off x="5007200" y="343850"/>
            <a:ext cx="3667200" cy="1426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/>
              <a:t>Helper Annotation</a:t>
            </a:r>
            <a:r>
              <a:rPr lang="en" sz="4400"/>
              <a:t>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3"/>
          <p:cNvSpPr/>
          <p:nvPr/>
        </p:nvSpPr>
        <p:spPr>
          <a:xfrm>
            <a:off x="311700" y="3373450"/>
            <a:ext cx="3922800" cy="1426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/>
              <a:t>Static Methods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93"/>
          <p:cNvSpPr/>
          <p:nvPr/>
        </p:nvSpPr>
        <p:spPr>
          <a:xfrm>
            <a:off x="5007200" y="3373450"/>
            <a:ext cx="3667200" cy="1426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/>
              <a:t>Default Methods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Functional Interfaces</a:t>
            </a:r>
            <a:endParaRPr sz="6000"/>
          </a:p>
        </p:txBody>
      </p:sp>
      <p:sp>
        <p:nvSpPr>
          <p:cNvPr id="718" name="Google Shape;718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4"/>
          <p:cNvSpPr txBox="1"/>
          <p:nvPr>
            <p:ph type="title"/>
          </p:nvPr>
        </p:nvSpPr>
        <p:spPr>
          <a:xfrm>
            <a:off x="223675" y="1655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Interfaces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575" y="1109650"/>
            <a:ext cx="47815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575" y="3149575"/>
            <a:ext cx="4781550" cy="167142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5"/>
          <p:cNvSpPr txBox="1"/>
          <p:nvPr>
            <p:ph type="title"/>
          </p:nvPr>
        </p:nvSpPr>
        <p:spPr>
          <a:xfrm>
            <a:off x="311700" y="2029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5"/>
          <p:cNvSpPr txBox="1"/>
          <p:nvPr>
            <p:ph type="title"/>
          </p:nvPr>
        </p:nvSpPr>
        <p:spPr>
          <a:xfrm>
            <a:off x="311700" y="2718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Out-of-the-Box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5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95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</a:t>
            </a:r>
            <a:r>
              <a:rPr lang="en" sz="3600"/>
              <a:t>&lt;T&gt;</a:t>
            </a:r>
            <a:endParaRPr/>
          </a:p>
        </p:txBody>
      </p:sp>
      <p:sp>
        <p:nvSpPr>
          <p:cNvPr id="735" name="Google Shape;735;p95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95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95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738" name="Google Shape;738;p95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95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6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96"/>
          <p:cNvSpPr/>
          <p:nvPr/>
        </p:nvSpPr>
        <p:spPr>
          <a:xfrm>
            <a:off x="5482138" y="2158600"/>
            <a:ext cx="3457800" cy="1060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One Output</a:t>
            </a:r>
            <a:endParaRPr/>
          </a:p>
        </p:txBody>
      </p:sp>
      <p:cxnSp>
        <p:nvCxnSpPr>
          <p:cNvPr id="747" name="Google Shape;747;p96"/>
          <p:cNvCxnSpPr/>
          <p:nvPr/>
        </p:nvCxnSpPr>
        <p:spPr>
          <a:xfrm>
            <a:off x="3941988" y="2635925"/>
            <a:ext cx="1115400" cy="4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8" name="Google Shape;74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63" y="1512751"/>
            <a:ext cx="5079996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63" y="1512750"/>
            <a:ext cx="7905750" cy="14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563" y="1512750"/>
            <a:ext cx="8176199" cy="195047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6"/>
          <p:cNvSpPr/>
          <p:nvPr/>
        </p:nvSpPr>
        <p:spPr>
          <a:xfrm>
            <a:off x="173238" y="2117663"/>
            <a:ext cx="3457800" cy="1060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One Input</a:t>
            </a:r>
            <a:endParaRPr/>
          </a:p>
        </p:txBody>
      </p:sp>
      <p:pic>
        <p:nvPicPr>
          <p:cNvPr id="752" name="Google Shape;752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563" y="1535900"/>
            <a:ext cx="8176200" cy="13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7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7"/>
          <p:cNvSpPr txBox="1"/>
          <p:nvPr/>
        </p:nvSpPr>
        <p:spPr>
          <a:xfrm>
            <a:off x="391200" y="1541125"/>
            <a:ext cx="60633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Capabilities: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760" name="Google Shape;760;p97"/>
          <p:cNvSpPr txBox="1"/>
          <p:nvPr/>
        </p:nvSpPr>
        <p:spPr>
          <a:xfrm>
            <a:off x="391800" y="2073000"/>
            <a:ext cx="8520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Functions Composition</a:t>
            </a:r>
            <a:endParaRPr sz="6000">
              <a:solidFill>
                <a:schemeClr val="dk1"/>
              </a:solidFill>
            </a:endParaRPr>
          </a:p>
        </p:txBody>
      </p:sp>
      <p:pic>
        <p:nvPicPr>
          <p:cNvPr id="761" name="Google Shape;76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00" y="1320075"/>
            <a:ext cx="6191473" cy="13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00" y="1320075"/>
            <a:ext cx="6191475" cy="201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800" y="1320075"/>
            <a:ext cx="8582700" cy="21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800" y="1320075"/>
            <a:ext cx="8582700" cy="255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850" y="1320075"/>
            <a:ext cx="8608650" cy="293566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8"/>
          <p:cNvSpPr txBox="1"/>
          <p:nvPr>
            <p:ph type="title"/>
          </p:nvPr>
        </p:nvSpPr>
        <p:spPr>
          <a:xfrm>
            <a:off x="311700" y="2029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98"/>
          <p:cNvSpPr txBox="1"/>
          <p:nvPr>
            <p:ph type="title"/>
          </p:nvPr>
        </p:nvSpPr>
        <p:spPr>
          <a:xfrm>
            <a:off x="311700" y="2718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Out-of-the-Box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98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8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775" name="Google Shape;775;p98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98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98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778" name="Google Shape;778;p98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98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98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98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782" name="Google Shape;782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Predicate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99"/>
          <p:cNvSpPr/>
          <p:nvPr/>
        </p:nvSpPr>
        <p:spPr>
          <a:xfrm>
            <a:off x="5482150" y="2158600"/>
            <a:ext cx="34578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Boolean Output</a:t>
            </a:r>
            <a:endParaRPr/>
          </a:p>
        </p:txBody>
      </p:sp>
      <p:cxnSp>
        <p:nvCxnSpPr>
          <p:cNvPr id="789" name="Google Shape;789;p99"/>
          <p:cNvCxnSpPr/>
          <p:nvPr/>
        </p:nvCxnSpPr>
        <p:spPr>
          <a:xfrm>
            <a:off x="3941988" y="2869775"/>
            <a:ext cx="1115400" cy="4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0" name="Google Shape;790;p99"/>
          <p:cNvSpPr/>
          <p:nvPr/>
        </p:nvSpPr>
        <p:spPr>
          <a:xfrm>
            <a:off x="173250" y="2117681"/>
            <a:ext cx="34578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One Input</a:t>
            </a:r>
            <a:endParaRPr/>
          </a:p>
        </p:txBody>
      </p:sp>
      <p:sp>
        <p:nvSpPr>
          <p:cNvPr id="791" name="Google Shape;791;p99"/>
          <p:cNvSpPr txBox="1"/>
          <p:nvPr>
            <p:ph type="title"/>
          </p:nvPr>
        </p:nvSpPr>
        <p:spPr>
          <a:xfrm>
            <a:off x="8516850" y="37449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00" y="1372801"/>
            <a:ext cx="8077150" cy="128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700" y="1372800"/>
            <a:ext cx="8077150" cy="195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700" y="1372800"/>
            <a:ext cx="8077150" cy="265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00" y="1372800"/>
            <a:ext cx="8077151" cy="30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"/>
          <p:cNvSpPr txBox="1"/>
          <p:nvPr/>
        </p:nvSpPr>
        <p:spPr>
          <a:xfrm>
            <a:off x="348000" y="1232225"/>
            <a:ext cx="69672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Capabilities: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0"/>
          <p:cNvSpPr txBox="1"/>
          <p:nvPr/>
        </p:nvSpPr>
        <p:spPr>
          <a:xfrm>
            <a:off x="413550" y="2007150"/>
            <a:ext cx="6836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Logical Operators</a:t>
            </a:r>
            <a:endParaRPr/>
          </a:p>
        </p:txBody>
      </p:sp>
      <p:sp>
        <p:nvSpPr>
          <p:cNvPr id="803" name="Google Shape;803;p100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Predicate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00" y="1585577"/>
            <a:ext cx="7737966" cy="14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00" y="1585575"/>
            <a:ext cx="8647060" cy="18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00" y="1585575"/>
            <a:ext cx="8647051" cy="218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000" y="1585575"/>
            <a:ext cx="8647051" cy="243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000" y="1585575"/>
            <a:ext cx="8647051" cy="24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1"/>
          <p:cNvSpPr txBox="1"/>
          <p:nvPr>
            <p:ph type="title"/>
          </p:nvPr>
        </p:nvSpPr>
        <p:spPr>
          <a:xfrm>
            <a:off x="311700" y="2029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1"/>
          <p:cNvSpPr txBox="1"/>
          <p:nvPr>
            <p:ph type="title"/>
          </p:nvPr>
        </p:nvSpPr>
        <p:spPr>
          <a:xfrm>
            <a:off x="311700" y="2718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Out-of-the-Box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1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01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18" name="Google Shape;818;p101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01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1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21" name="Google Shape;821;p101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01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1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1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25" name="Google Shape;825;p101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26" name="Google Shape;826;p101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1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2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Consumer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2"/>
          <p:cNvSpPr/>
          <p:nvPr/>
        </p:nvSpPr>
        <p:spPr>
          <a:xfrm>
            <a:off x="5482150" y="2158600"/>
            <a:ext cx="34578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No</a:t>
            </a:r>
            <a:r>
              <a:rPr lang="en" sz="4800"/>
              <a:t> Output</a:t>
            </a:r>
            <a:endParaRPr/>
          </a:p>
        </p:txBody>
      </p:sp>
      <p:cxnSp>
        <p:nvCxnSpPr>
          <p:cNvPr id="835" name="Google Shape;835;p102"/>
          <p:cNvCxnSpPr/>
          <p:nvPr/>
        </p:nvCxnSpPr>
        <p:spPr>
          <a:xfrm>
            <a:off x="3941988" y="2869775"/>
            <a:ext cx="1115400" cy="4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6" name="Google Shape;836;p102"/>
          <p:cNvSpPr/>
          <p:nvPr/>
        </p:nvSpPr>
        <p:spPr>
          <a:xfrm>
            <a:off x="173250" y="2117681"/>
            <a:ext cx="34578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One Input</a:t>
            </a:r>
            <a:endParaRPr/>
          </a:p>
        </p:txBody>
      </p:sp>
      <p:sp>
        <p:nvSpPr>
          <p:cNvPr id="837" name="Google Shape;837;p102"/>
          <p:cNvSpPr txBox="1"/>
          <p:nvPr>
            <p:ph type="title"/>
          </p:nvPr>
        </p:nvSpPr>
        <p:spPr>
          <a:xfrm>
            <a:off x="8516850" y="37449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50" y="1484677"/>
            <a:ext cx="4979054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50" y="1484675"/>
            <a:ext cx="8220482" cy="1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225" y="1484675"/>
            <a:ext cx="865440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/>
        </p:nvSpPr>
        <p:spPr>
          <a:xfrm>
            <a:off x="626601" y="1833178"/>
            <a:ext cx="84105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" sz="5400" u="none" cap="none" strike="noStrike">
                <a:solidFill>
                  <a:schemeClr val="dk1"/>
                </a:solidFill>
              </a:rPr>
              <a:t>Only good parts, right?</a:t>
            </a:r>
            <a:endParaRPr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37" name="Google Shape;237;p49"/>
          <p:cNvSpPr txBox="1"/>
          <p:nvPr>
            <p:ph type="title"/>
          </p:nvPr>
        </p:nvSpPr>
        <p:spPr>
          <a:xfrm>
            <a:off x="2213944" y="2242106"/>
            <a:ext cx="4716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</a:rPr>
              <a:t>Complexities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38" name="Google Shape;23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/>
          <p:nvPr/>
        </p:nvSpPr>
        <p:spPr>
          <a:xfrm>
            <a:off x="497380" y="491750"/>
            <a:ext cx="3668700" cy="139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Safety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497380" y="3253175"/>
            <a:ext cx="3668700" cy="139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4888104" y="491738"/>
            <a:ext cx="3668700" cy="139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Liveness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4888104" y="3253163"/>
            <a:ext cx="3668700" cy="139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SDLC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3"/>
          <p:cNvSpPr txBox="1"/>
          <p:nvPr/>
        </p:nvSpPr>
        <p:spPr>
          <a:xfrm>
            <a:off x="348000" y="1232225"/>
            <a:ext cx="69672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Capabilities: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03"/>
          <p:cNvSpPr txBox="1"/>
          <p:nvPr/>
        </p:nvSpPr>
        <p:spPr>
          <a:xfrm>
            <a:off x="413550" y="2007150"/>
            <a:ext cx="6836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Functions Chaining</a:t>
            </a:r>
            <a:endParaRPr/>
          </a:p>
        </p:txBody>
      </p:sp>
      <p:sp>
        <p:nvSpPr>
          <p:cNvPr id="848" name="Google Shape;848;p103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Consumer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9" name="Google Shape;849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00" y="1386875"/>
            <a:ext cx="5431172" cy="1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00" y="1386875"/>
            <a:ext cx="8411999" cy="152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00" y="1386875"/>
            <a:ext cx="8412000" cy="193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000" y="1386875"/>
            <a:ext cx="8412001" cy="26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4"/>
          <p:cNvSpPr txBox="1"/>
          <p:nvPr>
            <p:ph type="title"/>
          </p:nvPr>
        </p:nvSpPr>
        <p:spPr>
          <a:xfrm>
            <a:off x="311700" y="2029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04"/>
          <p:cNvSpPr txBox="1"/>
          <p:nvPr>
            <p:ph type="title"/>
          </p:nvPr>
        </p:nvSpPr>
        <p:spPr>
          <a:xfrm>
            <a:off x="311700" y="2718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Out-of-the-Box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04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04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62" name="Google Shape;862;p104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04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04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65" name="Google Shape;865;p104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04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04"/>
          <p:cNvSpPr/>
          <p:nvPr/>
        </p:nvSpPr>
        <p:spPr>
          <a:xfrm>
            <a:off x="606700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04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69" name="Google Shape;869;p104"/>
          <p:cNvSpPr/>
          <p:nvPr/>
        </p:nvSpPr>
        <p:spPr>
          <a:xfrm>
            <a:off x="5127875" y="41107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870" name="Google Shape;870;p104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04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04"/>
          <p:cNvSpPr/>
          <p:nvPr/>
        </p:nvSpPr>
        <p:spPr>
          <a:xfrm>
            <a:off x="606700" y="3659125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04"/>
          <p:cNvSpPr/>
          <p:nvPr/>
        </p:nvSpPr>
        <p:spPr>
          <a:xfrm>
            <a:off x="5031300" y="3659113"/>
            <a:ext cx="3801000" cy="1193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5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Supplier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05"/>
          <p:cNvSpPr/>
          <p:nvPr/>
        </p:nvSpPr>
        <p:spPr>
          <a:xfrm>
            <a:off x="5368350" y="2158600"/>
            <a:ext cx="35715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One</a:t>
            </a:r>
            <a:r>
              <a:rPr lang="en" sz="4800"/>
              <a:t> Output</a:t>
            </a:r>
            <a:endParaRPr/>
          </a:p>
        </p:txBody>
      </p:sp>
      <p:cxnSp>
        <p:nvCxnSpPr>
          <p:cNvPr id="881" name="Google Shape;881;p105"/>
          <p:cNvCxnSpPr/>
          <p:nvPr/>
        </p:nvCxnSpPr>
        <p:spPr>
          <a:xfrm>
            <a:off x="3941988" y="2869775"/>
            <a:ext cx="1115400" cy="45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2" name="Google Shape;882;p105"/>
          <p:cNvSpPr/>
          <p:nvPr/>
        </p:nvSpPr>
        <p:spPr>
          <a:xfrm>
            <a:off x="173250" y="2117681"/>
            <a:ext cx="3457800" cy="150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No</a:t>
            </a:r>
            <a:r>
              <a:rPr lang="en" sz="4800"/>
              <a:t> Input</a:t>
            </a:r>
            <a:endParaRPr/>
          </a:p>
        </p:txBody>
      </p:sp>
      <p:sp>
        <p:nvSpPr>
          <p:cNvPr id="883" name="Google Shape;883;p105"/>
          <p:cNvSpPr txBox="1"/>
          <p:nvPr>
            <p:ph type="title"/>
          </p:nvPr>
        </p:nvSpPr>
        <p:spPr>
          <a:xfrm>
            <a:off x="8516850" y="37449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Predicate&lt;T&gt;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4" name="Google Shape;88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50" y="1353753"/>
            <a:ext cx="4502889" cy="1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00" y="1353750"/>
            <a:ext cx="8150375" cy="28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150" y="1353750"/>
            <a:ext cx="8172025" cy="3199627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6"/>
          <p:cNvSpPr txBox="1"/>
          <p:nvPr/>
        </p:nvSpPr>
        <p:spPr>
          <a:xfrm>
            <a:off x="621850" y="1232225"/>
            <a:ext cx="69672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Capabilities: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06"/>
          <p:cNvSpPr txBox="1"/>
          <p:nvPr/>
        </p:nvSpPr>
        <p:spPr>
          <a:xfrm>
            <a:off x="687400" y="2007150"/>
            <a:ext cx="6836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Wrapped </a:t>
            </a:r>
            <a:r>
              <a:rPr lang="en" sz="6000">
                <a:solidFill>
                  <a:schemeClr val="dk1"/>
                </a:solidFill>
              </a:rPr>
              <a:t>Execution</a:t>
            </a:r>
            <a:endParaRPr/>
          </a:p>
        </p:txBody>
      </p:sp>
      <p:sp>
        <p:nvSpPr>
          <p:cNvPr id="894" name="Google Shape;894;p106"/>
          <p:cNvSpPr txBox="1"/>
          <p:nvPr>
            <p:ph type="title"/>
          </p:nvPr>
        </p:nvSpPr>
        <p:spPr>
          <a:xfrm>
            <a:off x="239400" y="2341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Supplier</a:t>
            </a: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5" name="Google Shape;89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0" y="1355150"/>
            <a:ext cx="6836100" cy="11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00" y="1355150"/>
            <a:ext cx="6836100" cy="283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00" y="1355150"/>
            <a:ext cx="6836100" cy="289369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7"/>
          <p:cNvSpPr txBox="1"/>
          <p:nvPr>
            <p:ph type="title"/>
          </p:nvPr>
        </p:nvSpPr>
        <p:spPr>
          <a:xfrm>
            <a:off x="311700" y="2718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800"/>
              <a:t>Summary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07"/>
          <p:cNvSpPr txBox="1"/>
          <p:nvPr>
            <p:ph type="title"/>
          </p:nvPr>
        </p:nvSpPr>
        <p:spPr>
          <a:xfrm>
            <a:off x="311700" y="2029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Functions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07"/>
          <p:cNvSpPr/>
          <p:nvPr/>
        </p:nvSpPr>
        <p:spPr>
          <a:xfrm>
            <a:off x="311700" y="170700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Function&lt;T, R&gt;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07"/>
          <p:cNvSpPr/>
          <p:nvPr/>
        </p:nvSpPr>
        <p:spPr>
          <a:xfrm>
            <a:off x="311700" y="2616250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07"/>
          <p:cNvSpPr/>
          <p:nvPr/>
        </p:nvSpPr>
        <p:spPr>
          <a:xfrm>
            <a:off x="5148575" y="188450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Data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Transformation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07"/>
          <p:cNvSpPr/>
          <p:nvPr/>
        </p:nvSpPr>
        <p:spPr>
          <a:xfrm>
            <a:off x="311700" y="1393475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Predicate&lt;T&gt;</a:t>
            </a:r>
            <a:endParaRPr/>
          </a:p>
        </p:txBody>
      </p:sp>
      <p:sp>
        <p:nvSpPr>
          <p:cNvPr id="909" name="Google Shape;909;p107"/>
          <p:cNvSpPr/>
          <p:nvPr/>
        </p:nvSpPr>
        <p:spPr>
          <a:xfrm>
            <a:off x="5187700" y="1416738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Data Filtering</a:t>
            </a:r>
            <a:endParaRPr/>
          </a:p>
        </p:txBody>
      </p:sp>
      <p:sp>
        <p:nvSpPr>
          <p:cNvPr id="910" name="Google Shape;910;p107"/>
          <p:cNvSpPr/>
          <p:nvPr/>
        </p:nvSpPr>
        <p:spPr>
          <a:xfrm>
            <a:off x="5187700" y="2645038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Data Processing</a:t>
            </a:r>
            <a:endParaRPr/>
          </a:p>
        </p:txBody>
      </p:sp>
      <p:sp>
        <p:nvSpPr>
          <p:cNvPr id="911" name="Google Shape;911;p107"/>
          <p:cNvSpPr/>
          <p:nvPr/>
        </p:nvSpPr>
        <p:spPr>
          <a:xfrm>
            <a:off x="311700" y="3839025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Supplier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07"/>
          <p:cNvSpPr/>
          <p:nvPr/>
        </p:nvSpPr>
        <p:spPr>
          <a:xfrm>
            <a:off x="5187700" y="3873338"/>
            <a:ext cx="3512100" cy="10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/>
              <a:t>Process Execution</a:t>
            </a:r>
            <a:endParaRPr/>
          </a:p>
        </p:txBody>
      </p:sp>
      <p:cxnSp>
        <p:nvCxnSpPr>
          <p:cNvPr id="913" name="Google Shape;913;p107"/>
          <p:cNvCxnSpPr/>
          <p:nvPr/>
        </p:nvCxnSpPr>
        <p:spPr>
          <a:xfrm flipH="1" rot="10800000">
            <a:off x="4097675" y="694225"/>
            <a:ext cx="782400" cy="9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107"/>
          <p:cNvCxnSpPr/>
          <p:nvPr/>
        </p:nvCxnSpPr>
        <p:spPr>
          <a:xfrm flipH="1" rot="10800000">
            <a:off x="4114550" y="1933925"/>
            <a:ext cx="782400" cy="9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107"/>
          <p:cNvCxnSpPr/>
          <p:nvPr/>
        </p:nvCxnSpPr>
        <p:spPr>
          <a:xfrm flipH="1" rot="10800000">
            <a:off x="4114550" y="3173625"/>
            <a:ext cx="782400" cy="9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107"/>
          <p:cNvCxnSpPr/>
          <p:nvPr/>
        </p:nvCxnSpPr>
        <p:spPr>
          <a:xfrm flipH="1" rot="10800000">
            <a:off x="4114550" y="4335625"/>
            <a:ext cx="782400" cy="9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Out-of-the-Box </a:t>
            </a:r>
            <a:r>
              <a:rPr lang="en" sz="6000"/>
              <a:t>is </a:t>
            </a:r>
            <a:r>
              <a:rPr lang="en" sz="6000"/>
              <a:t>nice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08"/>
          <p:cNvSpPr txBox="1"/>
          <p:nvPr>
            <p:ph type="title"/>
          </p:nvPr>
        </p:nvSpPr>
        <p:spPr>
          <a:xfrm>
            <a:off x="434750" y="20726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But what about custom Functional Use Cases?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25" y="1666875"/>
            <a:ext cx="4135850" cy="13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850" y="229850"/>
            <a:ext cx="3653300" cy="98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1850" y="229850"/>
            <a:ext cx="3653301" cy="262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1850" y="3143025"/>
            <a:ext cx="3653300" cy="100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1850" y="3143025"/>
            <a:ext cx="3653299" cy="18033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4" name="Google Shape;934;p109"/>
          <p:cNvCxnSpPr/>
          <p:nvPr/>
        </p:nvCxnSpPr>
        <p:spPr>
          <a:xfrm flipH="1" rot="10800000">
            <a:off x="4353125" y="1214700"/>
            <a:ext cx="820200" cy="387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5" name="Google Shape;935;p109"/>
          <p:cNvCxnSpPr/>
          <p:nvPr/>
        </p:nvCxnSpPr>
        <p:spPr>
          <a:xfrm>
            <a:off x="4353125" y="2994625"/>
            <a:ext cx="856200" cy="3054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6" name="Google Shape;936;p1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Build Custom Functional Interface</a:t>
            </a:r>
            <a:endParaRPr sz="6000"/>
          </a:p>
        </p:txBody>
      </p:sp>
      <p:sp>
        <p:nvSpPr>
          <p:cNvPr id="937" name="Google Shape;937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0"/>
          <p:cNvSpPr txBox="1"/>
          <p:nvPr>
            <p:ph type="title"/>
          </p:nvPr>
        </p:nvSpPr>
        <p:spPr>
          <a:xfrm>
            <a:off x="311700" y="2191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about some Common Use Cases?</a:t>
            </a:r>
            <a:endParaRPr sz="6000"/>
          </a:p>
        </p:txBody>
      </p:sp>
      <p:sp>
        <p:nvSpPr>
          <p:cNvPr id="943" name="Google Shape;943;p110"/>
          <p:cNvSpPr/>
          <p:nvPr/>
        </p:nvSpPr>
        <p:spPr>
          <a:xfrm>
            <a:off x="674800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Handling</a:t>
            </a:r>
            <a:endParaRPr sz="4800"/>
          </a:p>
        </p:txBody>
      </p:sp>
      <p:sp>
        <p:nvSpPr>
          <p:cNvPr id="944" name="Google Shape;944;p110"/>
          <p:cNvSpPr/>
          <p:nvPr/>
        </p:nvSpPr>
        <p:spPr>
          <a:xfrm>
            <a:off x="4836875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45" name="Google Shape;945;p110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46" name="Google Shape;946;p110"/>
          <p:cNvSpPr txBox="1"/>
          <p:nvPr/>
        </p:nvSpPr>
        <p:spPr>
          <a:xfrm>
            <a:off x="764375" y="1844288"/>
            <a:ext cx="7475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Common Use Cases</a:t>
            </a:r>
            <a:endParaRPr/>
          </a:p>
        </p:txBody>
      </p:sp>
      <p:sp>
        <p:nvSpPr>
          <p:cNvPr id="947" name="Google Shape;947;p110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48" name="Google Shape;948;p110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49" name="Google Shape;949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00" y="1065125"/>
            <a:ext cx="66294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025" y="1065125"/>
            <a:ext cx="66103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00" y="1065125"/>
            <a:ext cx="718185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500" y="1065125"/>
            <a:ext cx="64960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025" y="1065125"/>
            <a:ext cx="8304451" cy="16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11"/>
          <p:cNvSpPr txBox="1"/>
          <p:nvPr>
            <p:ph type="title"/>
          </p:nvPr>
        </p:nvSpPr>
        <p:spPr>
          <a:xfrm>
            <a:off x="311700" y="-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FP: </a:t>
            </a:r>
            <a:r>
              <a:rPr lang="en" sz="6000"/>
              <a:t>Error Handling</a:t>
            </a:r>
            <a:endParaRPr sz="6000"/>
          </a:p>
        </p:txBody>
      </p:sp>
      <p:sp>
        <p:nvSpPr>
          <p:cNvPr id="960" name="Google Shape;960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1" name="Google Shape;961;p1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500" y="1065125"/>
            <a:ext cx="7181851" cy="20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2"/>
          <p:cNvSpPr/>
          <p:nvPr/>
        </p:nvSpPr>
        <p:spPr>
          <a:xfrm>
            <a:off x="674800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Handling</a:t>
            </a:r>
            <a:endParaRPr sz="4800"/>
          </a:p>
        </p:txBody>
      </p:sp>
      <p:sp>
        <p:nvSpPr>
          <p:cNvPr id="967" name="Google Shape;967;p112"/>
          <p:cNvSpPr/>
          <p:nvPr/>
        </p:nvSpPr>
        <p:spPr>
          <a:xfrm>
            <a:off x="4836875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68" name="Google Shape;968;p112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69" name="Google Shape;969;p112"/>
          <p:cNvSpPr txBox="1"/>
          <p:nvPr/>
        </p:nvSpPr>
        <p:spPr>
          <a:xfrm>
            <a:off x="834150" y="1844288"/>
            <a:ext cx="7475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Common Use Cases</a:t>
            </a:r>
            <a:endParaRPr/>
          </a:p>
        </p:txBody>
      </p:sp>
      <p:sp>
        <p:nvSpPr>
          <p:cNvPr id="970" name="Google Shape;970;p112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71" name="Google Shape;971;p112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72" name="Google Shape;972;p112"/>
          <p:cNvSpPr/>
          <p:nvPr/>
        </p:nvSpPr>
        <p:spPr>
          <a:xfrm>
            <a:off x="674800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Handling</a:t>
            </a:r>
            <a:endParaRPr sz="4800"/>
          </a:p>
        </p:txBody>
      </p:sp>
      <p:sp>
        <p:nvSpPr>
          <p:cNvPr id="973" name="Google Shape;973;p112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74" name="Google Shape;974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How do we tackle it?</a:t>
            </a:r>
            <a:endParaRPr sz="6000"/>
          </a:p>
        </p:txBody>
      </p:sp>
      <p:sp>
        <p:nvSpPr>
          <p:cNvPr id="249" name="Google Shape;24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With Functional Programming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226" y="984600"/>
            <a:ext cx="4718195" cy="19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738" y="3178300"/>
            <a:ext cx="53911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13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FP: Error Passing</a:t>
            </a:r>
            <a:endParaRPr sz="6000"/>
          </a:p>
        </p:txBody>
      </p:sp>
      <p:sp>
        <p:nvSpPr>
          <p:cNvPr id="982" name="Google Shape;982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14"/>
          <p:cNvSpPr/>
          <p:nvPr/>
        </p:nvSpPr>
        <p:spPr>
          <a:xfrm>
            <a:off x="674800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Handling</a:t>
            </a:r>
            <a:endParaRPr sz="4800"/>
          </a:p>
        </p:txBody>
      </p:sp>
      <p:sp>
        <p:nvSpPr>
          <p:cNvPr id="988" name="Google Shape;988;p114"/>
          <p:cNvSpPr/>
          <p:nvPr/>
        </p:nvSpPr>
        <p:spPr>
          <a:xfrm>
            <a:off x="4836875" y="166250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89" name="Google Shape;989;p114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90" name="Google Shape;990;p114"/>
          <p:cNvSpPr txBox="1"/>
          <p:nvPr/>
        </p:nvSpPr>
        <p:spPr>
          <a:xfrm>
            <a:off x="834150" y="1844288"/>
            <a:ext cx="7475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Common Use Cases</a:t>
            </a:r>
            <a:endParaRPr/>
          </a:p>
        </p:txBody>
      </p:sp>
      <p:sp>
        <p:nvSpPr>
          <p:cNvPr id="991" name="Google Shape;991;p114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92" name="Google Shape;992;p114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93" name="Google Shape;993;p114"/>
          <p:cNvSpPr/>
          <p:nvPr/>
        </p:nvSpPr>
        <p:spPr>
          <a:xfrm>
            <a:off x="674800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Handling</a:t>
            </a:r>
            <a:endParaRPr sz="4800"/>
          </a:p>
        </p:txBody>
      </p:sp>
      <p:sp>
        <p:nvSpPr>
          <p:cNvPr id="994" name="Google Shape;994;p114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95" name="Google Shape;995;p114"/>
          <p:cNvSpPr/>
          <p:nvPr/>
        </p:nvSpPr>
        <p:spPr>
          <a:xfrm>
            <a:off x="4836875" y="166275"/>
            <a:ext cx="3403200" cy="1535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Passing</a:t>
            </a:r>
            <a:endParaRPr sz="4800"/>
          </a:p>
        </p:txBody>
      </p:sp>
      <p:sp>
        <p:nvSpPr>
          <p:cNvPr id="996" name="Google Shape;996;p114"/>
          <p:cNvSpPr/>
          <p:nvPr/>
        </p:nvSpPr>
        <p:spPr>
          <a:xfrm>
            <a:off x="1820625" y="3522325"/>
            <a:ext cx="5269500" cy="15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Multi-Dimensional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Structures</a:t>
            </a:r>
            <a:endParaRPr sz="4800"/>
          </a:p>
        </p:txBody>
      </p:sp>
      <p:sp>
        <p:nvSpPr>
          <p:cNvPr id="997" name="Google Shape;997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15"/>
          <p:cNvSpPr txBox="1"/>
          <p:nvPr>
            <p:ph type="title"/>
          </p:nvPr>
        </p:nvSpPr>
        <p:spPr>
          <a:xfrm>
            <a:off x="0" y="2248925"/>
            <a:ext cx="904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Multi-Dimensional Structures: jOOQ/jOOL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5"/>
          <p:cNvSpPr/>
          <p:nvPr/>
        </p:nvSpPr>
        <p:spPr>
          <a:xfrm>
            <a:off x="589500" y="215150"/>
            <a:ext cx="3457500" cy="132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1...16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15"/>
          <p:cNvSpPr/>
          <p:nvPr/>
        </p:nvSpPr>
        <p:spPr>
          <a:xfrm>
            <a:off x="5142775" y="215150"/>
            <a:ext cx="3457500" cy="132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Consumer</a:t>
            </a: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1...16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15"/>
          <p:cNvSpPr/>
          <p:nvPr/>
        </p:nvSpPr>
        <p:spPr>
          <a:xfrm>
            <a:off x="589500" y="3717925"/>
            <a:ext cx="3457500" cy="132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Tuple</a:t>
            </a: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1...16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15"/>
          <p:cNvSpPr/>
          <p:nvPr/>
        </p:nvSpPr>
        <p:spPr>
          <a:xfrm>
            <a:off x="5142775" y="3717925"/>
            <a:ext cx="3457500" cy="132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Sequences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Functional Programming looks great!</a:t>
            </a:r>
            <a:endParaRPr sz="6000"/>
          </a:p>
        </p:txBody>
      </p:sp>
      <p:sp>
        <p:nvSpPr>
          <p:cNvPr id="1013" name="Google Shape;1013;p116"/>
          <p:cNvSpPr txBox="1"/>
          <p:nvPr>
            <p:ph type="title"/>
          </p:nvPr>
        </p:nvSpPr>
        <p:spPr>
          <a:xfrm>
            <a:off x="47387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But is there anything to be avoided?</a:t>
            </a:r>
            <a:endParaRPr sz="6000"/>
          </a:p>
        </p:txBody>
      </p:sp>
      <p:sp>
        <p:nvSpPr>
          <p:cNvPr id="1014" name="Google Shape;1014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17"/>
          <p:cNvSpPr txBox="1"/>
          <p:nvPr>
            <p:ph type="title"/>
          </p:nvPr>
        </p:nvSpPr>
        <p:spPr>
          <a:xfrm>
            <a:off x="209700" y="2150850"/>
            <a:ext cx="87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Programming: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6000"/>
              <a:t>Antipatterns</a:t>
            </a:r>
            <a:endParaRPr sz="6000"/>
          </a:p>
        </p:txBody>
      </p:sp>
      <p:sp>
        <p:nvSpPr>
          <p:cNvPr id="1020" name="Google Shape;1020;p117"/>
          <p:cNvSpPr/>
          <p:nvPr/>
        </p:nvSpPr>
        <p:spPr>
          <a:xfrm>
            <a:off x="713075" y="203250"/>
            <a:ext cx="3056100" cy="1320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Overly DRY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17"/>
          <p:cNvSpPr/>
          <p:nvPr/>
        </p:nvSpPr>
        <p:spPr>
          <a:xfrm>
            <a:off x="2625750" y="3569575"/>
            <a:ext cx="3892500" cy="149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Early Optimization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17"/>
          <p:cNvSpPr/>
          <p:nvPr/>
        </p:nvSpPr>
        <p:spPr>
          <a:xfrm>
            <a:off x="5139200" y="203250"/>
            <a:ext cx="3056100" cy="1320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Impure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/>
              <a:t>Functions</a:t>
            </a:r>
            <a:endParaRPr sz="4800"/>
          </a:p>
        </p:txBody>
      </p:sp>
      <p:sp>
        <p:nvSpPr>
          <p:cNvPr id="1023" name="Google Shape;1023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For Action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18"/>
          <p:cNvSpPr/>
          <p:nvPr/>
        </p:nvSpPr>
        <p:spPr>
          <a:xfrm>
            <a:off x="672269" y="405506"/>
            <a:ext cx="3728400" cy="1557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Embrace FP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18"/>
          <p:cNvSpPr/>
          <p:nvPr/>
        </p:nvSpPr>
        <p:spPr>
          <a:xfrm>
            <a:off x="5167850" y="405500"/>
            <a:ext cx="3382800" cy="1557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Your Application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18"/>
          <p:cNvSpPr/>
          <p:nvPr/>
        </p:nvSpPr>
        <p:spPr>
          <a:xfrm>
            <a:off x="2880578" y="3274788"/>
            <a:ext cx="3382800" cy="1557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Learning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Q/A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Speaker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20"/>
          <p:cNvSpPr txBox="1"/>
          <p:nvPr/>
        </p:nvSpPr>
        <p:spPr>
          <a:xfrm>
            <a:off x="971075" y="1525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E6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Twitter: @DmitryVinnik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LinkedIn: in/dmitry-vinnik/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Email: dmitry@dvinnik.com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1"/>
          <p:cNvSpPr txBox="1"/>
          <p:nvPr>
            <p:ph type="title"/>
          </p:nvPr>
        </p:nvSpPr>
        <p:spPr>
          <a:xfrm>
            <a:off x="428712" y="2718609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Design for </a:t>
            </a:r>
            <a:endParaRPr b="0" sz="5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5400">
                <a:solidFill>
                  <a:schemeClr val="dk1"/>
                </a:solidFill>
              </a:rPr>
              <a:t>Functional Programming</a:t>
            </a:r>
            <a:endParaRPr b="0" i="0" sz="5400" u="none" cap="none" strike="noStrike">
              <a:solidFill>
                <a:schemeClr val="dk1"/>
              </a:solidFill>
            </a:endParaRPr>
          </a:p>
        </p:txBody>
      </p:sp>
      <p:sp>
        <p:nvSpPr>
          <p:cNvPr id="256" name="Google Shape;256;p51"/>
          <p:cNvSpPr/>
          <p:nvPr/>
        </p:nvSpPr>
        <p:spPr>
          <a:xfrm>
            <a:off x="4666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Contract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1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1"/>
          <p:cNvCxnSpPr/>
          <p:nvPr/>
        </p:nvCxnSpPr>
        <p:spPr>
          <a:xfrm>
            <a:off x="1154057" y="3422031"/>
            <a:ext cx="2317800" cy="1652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51"/>
          <p:cNvCxnSpPr/>
          <p:nvPr/>
        </p:nvCxnSpPr>
        <p:spPr>
          <a:xfrm flipH="1" rot="10800000">
            <a:off x="899778" y="3461088"/>
            <a:ext cx="2709000" cy="1554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51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/>
          <p:nvPr/>
        </p:nvSpPr>
        <p:spPr>
          <a:xfrm>
            <a:off x="5081464" y="339544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Lazy Evaluation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1"/>
          <p:cNvSpPr/>
          <p:nvPr/>
        </p:nvSpPr>
        <p:spPr>
          <a:xfrm>
            <a:off x="428712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No </a:t>
            </a: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Coupling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/>
          <p:nvPr/>
        </p:nvSpPr>
        <p:spPr>
          <a:xfrm>
            <a:off x="5081464" y="3547300"/>
            <a:ext cx="3575100" cy="13674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 &amp;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862698" y="1696613"/>
            <a:ext cx="7418700" cy="17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chemeClr val="dk1"/>
                </a:solidFill>
              </a:rPr>
              <a:t>“Require No More,</a:t>
            </a:r>
            <a:endParaRPr b="0" sz="6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chemeClr val="dk1"/>
                </a:solidFill>
              </a:rPr>
              <a:t>Promise No Less”</a:t>
            </a:r>
            <a:endParaRPr b="0" sz="6000">
              <a:solidFill>
                <a:schemeClr val="dk1"/>
              </a:solidFill>
            </a:endParaRPr>
          </a:p>
        </p:txBody>
      </p:sp>
      <p:sp>
        <p:nvSpPr>
          <p:cNvPr id="270" name="Google Shape;270;p52"/>
          <p:cNvSpPr txBox="1"/>
          <p:nvPr/>
        </p:nvSpPr>
        <p:spPr>
          <a:xfrm>
            <a:off x="279175" y="1071750"/>
            <a:ext cx="827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Design by Contract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101211" y="0"/>
            <a:ext cx="89415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Design by Contract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273" name="Google Shape;273;p52"/>
          <p:cNvSpPr txBox="1"/>
          <p:nvPr/>
        </p:nvSpPr>
        <p:spPr>
          <a:xfrm>
            <a:off x="1711514" y="3566119"/>
            <a:ext cx="5721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Quote from Bertrand Meyer, “Design by Contract”</a:t>
            </a:r>
            <a:endParaRPr sz="2700"/>
          </a:p>
        </p:txBody>
      </p:sp>
      <p:pic>
        <p:nvPicPr>
          <p:cNvPr id="274" name="Google Shape;2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81" y="1146963"/>
            <a:ext cx="4271756" cy="92581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066" y="1146966"/>
            <a:ext cx="4271757" cy="17368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065" y="1146975"/>
            <a:ext cx="5387790" cy="17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331" y="1146975"/>
            <a:ext cx="54292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2477" y="1146975"/>
            <a:ext cx="5414963" cy="327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