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2D63A2-9291-46C5-A255-7564EC147F41}">
  <a:tblStyle styleId="{0B2D63A2-9291-46C5-A255-7564EC147F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01c4ce2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01c4ce2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01c4ce2f_6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01c4ce2f_6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01c4ce2f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01c4ce2f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01c4ce2f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01c4ce2f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01c4ce2f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01c4ce2f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c01c4ce2f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c01c4ce2f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c01c4ce2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c01c4ce2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c01c4ce2f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c01c4ce2f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258575"/>
            <a:ext cx="8520600" cy="14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SKYBET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24800" y="2671275"/>
            <a:ext cx="44964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Футбольный турнир</a:t>
            </a:r>
            <a:endParaRPr sz="2700"/>
          </a:p>
        </p:txBody>
      </p:sp>
      <p:sp>
        <p:nvSpPr>
          <p:cNvPr id="88" name="Google Shape;88;p13"/>
          <p:cNvSpPr txBox="1"/>
          <p:nvPr/>
        </p:nvSpPr>
        <p:spPr>
          <a:xfrm>
            <a:off x="6918050" y="3609075"/>
            <a:ext cx="191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  Команда №6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Дина Бек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Дмитрий Захаров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Эдуард Сгибнев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Екатерина Углева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40"/>
              <a:t>Содержание</a:t>
            </a:r>
            <a:endParaRPr sz="24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Матрица вероятностей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Дерево этапов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Формулы вероятностей победы команд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Алгоритм расчёта ставок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Расчёт прибыли конторы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63" y="304800"/>
            <a:ext cx="8516281" cy="44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4294967295" type="title"/>
          </p:nvPr>
        </p:nvSpPr>
        <p:spPr>
          <a:xfrm>
            <a:off x="756300" y="158675"/>
            <a:ext cx="80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Дерево этапов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10273" t="0"/>
          <a:stretch/>
        </p:blipFill>
        <p:spPr>
          <a:xfrm>
            <a:off x="1166375" y="731375"/>
            <a:ext cx="6551952" cy="410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800" y="581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40"/>
              <a:t>Формулы вероятности на победу команды №1</a:t>
            </a:r>
            <a:endParaRPr sz="244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0" y="3153325"/>
            <a:ext cx="8839200" cy="1035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921" r="0" t="0"/>
          <a:stretch/>
        </p:blipFill>
        <p:spPr>
          <a:xfrm>
            <a:off x="1332825" y="1478900"/>
            <a:ext cx="6413200" cy="1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18"/>
          <p:cNvGraphicFramePr/>
          <p:nvPr/>
        </p:nvGraphicFramePr>
        <p:xfrm>
          <a:off x="232938" y="10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{0B2D63A2-9291-46C5-A255-7564EC147F41}</a:tableStyleId>
              </a:tblPr>
              <a:tblGrid>
                <a:gridCol w="940525"/>
                <a:gridCol w="474025"/>
                <a:gridCol w="1426500"/>
                <a:gridCol w="664525"/>
                <a:gridCol w="937675"/>
                <a:gridCol w="622200"/>
                <a:gridCol w="744875"/>
                <a:gridCol w="560800"/>
                <a:gridCol w="1069125"/>
                <a:gridCol w="1025275"/>
              </a:tblGrid>
              <a:tr h="7060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Команда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 этап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Полуфинал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Финал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Победа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k=1/p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994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VS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Коэф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VS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Коэф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VS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Коэф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VS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Коэф</a:t>
                      </a:r>
                      <a:endParaRPr sz="16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</a:tr>
              <a:tr h="331700"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1</a:t>
                      </a:r>
                      <a:endParaRPr b="1"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</a:t>
                      </a:r>
                      <a:endParaRPr b="1"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0,27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3</a:t>
                      </a:r>
                      <a:endParaRPr b="1"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0,071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5</a:t>
                      </a:r>
                      <a:endParaRPr b="1"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0,02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9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0,004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222,871</a:t>
                      </a:r>
                      <a:endParaRPr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700"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10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6</a:t>
                      </a:r>
                      <a:endParaRPr b="1"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11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12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4</a:t>
                      </a:r>
                      <a:endParaRPr b="1" sz="18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7</a:t>
                      </a:r>
                      <a:endParaRPr b="1"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13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14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8</a:t>
                      </a:r>
                      <a:endParaRPr b="1" sz="16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15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31700"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16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122" name="Google Shape;122;p18"/>
          <p:cNvSpPr txBox="1"/>
          <p:nvPr/>
        </p:nvSpPr>
        <p:spPr>
          <a:xfrm>
            <a:off x="232925" y="313300"/>
            <a:ext cx="867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Результат расчета для первой команды</a:t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Вывод вероятностей и коэффициентов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Расчёт урезанного коэффициента, различные варианты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Прибыль конторы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25" y="1117850"/>
            <a:ext cx="5916524" cy="34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Больше подкрутим коэффициент — больше заработаем</a:t>
            </a:r>
            <a:endParaRPr sz="1700"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