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/F+XpKDYAvgLrRXOVCPcRwBnl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382CF-8F5F-4161-9106-EB2EBC95771E}">
  <a:tblStyle styleId="{EEC382CF-8F5F-4161-9106-EB2EBC9577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358FF9-CBEA-48C5-A570-B6CE1EAD2CC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5\CASE%205\&#1050;&#1077;&#1080;&#774;&#1089;%205%20&#1040;&#1041;%20&#1090;&#1077;&#1089;&#109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5\CASE%205\&#1050;&#1077;&#1080;&#774;&#1089;%205%20&#1040;&#1041;%20&#1090;&#1077;&#1089;&#109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По</a:t>
            </a:r>
            <a:r>
              <a:rPr lang="ru-RU" sz="1800" baseline="0"/>
              <a:t> </a:t>
            </a:r>
            <a:r>
              <a:rPr lang="ru-RU" sz="1800"/>
              <a:t>продукту</a:t>
            </a:r>
            <a:endParaRPr lang="en-GB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0C-D74E-8E7F-216B7BAF61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0C-D74E-8E7F-216B7BAF61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0C-D74E-8E7F-216B7BAF61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0C-D74E-8E7F-216B7BAF61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Выводы!$A$5:$A$8</c:f>
              <c:strCache>
                <c:ptCount val="4"/>
                <c:pt idx="0">
                  <c:v>Std Bundle</c:v>
                </c:pt>
                <c:pt idx="1">
                  <c:v>Platinum Bundle</c:v>
                </c:pt>
                <c:pt idx="2">
                  <c:v>Gold Bundle</c:v>
                </c:pt>
                <c:pt idx="3">
                  <c:v>Bundle Limited</c:v>
                </c:pt>
              </c:strCache>
            </c:strRef>
          </c:cat>
          <c:val>
            <c:numRef>
              <c:f>Выводы!$B$5:$B$8</c:f>
              <c:numCache>
                <c:formatCode>General</c:formatCode>
                <c:ptCount val="4"/>
                <c:pt idx="0">
                  <c:v>5123</c:v>
                </c:pt>
                <c:pt idx="1">
                  <c:v>3393</c:v>
                </c:pt>
                <c:pt idx="2">
                  <c:v>3504</c:v>
                </c:pt>
                <c:pt idx="3">
                  <c:v>2169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0C-D74E-8E7F-216B7BAF61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По типам уведомлений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16-2A4B-82E7-8D985E561A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16-2A4B-82E7-8D985E561A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Выводы!$A$3:$A$4</c:f>
              <c:strCache>
                <c:ptCount val="2"/>
                <c:pt idx="0">
                  <c:v>пуш-уведомления</c:v>
                </c:pt>
                <c:pt idx="1">
                  <c:v>смс</c:v>
                </c:pt>
              </c:strCache>
            </c:strRef>
          </c:cat>
          <c:val>
            <c:numRef>
              <c:f>Выводы!$B$3:$B$4</c:f>
              <c:numCache>
                <c:formatCode>General</c:formatCode>
                <c:ptCount val="2"/>
                <c:pt idx="0">
                  <c:v>6737</c:v>
                </c:pt>
                <c:pt idx="1">
                  <c:v>6586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16-2A4B-82E7-8D985E561A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Skymusic Bundle Experiment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AB-test analysis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125416" y="4535349"/>
            <a:ext cx="21459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№6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Дмитрий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Эдуард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aphicFrame>
        <p:nvGraphicFramePr>
          <p:cNvPr id="91" name="Google Shape;91;p1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Выводы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838200" y="1564422"/>
            <a:ext cx="10707624" cy="500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BundlLimited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при ошибке в 5% эффективность двух типов уведомлений схожа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GoldBundle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при ошибке в 5% смс эффективнее пуш-уведомлений	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Platinum Bundle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при ошибке в 5% смс эффективнее пуш-уведомлений	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 Bundle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при ошибке в 5% пуш-уведомления  эффективнее смс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АВ-тест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проведен не верно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72" name="Google Shape;172;p10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Содержание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Исследование данных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Распределение юзеров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Результаты АВ-тестов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Рекомендации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Выводы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99" name="Google Shape;99;p2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Исследования данных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5455834" y="2145792"/>
            <a:ext cx="160813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674505" y="3633216"/>
            <a:ext cx="13338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рода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8359025" y="3633216"/>
            <a:ext cx="13338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рода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>
            <a:stCxn id="106" idx="2"/>
          </p:cNvCxnSpPr>
          <p:nvPr/>
        </p:nvCxnSpPr>
        <p:spPr>
          <a:xfrm flipH="1">
            <a:off x="3450401" y="2730567"/>
            <a:ext cx="2809500" cy="98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3"/>
          <p:cNvCxnSpPr>
            <a:stCxn id="106" idx="2"/>
            <a:endCxn id="108" idx="0"/>
          </p:cNvCxnSpPr>
          <p:nvPr/>
        </p:nvCxnSpPr>
        <p:spPr>
          <a:xfrm>
            <a:off x="6259901" y="2730567"/>
            <a:ext cx="2766000" cy="90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3"/>
          <p:cNvSpPr txBox="1"/>
          <p:nvPr/>
        </p:nvSpPr>
        <p:spPr>
          <a:xfrm>
            <a:off x="2158794" y="4217991"/>
            <a:ext cx="23652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исключаем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юзера, который подходит для нашего АВ-теста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7843314" y="4240730"/>
            <a:ext cx="23652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включаем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юзера, который не подходит для нашего АВ-теста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7510272" y="3429000"/>
            <a:ext cx="2987040" cy="2179320"/>
          </a:xfrm>
          <a:prstGeom prst="rect">
            <a:avLst/>
          </a:prstGeom>
          <a:noFill/>
          <a:ln w="5715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Распределение юзеров</a:t>
            </a:r>
            <a:endParaRPr/>
          </a:p>
        </p:txBody>
      </p:sp>
      <p:graphicFrame>
        <p:nvGraphicFramePr>
          <p:cNvPr id="120" name="Google Shape;120;p4"/>
          <p:cNvGraphicFramePr/>
          <p:nvPr/>
        </p:nvGraphicFramePr>
        <p:xfrm>
          <a:off x="975360" y="1956858"/>
          <a:ext cx="5038619" cy="3651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1" name="Google Shape;121;p4"/>
          <p:cNvGraphicFramePr/>
          <p:nvPr/>
        </p:nvGraphicFramePr>
        <p:xfrm>
          <a:off x="6178020" y="1956858"/>
          <a:ext cx="4746012" cy="3736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4913838" y="5874490"/>
            <a:ext cx="2200282" cy="369332"/>
          </a:xfrm>
          <a:prstGeom prst="rect">
            <a:avLst/>
          </a:prstGeom>
          <a:noFill/>
          <a:ln w="28575" cap="flat" cmpd="sng">
            <a:solidFill>
              <a:srgbClr val="ED7D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Всего юзеров 11754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4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Std Bundle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31" name="Google Shape;131;p5"/>
          <p:cNvGraphicFramePr/>
          <p:nvPr/>
        </p:nvGraphicFramePr>
        <p:xfrm>
          <a:off x="838200" y="1426464"/>
          <a:ext cx="10317500" cy="4929975"/>
        </p:xfrm>
        <a:graphic>
          <a:graphicData uri="http://schemas.openxmlformats.org/drawingml/2006/table">
            <a:tbl>
              <a:tblPr>
                <a:noFill/>
                <a:tableStyleId>{08358FF9-CBEA-48C5-A570-B6CE1EAD2CC1}</a:tableStyleId>
              </a:tblPr>
              <a:tblGrid>
                <a:gridCol w="54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Двухвыборочный z-тест для средних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Пуш-уведомления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СМС-уведомления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Среднее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0.356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0.322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Известная дисперсия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0.229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0.218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Наблюдения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2460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2794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Гипотетическая разность средних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2.564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P(Z&lt;=z) одностороннее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0.005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 критическое одностороннее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-1.645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P(Z&lt;=z) двухстороннее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0.010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 критическое двухстороннее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1.960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2" name="Google Shape;132;p5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Gold Bundle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39" name="Google Shape;139;p6"/>
          <p:cNvGraphicFramePr/>
          <p:nvPr/>
        </p:nvGraphicFramePr>
        <p:xfrm>
          <a:off x="838200" y="1438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{08358FF9-CBEA-48C5-A570-B6CE1EAD2CC1}</a:tableStyleId>
              </a:tblPr>
              <a:tblGrid>
                <a:gridCol w="549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Двухвыборочный z-тест для средних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Пуш-уведомления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СМС-уведомления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Среднее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0.771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0.920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Известная дисперсия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0.177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0.076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Наблюдения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1887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1677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Гипотетическая разность средних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-12.749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P(Z&lt;=z) одностороннее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 критическое одностороннее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-1.645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P(Z&lt;=z) двухстороннее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z критическое двухстороннее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1.960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 </a:t>
                      </a:r>
                      <a:endParaRPr sz="18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40" name="Google Shape;140;p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Platinum Bundle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47" name="Google Shape;147;p7"/>
          <p:cNvGraphicFramePr/>
          <p:nvPr/>
        </p:nvGraphicFramePr>
        <p:xfrm>
          <a:off x="838200" y="1450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{08358FF9-CBEA-48C5-A570-B6CE1EAD2CC1}</a:tableStyleId>
              </a:tblPr>
              <a:tblGrid>
                <a:gridCol w="54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Двухвыборочный z-тест для средних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Пуш-уведомления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СМС-уведомления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Среднее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0.765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0.799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Известная дисперсия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0.180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0.161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Наблюдения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1801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1648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Гипотетическая разность средних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-2.461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P(Z&lt;=z) одностороннее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0.007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z критическое одностороннее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-1.645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P(Z&lt;=z) двухстороннее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0.014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z критическое двухстороннее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1.960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80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48" name="Google Shape;148;p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Bundle Limited</a:t>
            </a: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55" name="Google Shape;155;p8"/>
          <p:cNvGraphicFramePr/>
          <p:nvPr/>
        </p:nvGraphicFramePr>
        <p:xfrm>
          <a:off x="838200" y="1511808"/>
          <a:ext cx="10402825" cy="4844625"/>
        </p:xfrm>
        <a:graphic>
          <a:graphicData uri="http://schemas.openxmlformats.org/drawingml/2006/table">
            <a:tbl>
              <a:tblPr>
                <a:noFill/>
                <a:tableStyleId>{08358FF9-CBEA-48C5-A570-B6CE1EAD2CC1}</a:tableStyleId>
              </a:tblPr>
              <a:tblGrid>
                <a:gridCol w="553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Двухвыборочный z-тест для средних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Пуш-уведомления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СМС-уведомления</a:t>
                      </a:r>
                      <a:endParaRPr sz="1800" b="0" i="1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Среднее (conversion)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0.710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0.697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Известная дисперсия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0.206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0.211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Наблюдения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1098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1103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Гипотетическая разность средних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z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0.678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P(Z&lt;=z) одностороннее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0.249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z критическое одностороннее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1.645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P(Z&lt;=z) двухстороннее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0.498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z критическое двухстороннее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1.960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/>
                        <a:t> </a:t>
                      </a: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56" name="Google Shape;156;p8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Ошибки и рекомендации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838200" y="1485682"/>
            <a:ext cx="10515600" cy="27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Рассылка на каждого пользователя дублировалась в рамках одного продукта даже при успешной покупке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Gold Bundle результаты АВ-тестирований не корректны, потому что добавляется дополнительный фактор в виде уведомление в ВК 	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Предложение по акции действовало без ограничения срока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p9"/>
          <p:cNvGraphicFramePr/>
          <p:nvPr/>
        </p:nvGraphicFramePr>
        <p:xfrm>
          <a:off x="0" y="0"/>
          <a:ext cx="12192000" cy="370850"/>
        </p:xfrm>
        <a:graphic>
          <a:graphicData uri="http://schemas.openxmlformats.org/drawingml/2006/table">
            <a:tbl>
              <a:tblPr firstRow="1" bandRow="1">
                <a:noFill/>
                <a:tableStyleId>{EEC382CF-8F5F-4161-9106-EB2EBC95771E}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Исследования данных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Распределение юзеров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Результаты АВ-теста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Рекомендации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Выводы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Широкоэкранный</PresentationFormat>
  <Paragraphs>219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Skymusic Bundle Experiment</vt:lpstr>
      <vt:lpstr>Содержание</vt:lpstr>
      <vt:lpstr>Исследования данных</vt:lpstr>
      <vt:lpstr>Распределение юзеров</vt:lpstr>
      <vt:lpstr>Std Bundle</vt:lpstr>
      <vt:lpstr>Gold Bundle</vt:lpstr>
      <vt:lpstr>Platinum Bundle</vt:lpstr>
      <vt:lpstr>Bundle Limited</vt:lpstr>
      <vt:lpstr>Ошибки и рекомендации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Skymusic Bundle Experiment</dc:title>
  <dc:creator>Dina</dc:creator>
  <cp:lastModifiedBy>Дмитрий Захаров</cp:lastModifiedBy>
  <cp:revision>1</cp:revision>
  <dcterms:created xsi:type="dcterms:W3CDTF">2021-09-29T13:26:28Z</dcterms:created>
  <dcterms:modified xsi:type="dcterms:W3CDTF">2021-11-03T21:19:05Z</dcterms:modified>
</cp:coreProperties>
</file>