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" I really dislike doing the same work more than once"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Some repetition is okay, as long as it's automated (backups, cache, etc.).</a:t>
            </a:r>
          </a:p>
          <a:p>
            <a:pPr>
              <a:buNone/>
            </a:pPr>
            <a:r>
              <a:rPr lang="en"/>
              <a:t>Manual duplication is bad.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"A little dryness is good, but too much is bitter"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Bret Victor has shown great examples of this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- Got interested in game development</a:t>
            </a:r>
          </a:p>
          <a:p>
            <a:pPr rtl="0" lvl="0">
              <a:buNone/>
            </a:pPr>
            <a:r>
              <a:rPr lang="en"/>
              <a:t>- A few weeks of BASIC</a:t>
            </a:r>
          </a:p>
          <a:p>
            <a:pPr>
              <a:buNone/>
            </a:pPr>
            <a:r>
              <a:rPr lang="en"/>
              <a:t>- 10+ years of C++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5" name="Shape 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Live feedback is possible. See how your changes propogate to dependents.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0" name="Shape 2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5" name="Shape 2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1" name="Shape 2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7" name="Shape 2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3" name="Shape 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Get rid of the tedious stuff, leave the fun stuff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There's no reason creating apps should be any harder than it would be to describe what you want to a very competent programmer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Open source, simple IDE that anyone can change.</a:t>
            </a:r>
            <a:br>
              <a:rPr lang="en"/>
            </a:br>
            <a:r>
              <a:rPr lang="en"/>
              <a:t>Tries to combine best of IDEs and command-line tools.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"When things are written in stone in software" I get really sad.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Create by rapid prototyping first, abstracting second</a:t>
            </a:r>
          </a:p>
          <a:p>
            <a:pPr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	- "Start constant, then vary"</a:t>
            </a:r>
          </a:p>
          <a:p>
            <a:pPr rtl="0" lvl="0">
              <a:buNone/>
            </a:pPr>
            <a:r>
              <a:rPr lang="en"/>
              <a:t>	- "Start with one, then make many"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3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twitter.com/shurcooL" Type="http://schemas.openxmlformats.org/officeDocument/2006/relationships/hyperlink" TargetMode="External" Id="rId4"/><Relationship Target="https://github.com/shurcooL/Conception" Type="http://schemas.openxmlformats.org/officeDocument/2006/relationships/hyperlink" TargetMode="External" Id="rId3"/><Relationship Target="https://github.com/shurcooL" Type="http://schemas.openxmlformats.org/officeDocument/2006/relationships/hyperlink" TargetMode="External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4.xml" Type="http://schemas.openxmlformats.org/officeDocument/2006/relationships/slideLayout" Id="rId1"/><Relationship Target="https://github.com/shurcooL/Conception#demonstration" Type="http://schemas.openxmlformats.org/officeDocument/2006/relationships/hyperlink" TargetMode="External" Id="rId4"/><Relationship Target="../media/image04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Presented by Dmitri Shuralyov</a:t>
            </a:r>
          </a:p>
        </p:txBody>
      </p:sp>
      <p:sp>
        <p:nvSpPr>
          <p:cNvPr id="24" name="Shape 24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Conception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Blank slate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
</a:t>
            </a:r>
            <a:r>
              <a:rPr lang="en"/>
              <a:t>Progress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Capacity for change</a:t>
            </a:r>
          </a:p>
        </p:txBody>
      </p:sp>
      <p:sp>
        <p:nvSpPr>
          <p:cNvPr id="87" name="Shape 87"/>
          <p:cNvSpPr/>
          <p:nvPr/>
        </p:nvSpPr>
        <p:spPr>
          <a:xfrm>
            <a:off y="2993625" x="579000"/>
            <a:ext cy="578400" cx="169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8" name="Shape 88"/>
          <p:cNvSpPr/>
          <p:nvPr/>
        </p:nvSpPr>
        <p:spPr>
          <a:xfrm>
            <a:off y="5070650" x="579000"/>
            <a:ext cy="578400" cx="6783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After rapid prototyping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
</a:t>
            </a:r>
            <a:r>
              <a:rPr lang="en"/>
              <a:t>Progress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Capacity for change</a:t>
            </a:r>
          </a:p>
        </p:txBody>
      </p:sp>
      <p:sp>
        <p:nvSpPr>
          <p:cNvPr id="95" name="Shape 95"/>
          <p:cNvSpPr/>
          <p:nvPr/>
        </p:nvSpPr>
        <p:spPr>
          <a:xfrm>
            <a:off y="2993625" x="579000"/>
            <a:ext cy="578400" cx="23069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6" name="Shape 96"/>
          <p:cNvSpPr/>
          <p:nvPr/>
        </p:nvSpPr>
        <p:spPr>
          <a:xfrm>
            <a:off y="5070650" x="579000"/>
            <a:ext cy="578400" cx="8331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Enter refactoring!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
</a:t>
            </a:r>
            <a:r>
              <a:rPr lang="en"/>
              <a:t>Progress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Capacity for change</a:t>
            </a:r>
          </a:p>
        </p:txBody>
      </p:sp>
      <p:sp>
        <p:nvSpPr>
          <p:cNvPr id="103" name="Shape 103"/>
          <p:cNvSpPr/>
          <p:nvPr/>
        </p:nvSpPr>
        <p:spPr>
          <a:xfrm>
            <a:off y="2993625" x="579000"/>
            <a:ext cy="578400" cx="23069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4" name="Shape 104"/>
          <p:cNvSpPr/>
          <p:nvPr/>
        </p:nvSpPr>
        <p:spPr>
          <a:xfrm>
            <a:off y="5070650" x="579000"/>
            <a:ext cy="578400" cx="6302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Imagine you have a function that does the same thing in multiple projects</a:t>
            </a:r>
          </a:p>
          <a:p>
            <a:r>
              <a:t/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You decide to improve it</a:t>
            </a:r>
          </a:p>
        </p:txBody>
      </p:sp>
      <p:sp>
        <p:nvSpPr>
          <p:cNvPr id="110" name="Shape 11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 hurdle to tackle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15" name="Shape 1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729298" x="0"/>
            <a:ext cy="2046603" cx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4019550" x="681037"/>
            <a:ext cy="1562100" cx="778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y="2770875" x="-74"/>
            <a:ext cy="589500" cx="91440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sz="3000" lang="en"/>
              <a:t>github.com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y="5590275" x="-74"/>
            <a:ext cy="589500" cx="91440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3000" lang="en"/>
              <a:t>gist.github.com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Code duplication is bad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To improve X, you have to improve it in multiple places</a:t>
            </a:r>
          </a:p>
          <a:p>
            <a:r>
              <a:t/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If you forget to change all instances of X, you'll create inconsistency bugs</a:t>
            </a:r>
          </a:p>
          <a:p>
            <a:r>
              <a:t/>
            </a:r>
          </a:p>
          <a:p>
            <a:pPr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When you see duplicated code, you will not even want to touch it, so it will remain unimproved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/>
        </p:nvSpPr>
        <p:spPr>
          <a:xfrm>
            <a:off y="997425" x="-448599"/>
            <a:ext cy="6377099" cx="106377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36000" lang="en"/>
              <a:t>DRY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Don't Repeat Yourself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Duplication of efforts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I really dislike having to do the same work more than once</a:t>
            </a:r>
          </a:p>
          <a:p>
            <a:r>
              <a:t/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Duplication of code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I really dislike having to manually change the value of one decision in more than one place</a:t>
            </a:r>
          </a:p>
          <a:p>
            <a:r>
              <a:t/>
            </a:r>
          </a:p>
          <a:p>
            <a:pPr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(</a:t>
            </a:r>
            <a:r>
              <a:rPr lang="en" i="1"/>
              <a:t>Automatic</a:t>
            </a:r>
            <a:r>
              <a:rPr lang="en"/>
              <a:t> duplication is fine: backups, cache)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40" name="Shape 14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72616" x="1"/>
            <a:ext cy="7017914" cx="9144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y="6487800" x="3716075"/>
            <a:ext cy="457200" cx="64175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www.johndcook.com/blog/2012/01/09/holographic-source-code/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Tools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Tools can enable one to work in a fundamentally different way</a:t>
            </a:r>
          </a:p>
          <a:p>
            <a:r>
              <a:t/>
            </a:r>
          </a:p>
          <a:p>
            <a:pPr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Create fundamentally new things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My personal development history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3716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
</a:t>
            </a:r>
            <a:r>
              <a:rPr lang="en"/>
              <a:t>                 Game development             Tools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BASIC                      C++     </a:t>
            </a:r>
            <a:r>
              <a:rPr sz="2400" lang="en"/>
              <a:t> </a:t>
            </a:r>
            <a:r>
              <a:rPr lang="en"/>
              <a:t>                     Go</a:t>
            </a:r>
          </a:p>
        </p:txBody>
      </p:sp>
      <p:sp>
        <p:nvSpPr>
          <p:cNvPr id="31" name="Shape 31"/>
          <p:cNvSpPr/>
          <p:nvPr/>
        </p:nvSpPr>
        <p:spPr>
          <a:xfrm>
            <a:off y="2817725" x="1007550"/>
            <a:ext cy="647700" cx="58589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2" name="Shape 32"/>
          <p:cNvSpPr/>
          <p:nvPr/>
        </p:nvSpPr>
        <p:spPr>
          <a:xfrm>
            <a:off y="2817725" x="6866507"/>
            <a:ext cy="647700" cx="1157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3" name="Shape 33"/>
          <p:cNvSpPr txBox="1"/>
          <p:nvPr/>
        </p:nvSpPr>
        <p:spPr>
          <a:xfrm>
            <a:off y="3470125" x="902075"/>
            <a:ext cy="312299" cx="76403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2000                                                                                                                                  2013</a:t>
            </a:r>
          </a:p>
        </p:txBody>
      </p:sp>
      <p:sp>
        <p:nvSpPr>
          <p:cNvPr id="34" name="Shape 34"/>
          <p:cNvSpPr/>
          <p:nvPr/>
        </p:nvSpPr>
        <p:spPr>
          <a:xfrm>
            <a:off y="5259850" x="1007550"/>
            <a:ext cy="647700" cx="2313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5" name="Shape 35"/>
          <p:cNvSpPr/>
          <p:nvPr/>
        </p:nvSpPr>
        <p:spPr>
          <a:xfrm>
            <a:off y="5259850" x="1238850"/>
            <a:ext cy="647700" cx="63158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6" name="Shape 36"/>
          <p:cNvSpPr/>
          <p:nvPr/>
        </p:nvSpPr>
        <p:spPr>
          <a:xfrm>
            <a:off y="5259850" x="7554750"/>
            <a:ext cy="647700" cx="4688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7" name="Shape 37"/>
          <p:cNvSpPr txBox="1"/>
          <p:nvPr/>
        </p:nvSpPr>
        <p:spPr>
          <a:xfrm>
            <a:off y="5912250" x="902075"/>
            <a:ext cy="312299" cx="76403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2000                                                                                                                                  2013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Transformative tools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Text editors (with copy and paste)</a:t>
            </a:r>
          </a:p>
          <a:p>
            <a:r>
              <a:t/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Version control systems (git)</a:t>
            </a:r>
          </a:p>
          <a:p>
            <a:r>
              <a:t/>
            </a:r>
          </a:p>
          <a:p>
            <a:pPr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Compilers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Insight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Everything of value is made up of other things of value</a:t>
            </a:r>
          </a:p>
          <a:p>
            <a:r>
              <a:t/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Value can be represented as composition of dependencies</a:t>
            </a:r>
          </a:p>
          <a:p>
            <a:r>
              <a:t/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(There's value in your private helper code, expose it!)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Pure functions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They make their dependencies and side-effects explicit</a:t>
            </a:r>
          </a:p>
          <a:p>
            <a:r>
              <a:t/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Any non-pure function can be rewritten as pure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Software as Lego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Software can be made up of pure functions that are reused across projects</a:t>
            </a:r>
          </a:p>
        </p:txBody>
      </p:sp>
      <p:sp>
        <p:nvSpPr>
          <p:cNvPr id="172" name="Shape 172"/>
          <p:cNvSpPr/>
          <p:nvPr/>
        </p:nvSpPr>
        <p:spPr>
          <a:xfrm>
            <a:off y="6152875" x="481800"/>
            <a:ext cy="421499" cx="311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3" name="Shape 173"/>
          <p:cNvSpPr/>
          <p:nvPr/>
        </p:nvSpPr>
        <p:spPr>
          <a:xfrm>
            <a:off y="6152875" x="1015200"/>
            <a:ext cy="421499" cx="311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4" name="Shape 174"/>
          <p:cNvSpPr/>
          <p:nvPr/>
        </p:nvSpPr>
        <p:spPr>
          <a:xfrm>
            <a:off y="6152875" x="1548600"/>
            <a:ext cy="421499" cx="311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5" name="Shape 175"/>
          <p:cNvSpPr/>
          <p:nvPr/>
        </p:nvSpPr>
        <p:spPr>
          <a:xfrm>
            <a:off y="6152875" x="2082000"/>
            <a:ext cy="421499" cx="311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6" name="Shape 176"/>
          <p:cNvSpPr/>
          <p:nvPr/>
        </p:nvSpPr>
        <p:spPr>
          <a:xfrm>
            <a:off y="6152875" x="2615400"/>
            <a:ext cy="421499" cx="311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7" name="Shape 177"/>
          <p:cNvSpPr/>
          <p:nvPr/>
        </p:nvSpPr>
        <p:spPr>
          <a:xfrm>
            <a:off y="6152875" x="3148800"/>
            <a:ext cy="421499" cx="311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8" name="Shape 178"/>
          <p:cNvSpPr/>
          <p:nvPr/>
        </p:nvSpPr>
        <p:spPr>
          <a:xfrm>
            <a:off y="6152875" x="3682200"/>
            <a:ext cy="421499" cx="311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9" name="Shape 179"/>
          <p:cNvSpPr/>
          <p:nvPr/>
        </p:nvSpPr>
        <p:spPr>
          <a:xfrm>
            <a:off y="6152875" x="4215600"/>
            <a:ext cy="421499" cx="311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0" name="Shape 180"/>
          <p:cNvSpPr/>
          <p:nvPr/>
        </p:nvSpPr>
        <p:spPr>
          <a:xfrm>
            <a:off y="6152875" x="4749000"/>
            <a:ext cy="421499" cx="311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1" name="Shape 181"/>
          <p:cNvSpPr/>
          <p:nvPr/>
        </p:nvSpPr>
        <p:spPr>
          <a:xfrm>
            <a:off y="6152875" x="5815800"/>
            <a:ext cy="421499" cx="311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2" name="Shape 182"/>
          <p:cNvSpPr/>
          <p:nvPr/>
        </p:nvSpPr>
        <p:spPr>
          <a:xfrm>
            <a:off y="6152875" x="6349200"/>
            <a:ext cy="421499" cx="311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3" name="Shape 183"/>
          <p:cNvSpPr/>
          <p:nvPr/>
        </p:nvSpPr>
        <p:spPr>
          <a:xfrm>
            <a:off y="6152875" x="6882600"/>
            <a:ext cy="421499" cx="311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4" name="Shape 184"/>
          <p:cNvSpPr/>
          <p:nvPr/>
        </p:nvSpPr>
        <p:spPr>
          <a:xfrm>
            <a:off y="6152875" x="7416000"/>
            <a:ext cy="421499" cx="311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5" name="Shape 185"/>
          <p:cNvSpPr/>
          <p:nvPr/>
        </p:nvSpPr>
        <p:spPr>
          <a:xfrm>
            <a:off y="6152875" x="7949400"/>
            <a:ext cy="421499" cx="311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6" name="Shape 186"/>
          <p:cNvSpPr/>
          <p:nvPr/>
        </p:nvSpPr>
        <p:spPr>
          <a:xfrm>
            <a:off y="6152875" x="8482800"/>
            <a:ext cy="421499" cx="311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7" name="Shape 187"/>
          <p:cNvSpPr/>
          <p:nvPr/>
        </p:nvSpPr>
        <p:spPr>
          <a:xfrm>
            <a:off y="6152875" x="5282400"/>
            <a:ext cy="421499" cx="311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8" name="Shape 188"/>
          <p:cNvSpPr/>
          <p:nvPr/>
        </p:nvSpPr>
        <p:spPr>
          <a:xfrm>
            <a:off y="3181825" x="1384350"/>
            <a:ext cy="1064099" cx="17063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9" name="Shape 189"/>
          <p:cNvSpPr/>
          <p:nvPr/>
        </p:nvSpPr>
        <p:spPr>
          <a:xfrm>
            <a:off y="3481100" x="4298400"/>
            <a:ext cy="863099" cx="1365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0" name="Shape 190"/>
          <p:cNvSpPr/>
          <p:nvPr/>
        </p:nvSpPr>
        <p:spPr>
          <a:xfrm>
            <a:off y="3543175" x="6975950"/>
            <a:ext cy="1525799" cx="9734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191" name="Shape 191"/>
          <p:cNvCxnSpPr>
            <a:stCxn id="188" idx="2"/>
            <a:endCxn id="172" idx="0"/>
          </p:cNvCxnSpPr>
          <p:nvPr/>
        </p:nvCxnSpPr>
        <p:spPr>
          <a:xfrm flipH="1">
            <a:off y="4245924" x="637349"/>
            <a:ext cy="1906950" cx="1600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92" name="Shape 192"/>
          <p:cNvCxnSpPr>
            <a:stCxn id="188" idx="2"/>
            <a:endCxn id="174" idx="0"/>
          </p:cNvCxnSpPr>
          <p:nvPr/>
        </p:nvCxnSpPr>
        <p:spPr>
          <a:xfrm flipH="1">
            <a:off y="4245924" x="1704149"/>
            <a:ext cy="1906950" cx="533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93" name="Shape 193"/>
          <p:cNvCxnSpPr>
            <a:stCxn id="188" idx="2"/>
            <a:endCxn id="175" idx="0"/>
          </p:cNvCxnSpPr>
          <p:nvPr/>
        </p:nvCxnSpPr>
        <p:spPr>
          <a:xfrm>
            <a:off y="4245924" x="2237549"/>
            <a:ext cy="190695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94" name="Shape 194"/>
          <p:cNvCxnSpPr>
            <a:stCxn id="188" idx="2"/>
            <a:endCxn id="176" idx="0"/>
          </p:cNvCxnSpPr>
          <p:nvPr/>
        </p:nvCxnSpPr>
        <p:spPr>
          <a:xfrm>
            <a:off y="4245924" x="2237549"/>
            <a:ext cy="1906950" cx="533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95" name="Shape 195"/>
          <p:cNvCxnSpPr>
            <a:stCxn id="188" idx="2"/>
            <a:endCxn id="196" idx="0"/>
          </p:cNvCxnSpPr>
          <p:nvPr/>
        </p:nvCxnSpPr>
        <p:spPr>
          <a:xfrm>
            <a:off y="4245924" x="2237549"/>
            <a:ext cy="832950" cx="1521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97" name="Shape 197"/>
          <p:cNvCxnSpPr>
            <a:stCxn id="189" idx="2"/>
            <a:endCxn id="196" idx="0"/>
          </p:cNvCxnSpPr>
          <p:nvPr/>
        </p:nvCxnSpPr>
        <p:spPr>
          <a:xfrm flipH="1">
            <a:off y="4344199" x="3758949"/>
            <a:ext cy="734675" cx="122195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98" name="Shape 198"/>
          <p:cNvCxnSpPr>
            <a:stCxn id="196" idx="2"/>
            <a:endCxn id="174" idx="0"/>
          </p:cNvCxnSpPr>
          <p:nvPr/>
        </p:nvCxnSpPr>
        <p:spPr>
          <a:xfrm flipH="1">
            <a:off y="5741274" x="1704149"/>
            <a:ext cy="411600" cx="2054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99" name="Shape 199"/>
          <p:cNvCxnSpPr>
            <a:stCxn id="196" idx="2"/>
            <a:endCxn id="177" idx="0"/>
          </p:cNvCxnSpPr>
          <p:nvPr/>
        </p:nvCxnSpPr>
        <p:spPr>
          <a:xfrm flipH="1">
            <a:off y="5741274" x="3304349"/>
            <a:ext cy="411600" cx="454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00" name="Shape 200"/>
          <p:cNvCxnSpPr>
            <a:stCxn id="196" idx="2"/>
            <a:endCxn id="178" idx="0"/>
          </p:cNvCxnSpPr>
          <p:nvPr/>
        </p:nvCxnSpPr>
        <p:spPr>
          <a:xfrm>
            <a:off y="5741274" x="3758949"/>
            <a:ext cy="411600" cx="78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01" name="Shape 201"/>
          <p:cNvCxnSpPr>
            <a:stCxn id="196" idx="2"/>
            <a:endCxn id="180" idx="0"/>
          </p:cNvCxnSpPr>
          <p:nvPr/>
        </p:nvCxnSpPr>
        <p:spPr>
          <a:xfrm>
            <a:off y="5741274" x="3758949"/>
            <a:ext cy="411600" cx="1145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02" name="Shape 202"/>
          <p:cNvCxnSpPr>
            <a:stCxn id="189" idx="2"/>
            <a:endCxn id="179" idx="0"/>
          </p:cNvCxnSpPr>
          <p:nvPr/>
        </p:nvCxnSpPr>
        <p:spPr>
          <a:xfrm flipH="1">
            <a:off y="4344199" x="4371149"/>
            <a:ext cy="1808675" cx="60975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03" name="Shape 203"/>
          <p:cNvCxnSpPr>
            <a:stCxn id="189" idx="2"/>
            <a:endCxn id="187" idx="0"/>
          </p:cNvCxnSpPr>
          <p:nvPr/>
        </p:nvCxnSpPr>
        <p:spPr>
          <a:xfrm>
            <a:off y="4344199" x="4980900"/>
            <a:ext cy="1808675" cx="45704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04" name="Shape 204"/>
          <p:cNvCxnSpPr>
            <a:stCxn id="190" idx="2"/>
            <a:endCxn id="182" idx="0"/>
          </p:cNvCxnSpPr>
          <p:nvPr/>
        </p:nvCxnSpPr>
        <p:spPr>
          <a:xfrm flipH="1">
            <a:off y="5068974" x="6504749"/>
            <a:ext cy="1083900" cx="95794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05" name="Shape 205"/>
          <p:cNvCxnSpPr>
            <a:stCxn id="190" idx="2"/>
            <a:endCxn id="185" idx="0"/>
          </p:cNvCxnSpPr>
          <p:nvPr/>
        </p:nvCxnSpPr>
        <p:spPr>
          <a:xfrm>
            <a:off y="5068974" x="7462699"/>
            <a:ext cy="1083900" cx="64225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06" name="Shape 206"/>
          <p:cNvCxnSpPr>
            <a:stCxn id="190" idx="2"/>
            <a:endCxn id="180" idx="0"/>
          </p:cNvCxnSpPr>
          <p:nvPr/>
        </p:nvCxnSpPr>
        <p:spPr>
          <a:xfrm flipH="1">
            <a:off y="5068974" x="4904549"/>
            <a:ext cy="1083900" cx="255814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96" name="Shape 196"/>
          <p:cNvSpPr/>
          <p:nvPr/>
        </p:nvSpPr>
        <p:spPr>
          <a:xfrm>
            <a:off y="5078875" x="3362500"/>
            <a:ext cy="662399" cx="7928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/>
          <p:nvPr/>
        </p:nvSpPr>
        <p:spPr>
          <a:xfrm>
            <a:off y="1316300" x="371375"/>
            <a:ext cy="1094099" cx="1937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2" name="Shape 212"/>
          <p:cNvSpPr/>
          <p:nvPr/>
        </p:nvSpPr>
        <p:spPr>
          <a:xfrm>
            <a:off y="3068900" x="371375"/>
            <a:ext cy="1094099" cx="1937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3" name="Shape 213"/>
          <p:cNvSpPr/>
          <p:nvPr/>
        </p:nvSpPr>
        <p:spPr>
          <a:xfrm>
            <a:off y="4821500" x="371375"/>
            <a:ext cy="1094099" cx="1937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4" name="Shape 214"/>
          <p:cNvSpPr/>
          <p:nvPr/>
        </p:nvSpPr>
        <p:spPr>
          <a:xfrm>
            <a:off y="1955925" x="6792575"/>
            <a:ext cy="1094099" cx="1937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5" name="Shape 215"/>
          <p:cNvSpPr/>
          <p:nvPr/>
        </p:nvSpPr>
        <p:spPr>
          <a:xfrm>
            <a:off y="4241925" x="6792575"/>
            <a:ext cy="1094099" cx="1937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216" name="Shape 216"/>
          <p:cNvCxnSpPr>
            <a:stCxn id="211" idx="3"/>
          </p:cNvCxnSpPr>
          <p:nvPr/>
        </p:nvCxnSpPr>
        <p:spPr>
          <a:xfrm>
            <a:off y="1863349" x="2308474"/>
            <a:ext cy="1458899" cx="1345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17" name="Shape 217"/>
          <p:cNvCxnSpPr>
            <a:stCxn id="212" idx="3"/>
            <a:endCxn id="218" idx="1"/>
          </p:cNvCxnSpPr>
          <p:nvPr/>
        </p:nvCxnSpPr>
        <p:spPr>
          <a:xfrm>
            <a:off y="3615949" x="2308474"/>
            <a:ext cy="10125" cx="134102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19" name="Shape 219"/>
          <p:cNvCxnSpPr>
            <a:stCxn id="213" idx="3"/>
          </p:cNvCxnSpPr>
          <p:nvPr/>
        </p:nvCxnSpPr>
        <p:spPr>
          <a:xfrm rot="10800000" flipH="1">
            <a:off y="3976249" x="2308474"/>
            <a:ext cy="1392300" cx="1349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20" name="Shape 220"/>
          <p:cNvCxnSpPr>
            <a:endCxn id="214" idx="1"/>
          </p:cNvCxnSpPr>
          <p:nvPr/>
        </p:nvCxnSpPr>
        <p:spPr>
          <a:xfrm rot="10800000" flipH="1">
            <a:off y="2502974" x="5427275"/>
            <a:ext cy="812399" cx="1365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21" name="Shape 221"/>
          <p:cNvCxnSpPr>
            <a:endCxn id="215" idx="1"/>
          </p:cNvCxnSpPr>
          <p:nvPr/>
        </p:nvCxnSpPr>
        <p:spPr>
          <a:xfrm>
            <a:off y="3894374" x="5480374"/>
            <a:ext cy="894600" cx="1312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22" name="Shape 222"/>
          <p:cNvSpPr txBox="1"/>
          <p:nvPr/>
        </p:nvSpPr>
        <p:spPr>
          <a:xfrm>
            <a:off y="463975" x="178675"/>
            <a:ext cy="457200" cx="230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lang="en"/>
              <a:t>Dependencies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y="463975" x="6587986"/>
            <a:ext cy="457200" cx="230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Dependents</a:t>
            </a:r>
          </a:p>
        </p:txBody>
      </p:sp>
      <p:sp>
        <p:nvSpPr>
          <p:cNvPr id="218" name="Shape 218"/>
          <p:cNvSpPr/>
          <p:nvPr/>
        </p:nvSpPr>
        <p:spPr>
          <a:xfrm>
            <a:off y="2880725" x="3649500"/>
            <a:ext cy="1490699" cx="18368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24" name="Shape 224"/>
          <p:cNvSpPr txBox="1"/>
          <p:nvPr/>
        </p:nvSpPr>
        <p:spPr>
          <a:xfrm>
            <a:off y="3125773" x="3724136"/>
            <a:ext cy="1024199" cx="17052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sz="4800" lang="en">
                <a:latin typeface="Courier New"/>
                <a:ea typeface="Courier New"/>
                <a:cs typeface="Courier New"/>
                <a:sym typeface="Courier New"/>
              </a:rPr>
              <a:t>Code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9" name="Shape 229"/>
          <p:cNvSpPr/>
          <p:nvPr/>
        </p:nvSpPr>
        <p:spPr>
          <a:xfrm>
            <a:off y="4913284" x="662450"/>
            <a:ext cy="1450199" cx="22682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30" name="Shape 230"/>
          <p:cNvSpPr/>
          <p:nvPr/>
        </p:nvSpPr>
        <p:spPr>
          <a:xfrm>
            <a:off y="2094634" x="662450"/>
            <a:ext cy="1450199" cx="22682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31" name="Shape 231"/>
          <p:cNvSpPr/>
          <p:nvPr/>
        </p:nvSpPr>
        <p:spPr>
          <a:xfrm>
            <a:off y="2094634" x="3481850"/>
            <a:ext cy="1450199" cx="22682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32" name="Shape 232"/>
          <p:cNvSpPr/>
          <p:nvPr/>
        </p:nvSpPr>
        <p:spPr>
          <a:xfrm>
            <a:off y="2094634" x="6301250"/>
            <a:ext cy="1450199" cx="22682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233" name="Shape 233"/>
          <p:cNvCxnSpPr>
            <a:stCxn id="230" idx="2"/>
            <a:endCxn id="229" idx="0"/>
          </p:cNvCxnSpPr>
          <p:nvPr/>
        </p:nvCxnSpPr>
        <p:spPr>
          <a:xfrm>
            <a:off y="3544834" x="1796599"/>
            <a:ext cy="136845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34" name="Shape 234"/>
          <p:cNvCxnSpPr>
            <a:stCxn id="231" idx="2"/>
          </p:cNvCxnSpPr>
          <p:nvPr/>
        </p:nvCxnSpPr>
        <p:spPr>
          <a:xfrm flipH="1">
            <a:off y="3544834" x="2047699"/>
            <a:ext cy="1373400" cx="2568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35" name="Shape 235"/>
          <p:cNvCxnSpPr>
            <a:stCxn id="232" idx="2"/>
          </p:cNvCxnSpPr>
          <p:nvPr/>
        </p:nvCxnSpPr>
        <p:spPr>
          <a:xfrm flipH="1">
            <a:off y="3544834" x="2408899"/>
            <a:ext cy="1343400" cx="5026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36" name="Shape 236"/>
          <p:cNvSpPr txBox="1"/>
          <p:nvPr/>
        </p:nvSpPr>
        <p:spPr>
          <a:xfrm>
            <a:off y="5020003" x="841125"/>
            <a:ext cy="1089600" cx="19110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sz="3600" lang="en"/>
              <a:t>Stored truth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y="2200603" x="841125"/>
            <a:ext cy="1160100" cx="19110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3600" lang="en"/>
              <a:t>Live view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y="2200603" x="3660525"/>
            <a:ext cy="1160100" cx="19110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3600" lang="en"/>
              <a:t>Live view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y="2200603" x="6479925"/>
            <a:ext cy="1160100" cx="19110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3600" lang="en"/>
              <a:t>Live view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44" name="Shape 24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76200" x="0"/>
            <a:ext cy="6666424" cx="9143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49" name="Shape 24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85934" x="0"/>
            <a:ext cy="1648674" cx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4041248" x="0"/>
            <a:ext cy="909104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The dream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Wikipedia-like home for pure functions; software uses them</a:t>
            </a:r>
          </a:p>
          <a:p>
            <a:r>
              <a:t/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Improve any function and you're making all software that relies on it (directly or indirectly) better</a:t>
            </a:r>
          </a:p>
          <a:p>
            <a:r>
              <a:t/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(Make a function worse, and there's no harm to others)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Thank you!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
</a:t>
            </a:r>
            <a:r>
              <a:rPr u="sng" lang="en">
                <a:solidFill>
                  <a:schemeClr val="hlink"/>
                </a:solidFill>
                <a:hlinkClick r:id="rId3"/>
              </a:rPr>
              <a:t>github.com/shurcooL/Conception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Dmitri Shuralyov</a:t>
            </a:r>
          </a:p>
          <a:p>
            <a:pPr rtl="0" lvl="0">
              <a:buNone/>
            </a:pPr>
            <a:r>
              <a:rPr u="sng" lang="en">
                <a:solidFill>
                  <a:schemeClr val="hlink"/>
                </a:solidFill>
                <a:hlinkClick r:id="rId4"/>
              </a:rPr>
              <a:t>twitter.com/shurcooL</a:t>
            </a:r>
          </a:p>
          <a:p>
            <a:pPr rtl="0" lvl="0">
              <a:buNone/>
            </a:pPr>
            <a:r>
              <a:rPr u="sng" lang="en">
                <a:solidFill>
                  <a:schemeClr val="hlink"/>
                </a:solidFill>
                <a:hlinkClick r:id="rId5"/>
              </a:rPr>
              <a:t>github.com/shurcooL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shurcooL@gmail.com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The goals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Make software development more awesome!</a:t>
            </a:r>
          </a:p>
          <a:p>
            <a:r>
              <a:t/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Faster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Why require 3 steps when 1 will do?</a:t>
            </a:r>
            <a:r>
              <a:rPr lang="en"/>
              <a:t>Why require any action at all when 0 steps will do?</a:t>
            </a:r>
          </a:p>
          <a:p>
            <a:r>
              <a:t/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Easier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For beginners and pros</a:t>
            </a:r>
          </a:p>
          <a:p>
            <a:r>
              <a:t/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Make software more </a:t>
            </a:r>
            <a:r>
              <a:rPr lang="en" i="1"/>
              <a:t>soft </a:t>
            </a:r>
            <a:r>
              <a:rPr lang="en"/>
              <a:t>(malleable)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8" name="Shape 4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552005" x="0"/>
            <a:ext cy="5753988" cx="9143998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/>
          <p:nvPr/>
        </p:nvSpPr>
        <p:spPr>
          <a:xfrm>
            <a:off y="6417950" x="53525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alarmingdevelopment.org/?p=711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What is Conception?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943100" x="1524000"/>
            <a:ext cy="3429000" cx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y="5628000" x="1523925"/>
            <a:ext cy="457200" cx="60960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u="sng" sz="1800" lang="en">
                <a:solidFill>
                  <a:schemeClr val="hlink"/>
                </a:solidFill>
                <a:hlinkClick r:id="rId4"/>
              </a:rPr>
              <a:t>github.com/shurcooL/Conception#demonstration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Design vs. Implementation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Design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The main thing that matters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It specifies the look, feel, behaviour of your app</a:t>
            </a:r>
          </a:p>
          <a:p>
            <a:r>
              <a:t/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Implementation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It makes your design run on the computer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It </a:t>
            </a:r>
            <a:r>
              <a:rPr lang="en" i="1"/>
              <a:t>shouldn't</a:t>
            </a:r>
            <a:r>
              <a:rPr lang="en"/>
              <a:t> be important nor hard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What Conception </a:t>
            </a:r>
            <a:r>
              <a:rPr lang="en" i="1"/>
              <a:t>really</a:t>
            </a:r>
            <a:r>
              <a:rPr lang="en"/>
              <a:t> is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An evolving </a:t>
            </a:r>
            <a:r>
              <a:rPr b="1" lang="en"/>
              <a:t>set of guiding principles</a:t>
            </a:r>
            <a:r>
              <a:rPr lang="en"/>
              <a:t> that I believe will get us closer to the goal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One key guiding principle</a:t>
            </a:r>
          </a:p>
          <a:p>
            <a:r>
              <a:t/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Implementing Conception is about finding out whether certain ideas work or not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What's great about </a:t>
            </a:r>
            <a:r>
              <a:rPr u="sng" lang="en"/>
              <a:t>soft</a:t>
            </a:r>
            <a:r>
              <a:rPr lang="en"/>
              <a:t>ware?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Ability to create</a:t>
            </a:r>
          </a:p>
          <a:p>
            <a:r>
              <a:t/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Capacity and ease of change</a:t>
            </a:r>
          </a:p>
          <a:p>
            <a:r>
              <a:t/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Any downside is an opportunity to improve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9" name="Shape 7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255956"/>
            <a:ext cy="6858000" cx="8592372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y="6480000" x="5571728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worrydream.com/LearnableProgramming/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