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6" r:id="rId3"/>
    <p:sldId id="288" r:id="rId4"/>
    <p:sldId id="278" r:id="rId5"/>
    <p:sldId id="279" r:id="rId6"/>
    <p:sldId id="285" r:id="rId7"/>
  </p:sldIdLst>
  <p:sldSz cx="12192000" cy="6858000"/>
  <p:notesSz cx="6858000" cy="9144000"/>
  <p:embeddedFontLst>
    <p:embeddedFont>
      <p:font typeface="Cambria Math" panose="02040503050406030204" pitchFamily="18" charset="0"/>
      <p:regular r:id="rId10"/>
    </p:embeddedFon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Segoe UI" panose="020B0502040204020203" pitchFamily="34" charset="0"/>
      <p:regular r:id="rId15"/>
      <p:bold r:id="rId16"/>
      <p:italic r:id="rId17"/>
      <p:boldItalic r:id="rId18"/>
    </p:embeddedFont>
    <p:embeddedFont>
      <p:font typeface="Segoe UI Light" panose="020B0502040204020203" pitchFamily="34" charset="0"/>
      <p:regular r:id="rId19"/>
      <p:italic r:id="rId20"/>
    </p:embeddedFont>
  </p:embeddedFontLst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DFEB"/>
    <a:srgbClr val="6ED3E4"/>
    <a:srgbClr val="36C3DA"/>
    <a:srgbClr val="23D0ED"/>
    <a:srgbClr val="A9883A"/>
    <a:srgbClr val="B5EFF9"/>
    <a:srgbClr val="327983"/>
    <a:srgbClr val="F2D350"/>
    <a:srgbClr val="EEC61E"/>
    <a:srgbClr val="F7D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75" d="100"/>
          <a:sy n="75" d="100"/>
        </p:scale>
        <p:origin x="43" y="23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41;&#1086;&#1073;&#1077;&#1088;\Downloads\Telegram%20Desktop\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1041;&#1086;&#1073;&#1077;&#1088;\Downloads\Telegram%20Desktop\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ru-RU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Calibri" panose="020F0502020204030204"/>
              </a:rPr>
              <a:t>Анализ абонента 375049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ru-RU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Calibri" panose="020F0502020204030204"/>
              </a:rPr>
              <a:t>без взлома за полтора часа</a:t>
            </a:r>
            <a:endParaRPr lang="en-US" sz="2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Выгрузка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Sheet1!$B$3:$B$11</c:f>
              <c:numCache>
                <c:formatCode>h:mm</c:formatCode>
                <c:ptCount val="9"/>
                <c:pt idx="0">
                  <c:v>6.9444444444444441E-3</c:v>
                </c:pt>
                <c:pt idx="1">
                  <c:v>1.3888888888888888E-2</c:v>
                </c:pt>
                <c:pt idx="2">
                  <c:v>2.0833333333333332E-2</c:v>
                </c:pt>
                <c:pt idx="3">
                  <c:v>2.77777777777777E-2</c:v>
                </c:pt>
                <c:pt idx="4">
                  <c:v>3.4722222222222203E-2</c:v>
                </c:pt>
                <c:pt idx="5">
                  <c:v>4.1666666666666602E-2</c:v>
                </c:pt>
                <c:pt idx="6">
                  <c:v>4.8611111111111098E-2</c:v>
                </c:pt>
                <c:pt idx="7">
                  <c:v>5.5555555555555497E-2</c:v>
                </c:pt>
                <c:pt idx="8">
                  <c:v>6.25E-2</c:v>
                </c:pt>
              </c:numCache>
            </c:numRef>
          </c:cat>
          <c:val>
            <c:numRef>
              <c:f>Sheet1!$C$3:$C$11</c:f>
              <c:numCache>
                <c:formatCode>General</c:formatCode>
                <c:ptCount val="9"/>
                <c:pt idx="0">
                  <c:v>10938061736</c:v>
                </c:pt>
                <c:pt idx="1">
                  <c:v>11234864504</c:v>
                </c:pt>
                <c:pt idx="2">
                  <c:v>13392671456</c:v>
                </c:pt>
                <c:pt idx="3">
                  <c:v>10359937656</c:v>
                </c:pt>
                <c:pt idx="4">
                  <c:v>11656496248</c:v>
                </c:pt>
                <c:pt idx="5">
                  <c:v>12484472488</c:v>
                </c:pt>
                <c:pt idx="6">
                  <c:v>11948706728</c:v>
                </c:pt>
                <c:pt idx="7">
                  <c:v>14013994384</c:v>
                </c:pt>
                <c:pt idx="8">
                  <c:v>13468383192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74-4D05-8FC6-78F8951EA1E0}"/>
            </c:ext>
          </c:extLst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Загрузка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Sheet1!$B$3:$B$11</c:f>
              <c:numCache>
                <c:formatCode>h:mm</c:formatCode>
                <c:ptCount val="9"/>
                <c:pt idx="0">
                  <c:v>6.9444444444444441E-3</c:v>
                </c:pt>
                <c:pt idx="1">
                  <c:v>1.3888888888888888E-2</c:v>
                </c:pt>
                <c:pt idx="2">
                  <c:v>2.0833333333333332E-2</c:v>
                </c:pt>
                <c:pt idx="3">
                  <c:v>2.77777777777777E-2</c:v>
                </c:pt>
                <c:pt idx="4">
                  <c:v>3.4722222222222203E-2</c:v>
                </c:pt>
                <c:pt idx="5">
                  <c:v>4.1666666666666602E-2</c:v>
                </c:pt>
                <c:pt idx="6">
                  <c:v>4.8611111111111098E-2</c:v>
                </c:pt>
                <c:pt idx="7">
                  <c:v>5.5555555555555497E-2</c:v>
                </c:pt>
                <c:pt idx="8">
                  <c:v>6.25E-2</c:v>
                </c:pt>
              </c:numCache>
            </c:numRef>
          </c:cat>
          <c:val>
            <c:numRef>
              <c:f>Sheet1!$D$3:$D$11</c:f>
              <c:numCache>
                <c:formatCode>General</c:formatCode>
                <c:ptCount val="9"/>
                <c:pt idx="0">
                  <c:v>13494813152</c:v>
                </c:pt>
                <c:pt idx="1">
                  <c:v>13111586792</c:v>
                </c:pt>
                <c:pt idx="2">
                  <c:v>13974486968</c:v>
                </c:pt>
                <c:pt idx="3">
                  <c:v>13903214704</c:v>
                </c:pt>
                <c:pt idx="4">
                  <c:v>16311287440</c:v>
                </c:pt>
                <c:pt idx="5">
                  <c:v>14041549864</c:v>
                </c:pt>
                <c:pt idx="6">
                  <c:v>16042665304</c:v>
                </c:pt>
                <c:pt idx="7">
                  <c:v>16501601160</c:v>
                </c:pt>
                <c:pt idx="8">
                  <c:v>15822497176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74-4D05-8FC6-78F8951EA1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7503487"/>
        <c:axId val="1597500991"/>
      </c:lineChart>
      <c:catAx>
        <c:axId val="1597503487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97500991"/>
        <c:crosses val="autoZero"/>
        <c:auto val="1"/>
        <c:lblAlgn val="ctr"/>
        <c:lblOffset val="100"/>
        <c:noMultiLvlLbl val="0"/>
      </c:catAx>
      <c:valAx>
        <c:axId val="1597500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97503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ru-RU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Calibri" panose="020F0502020204030204"/>
              </a:rPr>
              <a:t>Анализ абонента 597201 с взломом за полтора часа</a:t>
            </a:r>
            <a:endParaRPr lang="en-US" sz="200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Sheet1!$C$39</c:f>
              <c:strCache>
                <c:ptCount val="1"/>
                <c:pt idx="0">
                  <c:v>Выгрузка</c:v>
                </c:pt>
              </c:strCache>
            </c:strRef>
          </c:tx>
          <c:marker>
            <c:symbol val="none"/>
          </c:marker>
          <c:cat>
            <c:numRef>
              <c:f>Sheet1!$B$40:$B$48</c:f>
              <c:numCache>
                <c:formatCode>h:mm</c:formatCode>
                <c:ptCount val="9"/>
                <c:pt idx="0">
                  <c:v>0.22916666666666666</c:v>
                </c:pt>
                <c:pt idx="1">
                  <c:v>0.2361111111111111</c:v>
                </c:pt>
                <c:pt idx="2">
                  <c:v>0.243055555555556</c:v>
                </c:pt>
                <c:pt idx="3">
                  <c:v>0.25</c:v>
                </c:pt>
                <c:pt idx="4">
                  <c:v>0.25694444444444398</c:v>
                </c:pt>
                <c:pt idx="5">
                  <c:v>0.26388888888888901</c:v>
                </c:pt>
                <c:pt idx="6">
                  <c:v>0.27083333333333298</c:v>
                </c:pt>
                <c:pt idx="7">
                  <c:v>0.27777777777777801</c:v>
                </c:pt>
                <c:pt idx="8">
                  <c:v>0.28472222222222199</c:v>
                </c:pt>
              </c:numCache>
            </c:numRef>
          </c:cat>
          <c:val>
            <c:numRef>
              <c:f>Sheet1!$C$40:$C$48</c:f>
              <c:numCache>
                <c:formatCode>General</c:formatCode>
                <c:ptCount val="9"/>
                <c:pt idx="0">
                  <c:v>3756575376</c:v>
                </c:pt>
                <c:pt idx="1">
                  <c:v>4286215992</c:v>
                </c:pt>
                <c:pt idx="2">
                  <c:v>5092202112</c:v>
                </c:pt>
                <c:pt idx="3">
                  <c:v>4068631392</c:v>
                </c:pt>
                <c:pt idx="4">
                  <c:v>11116614584</c:v>
                </c:pt>
                <c:pt idx="5">
                  <c:v>10509093256</c:v>
                </c:pt>
                <c:pt idx="6">
                  <c:v>11868364144</c:v>
                </c:pt>
                <c:pt idx="7">
                  <c:v>11764691832</c:v>
                </c:pt>
                <c:pt idx="8">
                  <c:v>12374392728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DF-44C8-89F0-DD0B5AEBCDB4}"/>
            </c:ext>
          </c:extLst>
        </c:ser>
        <c:ser>
          <c:idx val="1"/>
          <c:order val="1"/>
          <c:tx>
            <c:strRef>
              <c:f>Sheet1!$D$39</c:f>
              <c:strCache>
                <c:ptCount val="1"/>
                <c:pt idx="0">
                  <c:v>Загрузка</c:v>
                </c:pt>
              </c:strCache>
            </c:strRef>
          </c:tx>
          <c:marker>
            <c:symbol val="none"/>
          </c:marker>
          <c:cat>
            <c:numRef>
              <c:f>Sheet1!$B$40:$B$48</c:f>
              <c:numCache>
                <c:formatCode>h:mm</c:formatCode>
                <c:ptCount val="9"/>
                <c:pt idx="0">
                  <c:v>0.22916666666666666</c:v>
                </c:pt>
                <c:pt idx="1">
                  <c:v>0.2361111111111111</c:v>
                </c:pt>
                <c:pt idx="2">
                  <c:v>0.243055555555556</c:v>
                </c:pt>
                <c:pt idx="3">
                  <c:v>0.25</c:v>
                </c:pt>
                <c:pt idx="4">
                  <c:v>0.25694444444444398</c:v>
                </c:pt>
                <c:pt idx="5">
                  <c:v>0.26388888888888901</c:v>
                </c:pt>
                <c:pt idx="6">
                  <c:v>0.27083333333333298</c:v>
                </c:pt>
                <c:pt idx="7">
                  <c:v>0.27777777777777801</c:v>
                </c:pt>
                <c:pt idx="8">
                  <c:v>0.28472222222222199</c:v>
                </c:pt>
              </c:numCache>
            </c:numRef>
          </c:cat>
          <c:val>
            <c:numRef>
              <c:f>Sheet1!$D$40:$D$48</c:f>
              <c:numCache>
                <c:formatCode>General</c:formatCode>
                <c:ptCount val="9"/>
                <c:pt idx="0">
                  <c:v>5367092136</c:v>
                </c:pt>
                <c:pt idx="1">
                  <c:v>4332331576</c:v>
                </c:pt>
                <c:pt idx="2">
                  <c:v>5184679864</c:v>
                </c:pt>
                <c:pt idx="3">
                  <c:v>4981592216</c:v>
                </c:pt>
                <c:pt idx="4">
                  <c:v>8682595592</c:v>
                </c:pt>
                <c:pt idx="5">
                  <c:v>7846353952</c:v>
                </c:pt>
                <c:pt idx="6">
                  <c:v>8608602800</c:v>
                </c:pt>
                <c:pt idx="7">
                  <c:v>7643515584</c:v>
                </c:pt>
                <c:pt idx="8">
                  <c:v>7602813264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DF-44C8-89F0-DD0B5AEBCD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7503487"/>
        <c:axId val="1597500991"/>
      </c:lineChart>
      <c:catAx>
        <c:axId val="1597503487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97500991"/>
        <c:crosses val="autoZero"/>
        <c:auto val="1"/>
        <c:lblAlgn val="ctr"/>
        <c:lblOffset val="100"/>
        <c:noMultiLvlLbl val="0"/>
      </c:catAx>
      <c:valAx>
        <c:axId val="1597500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97503487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96FF38-ED5D-48F9-86A5-23A56EB1D6F9}" type="datetime1">
              <a:rPr lang="ru-RU" smtClean="0"/>
              <a:t>20.04.2025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8F836-3A79-4E2E-BD39-F0469988701B}" type="datetime1">
              <a:rPr lang="ru-RU" smtClean="0"/>
              <a:pPr/>
              <a:t>20.04.2025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1893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0490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487AC8-2E27-4521-B851-B6631051F3D3}" type="datetime1">
              <a:rPr lang="ru-RU" noProof="0" smtClean="0"/>
              <a:t>20.04.2025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92B142-FCBD-4EC4-8EEE-20AF3A45CBB5}" type="datetime1">
              <a:rPr lang="ru-RU" noProof="0" smtClean="0"/>
              <a:t>20.04.2025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623BE9-F292-4C48-9030-5DC41B0B2C7D}" type="datetime1">
              <a:rPr lang="ru-RU" noProof="0" smtClean="0"/>
              <a:t>20.04.2025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9A523A-9522-4FC8-BF19-7168970C597F}" type="datetime1">
              <a:rPr lang="ru-RU" noProof="0" smtClean="0"/>
              <a:t>20.04.2025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48D71-62B7-4716-9BB5-CB3D729E920F}" type="datetime1">
              <a:rPr lang="ru-RU" noProof="0" smtClean="0"/>
              <a:t>20.04.2025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0C37C4-1A33-40EC-A67A-49B496E25738}" type="datetime1">
              <a:rPr lang="ru-RU" noProof="0" smtClean="0"/>
              <a:t>20.04.2025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 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B0E952-F832-496E-ABEA-42AE0AFA6CCC}" type="datetime1">
              <a:rPr lang="ru-RU" noProof="0" smtClean="0"/>
              <a:t>20.04.2025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DD5508-11FB-4992-B00C-2F96E71032D7}" type="datetime1">
              <a:rPr lang="ru-RU" noProof="0" smtClean="0"/>
              <a:t>20.04.2025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36027D-058E-4138-A066-359F07C6D214}" type="datetime1">
              <a:rPr lang="ru-RU" noProof="0" smtClean="0"/>
              <a:t>20.04.2025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510823-F23A-4639-B218-6B9BC0CC18D8}" type="datetime1">
              <a:rPr lang="ru-RU" noProof="0" smtClean="0"/>
              <a:t>20.04.2025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5D43D7-3745-4F9A-8694-98B1E0E20033}" type="datetime1">
              <a:rPr lang="ru-RU" noProof="0" smtClean="0"/>
              <a:t>20.04.2025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119431-1E6E-4E07-A8B6-073D5DF11CA2}" type="datetime1">
              <a:rPr lang="ru-RU" noProof="0" smtClean="0"/>
              <a:t>20.04.2025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9788CF5-D321-7423-FB52-4A41D1E0A7CB}"/>
              </a:ext>
            </a:extLst>
          </p:cNvPr>
          <p:cNvSpPr/>
          <p:nvPr/>
        </p:nvSpPr>
        <p:spPr>
          <a:xfrm>
            <a:off x="7292067" y="354987"/>
            <a:ext cx="4593911" cy="2148535"/>
          </a:xfrm>
          <a:prstGeom prst="rect">
            <a:avLst/>
          </a:prstGeom>
          <a:solidFill>
            <a:schemeClr val="accent3">
              <a:lumMod val="20000"/>
              <a:lumOff val="8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3016" y="451766"/>
            <a:ext cx="4348072" cy="1938992"/>
          </a:xfr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ru-RU" sz="2800" b="1" dirty="0">
                <a:solidFill>
                  <a:schemeClr val="bg1"/>
                </a:solidFill>
              </a:rPr>
              <a:t>Кейс 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ru-RU" sz="2800" dirty="0">
                <a:solidFill>
                  <a:schemeClr val="bg1"/>
                </a:solidFill>
              </a:rPr>
              <a:t>«Обнаружение аномалий в данных</a:t>
            </a:r>
            <a:br>
              <a:rPr lang="ru-RU" sz="2800" dirty="0">
                <a:solidFill>
                  <a:schemeClr val="bg1"/>
                </a:solidFill>
              </a:rPr>
            </a:br>
            <a:r>
              <a:rPr lang="ru-RU" sz="2800" dirty="0">
                <a:solidFill>
                  <a:schemeClr val="bg1"/>
                </a:solidFill>
              </a:rPr>
              <a:t>о потреблении интернет</a:t>
            </a:r>
            <a:r>
              <a:rPr lang="en-US" sz="2800" dirty="0">
                <a:solidFill>
                  <a:schemeClr val="bg1"/>
                </a:solidFill>
              </a:rPr>
              <a:t>-</a:t>
            </a:r>
            <a:r>
              <a:rPr lang="ru-RU" sz="2800" dirty="0">
                <a:solidFill>
                  <a:schemeClr val="bg1"/>
                </a:solidFill>
              </a:rPr>
              <a:t>трафика»</a:t>
            </a:r>
            <a:endParaRPr lang="ru-RU" sz="2800" dirty="0">
              <a:solidFill>
                <a:schemeClr val="accent4"/>
              </a:solidFill>
            </a:endParaRPr>
          </a:p>
        </p:txBody>
      </p:sp>
      <p:sp>
        <p:nvSpPr>
          <p:cNvPr id="4" name="Ромб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37761" y="-240258"/>
            <a:ext cx="1876442" cy="1900960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5" name="Ромб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01631" y="-1276220"/>
            <a:ext cx="2548702" cy="2582004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B28D1415-C5FC-2CF1-E3ED-7BBA05A44060}"/>
              </a:ext>
            </a:extLst>
          </p:cNvPr>
          <p:cNvSpPr/>
          <p:nvPr/>
        </p:nvSpPr>
        <p:spPr>
          <a:xfrm>
            <a:off x="310680" y="3138153"/>
            <a:ext cx="11575297" cy="4625444"/>
          </a:xfrm>
          <a:prstGeom prst="roundRect">
            <a:avLst>
              <a:gd name="adj" fmla="val 5400"/>
            </a:avLst>
          </a:prstGeom>
          <a:solidFill>
            <a:srgbClr val="95DF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Ромб 34">
            <a:extLst>
              <a:ext uri="{FF2B5EF4-FFF2-40B4-BE49-F238E27FC236}">
                <a16:creationId xmlns:a16="http://schemas.microsoft.com/office/drawing/2014/main" id="{CC837647-7840-D3BC-B14C-3740F8FAD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89022" y="4786830"/>
            <a:ext cx="1491775" cy="1511267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DC3F75F5-C949-C2F2-6930-7111FC05D6AC}"/>
              </a:ext>
            </a:extLst>
          </p:cNvPr>
          <p:cNvGrpSpPr/>
          <p:nvPr/>
        </p:nvGrpSpPr>
        <p:grpSpPr>
          <a:xfrm>
            <a:off x="310680" y="330314"/>
            <a:ext cx="4593911" cy="2148535"/>
            <a:chOff x="77392" y="116750"/>
            <a:chExt cx="4593911" cy="2148535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E04580BF-5FC6-FBAD-D296-09C7D41C8B8D}"/>
                </a:ext>
              </a:extLst>
            </p:cNvPr>
            <p:cNvSpPr/>
            <p:nvPr/>
          </p:nvSpPr>
          <p:spPr>
            <a:xfrm>
              <a:off x="77392" y="116750"/>
              <a:ext cx="4593911" cy="2148535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7" name="Группа 6" descr="Значок диаграммы. ">
              <a:extLst>
                <a:ext uri="{FF2B5EF4-FFF2-40B4-BE49-F238E27FC236}">
                  <a16:creationId xmlns:a16="http://schemas.microsoft.com/office/drawing/2014/main" id="{B95DF07A-CE7E-4D89-9AA0-25F4FFF3B9C7}"/>
                </a:ext>
              </a:extLst>
            </p:cNvPr>
            <p:cNvGrpSpPr/>
            <p:nvPr/>
          </p:nvGrpSpPr>
          <p:grpSpPr>
            <a:xfrm>
              <a:off x="3377226" y="369696"/>
              <a:ext cx="489958" cy="492680"/>
              <a:chOff x="2025650" y="4786313"/>
              <a:chExt cx="285750" cy="287338"/>
            </a:xfrm>
            <a:solidFill>
              <a:schemeClr val="bg1"/>
            </a:solidFill>
          </p:grpSpPr>
          <p:sp>
            <p:nvSpPr>
              <p:cNvPr id="8" name="Полилиния 565">
                <a:extLst>
                  <a:ext uri="{FF2B5EF4-FFF2-40B4-BE49-F238E27FC236}">
                    <a16:creationId xmlns:a16="http://schemas.microsoft.com/office/drawing/2014/main" id="{548FC78B-EF83-4185-A63D-1A5A85640B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25650" y="4786313"/>
                <a:ext cx="285750" cy="287338"/>
              </a:xfrm>
              <a:custGeom>
                <a:avLst/>
                <a:gdLst>
                  <a:gd name="T0" fmla="*/ 812 w 903"/>
                  <a:gd name="T1" fmla="*/ 500 h 903"/>
                  <a:gd name="T2" fmla="*/ 810 w 903"/>
                  <a:gd name="T3" fmla="*/ 505 h 903"/>
                  <a:gd name="T4" fmla="*/ 806 w 903"/>
                  <a:gd name="T5" fmla="*/ 509 h 903"/>
                  <a:gd name="T6" fmla="*/ 800 w 903"/>
                  <a:gd name="T7" fmla="*/ 511 h 903"/>
                  <a:gd name="T8" fmla="*/ 105 w 903"/>
                  <a:gd name="T9" fmla="*/ 511 h 903"/>
                  <a:gd name="T10" fmla="*/ 99 w 903"/>
                  <a:gd name="T11" fmla="*/ 510 h 903"/>
                  <a:gd name="T12" fmla="*/ 95 w 903"/>
                  <a:gd name="T13" fmla="*/ 507 h 903"/>
                  <a:gd name="T14" fmla="*/ 92 w 903"/>
                  <a:gd name="T15" fmla="*/ 502 h 903"/>
                  <a:gd name="T16" fmla="*/ 90 w 903"/>
                  <a:gd name="T17" fmla="*/ 496 h 903"/>
                  <a:gd name="T18" fmla="*/ 90 w 903"/>
                  <a:gd name="T19" fmla="*/ 105 h 903"/>
                  <a:gd name="T20" fmla="*/ 92 w 903"/>
                  <a:gd name="T21" fmla="*/ 100 h 903"/>
                  <a:gd name="T22" fmla="*/ 95 w 903"/>
                  <a:gd name="T23" fmla="*/ 94 h 903"/>
                  <a:gd name="T24" fmla="*/ 99 w 903"/>
                  <a:gd name="T25" fmla="*/ 91 h 903"/>
                  <a:gd name="T26" fmla="*/ 105 w 903"/>
                  <a:gd name="T27" fmla="*/ 90 h 903"/>
                  <a:gd name="T28" fmla="*/ 800 w 903"/>
                  <a:gd name="T29" fmla="*/ 90 h 903"/>
                  <a:gd name="T30" fmla="*/ 806 w 903"/>
                  <a:gd name="T31" fmla="*/ 92 h 903"/>
                  <a:gd name="T32" fmla="*/ 810 w 903"/>
                  <a:gd name="T33" fmla="*/ 96 h 903"/>
                  <a:gd name="T34" fmla="*/ 812 w 903"/>
                  <a:gd name="T35" fmla="*/ 102 h 903"/>
                  <a:gd name="T36" fmla="*/ 813 w 903"/>
                  <a:gd name="T37" fmla="*/ 496 h 903"/>
                  <a:gd name="T38" fmla="*/ 15 w 903"/>
                  <a:gd name="T39" fmla="*/ 0 h 903"/>
                  <a:gd name="T40" fmla="*/ 9 w 903"/>
                  <a:gd name="T41" fmla="*/ 1 h 903"/>
                  <a:gd name="T42" fmla="*/ 5 w 903"/>
                  <a:gd name="T43" fmla="*/ 4 h 903"/>
                  <a:gd name="T44" fmla="*/ 1 w 903"/>
                  <a:gd name="T45" fmla="*/ 8 h 903"/>
                  <a:gd name="T46" fmla="*/ 0 w 903"/>
                  <a:gd name="T47" fmla="*/ 15 h 903"/>
                  <a:gd name="T48" fmla="*/ 0 w 903"/>
                  <a:gd name="T49" fmla="*/ 590 h 903"/>
                  <a:gd name="T50" fmla="*/ 2 w 903"/>
                  <a:gd name="T51" fmla="*/ 595 h 903"/>
                  <a:gd name="T52" fmla="*/ 7 w 903"/>
                  <a:gd name="T53" fmla="*/ 599 h 903"/>
                  <a:gd name="T54" fmla="*/ 12 w 903"/>
                  <a:gd name="T55" fmla="*/ 602 h 903"/>
                  <a:gd name="T56" fmla="*/ 437 w 903"/>
                  <a:gd name="T57" fmla="*/ 602 h 903"/>
                  <a:gd name="T58" fmla="*/ 260 w 903"/>
                  <a:gd name="T59" fmla="*/ 877 h 903"/>
                  <a:gd name="T60" fmla="*/ 257 w 903"/>
                  <a:gd name="T61" fmla="*/ 883 h 903"/>
                  <a:gd name="T62" fmla="*/ 256 w 903"/>
                  <a:gd name="T63" fmla="*/ 888 h 903"/>
                  <a:gd name="T64" fmla="*/ 257 w 903"/>
                  <a:gd name="T65" fmla="*/ 893 h 903"/>
                  <a:gd name="T66" fmla="*/ 260 w 903"/>
                  <a:gd name="T67" fmla="*/ 899 h 903"/>
                  <a:gd name="T68" fmla="*/ 265 w 903"/>
                  <a:gd name="T69" fmla="*/ 902 h 903"/>
                  <a:gd name="T70" fmla="*/ 271 w 903"/>
                  <a:gd name="T71" fmla="*/ 903 h 903"/>
                  <a:gd name="T72" fmla="*/ 277 w 903"/>
                  <a:gd name="T73" fmla="*/ 902 h 903"/>
                  <a:gd name="T74" fmla="*/ 281 w 903"/>
                  <a:gd name="T75" fmla="*/ 899 h 903"/>
                  <a:gd name="T76" fmla="*/ 621 w 903"/>
                  <a:gd name="T77" fmla="*/ 899 h 903"/>
                  <a:gd name="T78" fmla="*/ 627 w 903"/>
                  <a:gd name="T79" fmla="*/ 902 h 903"/>
                  <a:gd name="T80" fmla="*/ 632 w 903"/>
                  <a:gd name="T81" fmla="*/ 903 h 903"/>
                  <a:gd name="T82" fmla="*/ 637 w 903"/>
                  <a:gd name="T83" fmla="*/ 902 h 903"/>
                  <a:gd name="T84" fmla="*/ 643 w 903"/>
                  <a:gd name="T85" fmla="*/ 899 h 903"/>
                  <a:gd name="T86" fmla="*/ 646 w 903"/>
                  <a:gd name="T87" fmla="*/ 893 h 903"/>
                  <a:gd name="T88" fmla="*/ 647 w 903"/>
                  <a:gd name="T89" fmla="*/ 888 h 903"/>
                  <a:gd name="T90" fmla="*/ 646 w 903"/>
                  <a:gd name="T91" fmla="*/ 883 h 903"/>
                  <a:gd name="T92" fmla="*/ 643 w 903"/>
                  <a:gd name="T93" fmla="*/ 877 h 903"/>
                  <a:gd name="T94" fmla="*/ 467 w 903"/>
                  <a:gd name="T95" fmla="*/ 602 h 903"/>
                  <a:gd name="T96" fmla="*/ 892 w 903"/>
                  <a:gd name="T97" fmla="*/ 602 h 903"/>
                  <a:gd name="T98" fmla="*/ 897 w 903"/>
                  <a:gd name="T99" fmla="*/ 599 h 903"/>
                  <a:gd name="T100" fmla="*/ 900 w 903"/>
                  <a:gd name="T101" fmla="*/ 595 h 903"/>
                  <a:gd name="T102" fmla="*/ 902 w 903"/>
                  <a:gd name="T103" fmla="*/ 590 h 903"/>
                  <a:gd name="T104" fmla="*/ 903 w 903"/>
                  <a:gd name="T105" fmla="*/ 15 h 903"/>
                  <a:gd name="T106" fmla="*/ 902 w 903"/>
                  <a:gd name="T107" fmla="*/ 8 h 903"/>
                  <a:gd name="T108" fmla="*/ 899 w 903"/>
                  <a:gd name="T109" fmla="*/ 4 h 903"/>
                  <a:gd name="T110" fmla="*/ 894 w 903"/>
                  <a:gd name="T111" fmla="*/ 1 h 903"/>
                  <a:gd name="T112" fmla="*/ 888 w 903"/>
                  <a:gd name="T113" fmla="*/ 0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03" h="903">
                    <a:moveTo>
                      <a:pt x="813" y="496"/>
                    </a:moveTo>
                    <a:lnTo>
                      <a:pt x="812" y="500"/>
                    </a:lnTo>
                    <a:lnTo>
                      <a:pt x="811" y="502"/>
                    </a:lnTo>
                    <a:lnTo>
                      <a:pt x="810" y="505"/>
                    </a:lnTo>
                    <a:lnTo>
                      <a:pt x="808" y="507"/>
                    </a:lnTo>
                    <a:lnTo>
                      <a:pt x="806" y="509"/>
                    </a:lnTo>
                    <a:lnTo>
                      <a:pt x="804" y="510"/>
                    </a:lnTo>
                    <a:lnTo>
                      <a:pt x="800" y="511"/>
                    </a:lnTo>
                    <a:lnTo>
                      <a:pt x="797" y="511"/>
                    </a:lnTo>
                    <a:lnTo>
                      <a:pt x="105" y="511"/>
                    </a:lnTo>
                    <a:lnTo>
                      <a:pt x="102" y="511"/>
                    </a:lnTo>
                    <a:lnTo>
                      <a:pt x="99" y="510"/>
                    </a:lnTo>
                    <a:lnTo>
                      <a:pt x="97" y="509"/>
                    </a:lnTo>
                    <a:lnTo>
                      <a:pt x="95" y="507"/>
                    </a:lnTo>
                    <a:lnTo>
                      <a:pt x="93" y="505"/>
                    </a:lnTo>
                    <a:lnTo>
                      <a:pt x="92" y="502"/>
                    </a:lnTo>
                    <a:lnTo>
                      <a:pt x="90" y="500"/>
                    </a:lnTo>
                    <a:lnTo>
                      <a:pt x="90" y="496"/>
                    </a:lnTo>
                    <a:lnTo>
                      <a:pt x="90" y="316"/>
                    </a:lnTo>
                    <a:lnTo>
                      <a:pt x="90" y="105"/>
                    </a:lnTo>
                    <a:lnTo>
                      <a:pt x="90" y="102"/>
                    </a:lnTo>
                    <a:lnTo>
                      <a:pt x="92" y="100"/>
                    </a:lnTo>
                    <a:lnTo>
                      <a:pt x="93" y="96"/>
                    </a:lnTo>
                    <a:lnTo>
                      <a:pt x="95" y="94"/>
                    </a:lnTo>
                    <a:lnTo>
                      <a:pt x="97" y="92"/>
                    </a:lnTo>
                    <a:lnTo>
                      <a:pt x="99" y="91"/>
                    </a:lnTo>
                    <a:lnTo>
                      <a:pt x="102" y="90"/>
                    </a:lnTo>
                    <a:lnTo>
                      <a:pt x="105" y="90"/>
                    </a:lnTo>
                    <a:lnTo>
                      <a:pt x="798" y="90"/>
                    </a:lnTo>
                    <a:lnTo>
                      <a:pt x="800" y="90"/>
                    </a:lnTo>
                    <a:lnTo>
                      <a:pt x="804" y="91"/>
                    </a:lnTo>
                    <a:lnTo>
                      <a:pt x="806" y="92"/>
                    </a:lnTo>
                    <a:lnTo>
                      <a:pt x="808" y="94"/>
                    </a:lnTo>
                    <a:lnTo>
                      <a:pt x="810" y="96"/>
                    </a:lnTo>
                    <a:lnTo>
                      <a:pt x="811" y="100"/>
                    </a:lnTo>
                    <a:lnTo>
                      <a:pt x="812" y="102"/>
                    </a:lnTo>
                    <a:lnTo>
                      <a:pt x="813" y="105"/>
                    </a:lnTo>
                    <a:lnTo>
                      <a:pt x="813" y="496"/>
                    </a:lnTo>
                    <a:close/>
                    <a:moveTo>
                      <a:pt x="888" y="0"/>
                    </a:moveTo>
                    <a:lnTo>
                      <a:pt x="15" y="0"/>
                    </a:lnTo>
                    <a:lnTo>
                      <a:pt x="12" y="0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5" y="4"/>
                    </a:lnTo>
                    <a:lnTo>
                      <a:pt x="2" y="6"/>
                    </a:lnTo>
                    <a:lnTo>
                      <a:pt x="1" y="8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587"/>
                    </a:lnTo>
                    <a:lnTo>
                      <a:pt x="0" y="590"/>
                    </a:lnTo>
                    <a:lnTo>
                      <a:pt x="1" y="593"/>
                    </a:lnTo>
                    <a:lnTo>
                      <a:pt x="2" y="595"/>
                    </a:lnTo>
                    <a:lnTo>
                      <a:pt x="5" y="597"/>
                    </a:lnTo>
                    <a:lnTo>
                      <a:pt x="7" y="599"/>
                    </a:lnTo>
                    <a:lnTo>
                      <a:pt x="9" y="601"/>
                    </a:lnTo>
                    <a:lnTo>
                      <a:pt x="12" y="602"/>
                    </a:lnTo>
                    <a:lnTo>
                      <a:pt x="15" y="602"/>
                    </a:lnTo>
                    <a:lnTo>
                      <a:pt x="437" y="602"/>
                    </a:lnTo>
                    <a:lnTo>
                      <a:pt x="437" y="701"/>
                    </a:lnTo>
                    <a:lnTo>
                      <a:pt x="260" y="877"/>
                    </a:lnTo>
                    <a:lnTo>
                      <a:pt x="259" y="879"/>
                    </a:lnTo>
                    <a:lnTo>
                      <a:pt x="257" y="883"/>
                    </a:lnTo>
                    <a:lnTo>
                      <a:pt x="256" y="885"/>
                    </a:lnTo>
                    <a:lnTo>
                      <a:pt x="256" y="888"/>
                    </a:lnTo>
                    <a:lnTo>
                      <a:pt x="256" y="891"/>
                    </a:lnTo>
                    <a:lnTo>
                      <a:pt x="257" y="893"/>
                    </a:lnTo>
                    <a:lnTo>
                      <a:pt x="259" y="897"/>
                    </a:lnTo>
                    <a:lnTo>
                      <a:pt x="260" y="899"/>
                    </a:lnTo>
                    <a:lnTo>
                      <a:pt x="263" y="901"/>
                    </a:lnTo>
                    <a:lnTo>
                      <a:pt x="265" y="902"/>
                    </a:lnTo>
                    <a:lnTo>
                      <a:pt x="268" y="903"/>
                    </a:lnTo>
                    <a:lnTo>
                      <a:pt x="271" y="903"/>
                    </a:lnTo>
                    <a:lnTo>
                      <a:pt x="274" y="903"/>
                    </a:lnTo>
                    <a:lnTo>
                      <a:pt x="277" y="902"/>
                    </a:lnTo>
                    <a:lnTo>
                      <a:pt x="279" y="901"/>
                    </a:lnTo>
                    <a:lnTo>
                      <a:pt x="281" y="899"/>
                    </a:lnTo>
                    <a:lnTo>
                      <a:pt x="452" y="728"/>
                    </a:lnTo>
                    <a:lnTo>
                      <a:pt x="621" y="899"/>
                    </a:lnTo>
                    <a:lnTo>
                      <a:pt x="623" y="901"/>
                    </a:lnTo>
                    <a:lnTo>
                      <a:pt x="627" y="902"/>
                    </a:lnTo>
                    <a:lnTo>
                      <a:pt x="629" y="903"/>
                    </a:lnTo>
                    <a:lnTo>
                      <a:pt x="632" y="903"/>
                    </a:lnTo>
                    <a:lnTo>
                      <a:pt x="635" y="903"/>
                    </a:lnTo>
                    <a:lnTo>
                      <a:pt x="637" y="902"/>
                    </a:lnTo>
                    <a:lnTo>
                      <a:pt x="641" y="901"/>
                    </a:lnTo>
                    <a:lnTo>
                      <a:pt x="643" y="899"/>
                    </a:lnTo>
                    <a:lnTo>
                      <a:pt x="645" y="897"/>
                    </a:lnTo>
                    <a:lnTo>
                      <a:pt x="646" y="893"/>
                    </a:lnTo>
                    <a:lnTo>
                      <a:pt x="647" y="891"/>
                    </a:lnTo>
                    <a:lnTo>
                      <a:pt x="647" y="888"/>
                    </a:lnTo>
                    <a:lnTo>
                      <a:pt x="647" y="885"/>
                    </a:lnTo>
                    <a:lnTo>
                      <a:pt x="646" y="883"/>
                    </a:lnTo>
                    <a:lnTo>
                      <a:pt x="645" y="879"/>
                    </a:lnTo>
                    <a:lnTo>
                      <a:pt x="643" y="877"/>
                    </a:lnTo>
                    <a:lnTo>
                      <a:pt x="467" y="701"/>
                    </a:lnTo>
                    <a:lnTo>
                      <a:pt x="467" y="602"/>
                    </a:lnTo>
                    <a:lnTo>
                      <a:pt x="888" y="602"/>
                    </a:lnTo>
                    <a:lnTo>
                      <a:pt x="892" y="602"/>
                    </a:lnTo>
                    <a:lnTo>
                      <a:pt x="894" y="601"/>
                    </a:lnTo>
                    <a:lnTo>
                      <a:pt x="897" y="599"/>
                    </a:lnTo>
                    <a:lnTo>
                      <a:pt x="899" y="597"/>
                    </a:lnTo>
                    <a:lnTo>
                      <a:pt x="900" y="595"/>
                    </a:lnTo>
                    <a:lnTo>
                      <a:pt x="902" y="593"/>
                    </a:lnTo>
                    <a:lnTo>
                      <a:pt x="902" y="590"/>
                    </a:lnTo>
                    <a:lnTo>
                      <a:pt x="903" y="587"/>
                    </a:lnTo>
                    <a:lnTo>
                      <a:pt x="903" y="15"/>
                    </a:lnTo>
                    <a:lnTo>
                      <a:pt x="902" y="12"/>
                    </a:lnTo>
                    <a:lnTo>
                      <a:pt x="902" y="8"/>
                    </a:lnTo>
                    <a:lnTo>
                      <a:pt x="900" y="6"/>
                    </a:lnTo>
                    <a:lnTo>
                      <a:pt x="899" y="4"/>
                    </a:lnTo>
                    <a:lnTo>
                      <a:pt x="897" y="2"/>
                    </a:lnTo>
                    <a:lnTo>
                      <a:pt x="894" y="1"/>
                    </a:lnTo>
                    <a:lnTo>
                      <a:pt x="892" y="0"/>
                    </a:lnTo>
                    <a:lnTo>
                      <a:pt x="88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" name="Полилиния 566">
                <a:extLst>
                  <a:ext uri="{FF2B5EF4-FFF2-40B4-BE49-F238E27FC236}">
                    <a16:creationId xmlns:a16="http://schemas.microsoft.com/office/drawing/2014/main" id="{B7B50F87-A3AA-4FB6-9692-24BF5512FC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4225" y="4843463"/>
                <a:ext cx="200025" cy="73025"/>
              </a:xfrm>
              <a:custGeom>
                <a:avLst/>
                <a:gdLst>
                  <a:gd name="T0" fmla="*/ 151 w 632"/>
                  <a:gd name="T1" fmla="*/ 151 h 226"/>
                  <a:gd name="T2" fmla="*/ 157 w 632"/>
                  <a:gd name="T3" fmla="*/ 149 h 226"/>
                  <a:gd name="T4" fmla="*/ 161 w 632"/>
                  <a:gd name="T5" fmla="*/ 146 h 226"/>
                  <a:gd name="T6" fmla="*/ 288 w 632"/>
                  <a:gd name="T7" fmla="*/ 217 h 226"/>
                  <a:gd name="T8" fmla="*/ 292 w 632"/>
                  <a:gd name="T9" fmla="*/ 223 h 226"/>
                  <a:gd name="T10" fmla="*/ 299 w 632"/>
                  <a:gd name="T11" fmla="*/ 226 h 226"/>
                  <a:gd name="T12" fmla="*/ 302 w 632"/>
                  <a:gd name="T13" fmla="*/ 226 h 226"/>
                  <a:gd name="T14" fmla="*/ 307 w 632"/>
                  <a:gd name="T15" fmla="*/ 225 h 226"/>
                  <a:gd name="T16" fmla="*/ 313 w 632"/>
                  <a:gd name="T17" fmla="*/ 222 h 226"/>
                  <a:gd name="T18" fmla="*/ 471 w 632"/>
                  <a:gd name="T19" fmla="*/ 191 h 226"/>
                  <a:gd name="T20" fmla="*/ 477 w 632"/>
                  <a:gd name="T21" fmla="*/ 195 h 226"/>
                  <a:gd name="T22" fmla="*/ 483 w 632"/>
                  <a:gd name="T23" fmla="*/ 196 h 226"/>
                  <a:gd name="T24" fmla="*/ 488 w 632"/>
                  <a:gd name="T25" fmla="*/ 194 h 226"/>
                  <a:gd name="T26" fmla="*/ 494 w 632"/>
                  <a:gd name="T27" fmla="*/ 191 h 226"/>
                  <a:gd name="T28" fmla="*/ 631 w 632"/>
                  <a:gd name="T29" fmla="*/ 23 h 226"/>
                  <a:gd name="T30" fmla="*/ 632 w 632"/>
                  <a:gd name="T31" fmla="*/ 16 h 226"/>
                  <a:gd name="T32" fmla="*/ 632 w 632"/>
                  <a:gd name="T33" fmla="*/ 11 h 226"/>
                  <a:gd name="T34" fmla="*/ 629 w 632"/>
                  <a:gd name="T35" fmla="*/ 5 h 226"/>
                  <a:gd name="T36" fmla="*/ 625 w 632"/>
                  <a:gd name="T37" fmla="*/ 2 h 226"/>
                  <a:gd name="T38" fmla="*/ 619 w 632"/>
                  <a:gd name="T39" fmla="*/ 0 h 226"/>
                  <a:gd name="T40" fmla="*/ 613 w 632"/>
                  <a:gd name="T41" fmla="*/ 1 h 226"/>
                  <a:gd name="T42" fmla="*/ 607 w 632"/>
                  <a:gd name="T43" fmla="*/ 3 h 226"/>
                  <a:gd name="T44" fmla="*/ 481 w 632"/>
                  <a:gd name="T45" fmla="*/ 159 h 226"/>
                  <a:gd name="T46" fmla="*/ 415 w 632"/>
                  <a:gd name="T47" fmla="*/ 93 h 226"/>
                  <a:gd name="T48" fmla="*/ 409 w 632"/>
                  <a:gd name="T49" fmla="*/ 91 h 226"/>
                  <a:gd name="T50" fmla="*/ 404 w 632"/>
                  <a:gd name="T51" fmla="*/ 91 h 226"/>
                  <a:gd name="T52" fmla="*/ 398 w 632"/>
                  <a:gd name="T53" fmla="*/ 93 h 226"/>
                  <a:gd name="T54" fmla="*/ 307 w 632"/>
                  <a:gd name="T55" fmla="*/ 185 h 226"/>
                  <a:gd name="T56" fmla="*/ 247 w 632"/>
                  <a:gd name="T57" fmla="*/ 39 h 226"/>
                  <a:gd name="T58" fmla="*/ 242 w 632"/>
                  <a:gd name="T59" fmla="*/ 34 h 226"/>
                  <a:gd name="T60" fmla="*/ 234 w 632"/>
                  <a:gd name="T61" fmla="*/ 33 h 226"/>
                  <a:gd name="T62" fmla="*/ 227 w 632"/>
                  <a:gd name="T63" fmla="*/ 35 h 226"/>
                  <a:gd name="T64" fmla="*/ 144 w 632"/>
                  <a:gd name="T65" fmla="*/ 121 h 226"/>
                  <a:gd name="T66" fmla="*/ 12 w 632"/>
                  <a:gd name="T67" fmla="*/ 121 h 226"/>
                  <a:gd name="T68" fmla="*/ 7 w 632"/>
                  <a:gd name="T69" fmla="*/ 123 h 226"/>
                  <a:gd name="T70" fmla="*/ 3 w 632"/>
                  <a:gd name="T71" fmla="*/ 128 h 226"/>
                  <a:gd name="T72" fmla="*/ 0 w 632"/>
                  <a:gd name="T73" fmla="*/ 133 h 226"/>
                  <a:gd name="T74" fmla="*/ 0 w 632"/>
                  <a:gd name="T75" fmla="*/ 138 h 226"/>
                  <a:gd name="T76" fmla="*/ 3 w 632"/>
                  <a:gd name="T77" fmla="*/ 144 h 226"/>
                  <a:gd name="T78" fmla="*/ 7 w 632"/>
                  <a:gd name="T79" fmla="*/ 148 h 226"/>
                  <a:gd name="T80" fmla="*/ 12 w 632"/>
                  <a:gd name="T81" fmla="*/ 150 h 226"/>
                  <a:gd name="T82" fmla="*/ 15 w 632"/>
                  <a:gd name="T83" fmla="*/ 15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32" h="226">
                    <a:moveTo>
                      <a:pt x="15" y="151"/>
                    </a:moveTo>
                    <a:lnTo>
                      <a:pt x="151" y="151"/>
                    </a:lnTo>
                    <a:lnTo>
                      <a:pt x="154" y="150"/>
                    </a:lnTo>
                    <a:lnTo>
                      <a:pt x="157" y="149"/>
                    </a:lnTo>
                    <a:lnTo>
                      <a:pt x="159" y="148"/>
                    </a:lnTo>
                    <a:lnTo>
                      <a:pt x="161" y="146"/>
                    </a:lnTo>
                    <a:lnTo>
                      <a:pt x="230" y="75"/>
                    </a:lnTo>
                    <a:lnTo>
                      <a:pt x="288" y="217"/>
                    </a:lnTo>
                    <a:lnTo>
                      <a:pt x="289" y="220"/>
                    </a:lnTo>
                    <a:lnTo>
                      <a:pt x="292" y="223"/>
                    </a:lnTo>
                    <a:lnTo>
                      <a:pt x="294" y="224"/>
                    </a:lnTo>
                    <a:lnTo>
                      <a:pt x="299" y="226"/>
                    </a:lnTo>
                    <a:lnTo>
                      <a:pt x="300" y="226"/>
                    </a:lnTo>
                    <a:lnTo>
                      <a:pt x="302" y="226"/>
                    </a:lnTo>
                    <a:lnTo>
                      <a:pt x="304" y="226"/>
                    </a:lnTo>
                    <a:lnTo>
                      <a:pt x="307" y="225"/>
                    </a:lnTo>
                    <a:lnTo>
                      <a:pt x="309" y="223"/>
                    </a:lnTo>
                    <a:lnTo>
                      <a:pt x="313" y="222"/>
                    </a:lnTo>
                    <a:lnTo>
                      <a:pt x="407" y="127"/>
                    </a:lnTo>
                    <a:lnTo>
                      <a:pt x="471" y="191"/>
                    </a:lnTo>
                    <a:lnTo>
                      <a:pt x="473" y="193"/>
                    </a:lnTo>
                    <a:lnTo>
                      <a:pt x="477" y="195"/>
                    </a:lnTo>
                    <a:lnTo>
                      <a:pt x="480" y="196"/>
                    </a:lnTo>
                    <a:lnTo>
                      <a:pt x="483" y="196"/>
                    </a:lnTo>
                    <a:lnTo>
                      <a:pt x="486" y="195"/>
                    </a:lnTo>
                    <a:lnTo>
                      <a:pt x="488" y="194"/>
                    </a:lnTo>
                    <a:lnTo>
                      <a:pt x="492" y="193"/>
                    </a:lnTo>
                    <a:lnTo>
                      <a:pt x="494" y="191"/>
                    </a:lnTo>
                    <a:lnTo>
                      <a:pt x="629" y="25"/>
                    </a:lnTo>
                    <a:lnTo>
                      <a:pt x="631" y="23"/>
                    </a:lnTo>
                    <a:lnTo>
                      <a:pt x="632" y="19"/>
                    </a:lnTo>
                    <a:lnTo>
                      <a:pt x="632" y="16"/>
                    </a:lnTo>
                    <a:lnTo>
                      <a:pt x="632" y="14"/>
                    </a:lnTo>
                    <a:lnTo>
                      <a:pt x="632" y="11"/>
                    </a:lnTo>
                    <a:lnTo>
                      <a:pt x="631" y="9"/>
                    </a:lnTo>
                    <a:lnTo>
                      <a:pt x="629" y="5"/>
                    </a:lnTo>
                    <a:lnTo>
                      <a:pt x="627" y="3"/>
                    </a:lnTo>
                    <a:lnTo>
                      <a:pt x="625" y="2"/>
                    </a:lnTo>
                    <a:lnTo>
                      <a:pt x="621" y="1"/>
                    </a:lnTo>
                    <a:lnTo>
                      <a:pt x="619" y="0"/>
                    </a:lnTo>
                    <a:lnTo>
                      <a:pt x="616" y="0"/>
                    </a:lnTo>
                    <a:lnTo>
                      <a:pt x="613" y="1"/>
                    </a:lnTo>
                    <a:lnTo>
                      <a:pt x="611" y="2"/>
                    </a:lnTo>
                    <a:lnTo>
                      <a:pt x="607" y="3"/>
                    </a:lnTo>
                    <a:lnTo>
                      <a:pt x="605" y="5"/>
                    </a:lnTo>
                    <a:lnTo>
                      <a:pt x="481" y="159"/>
                    </a:lnTo>
                    <a:lnTo>
                      <a:pt x="418" y="95"/>
                    </a:lnTo>
                    <a:lnTo>
                      <a:pt x="415" y="93"/>
                    </a:lnTo>
                    <a:lnTo>
                      <a:pt x="412" y="91"/>
                    </a:lnTo>
                    <a:lnTo>
                      <a:pt x="409" y="91"/>
                    </a:lnTo>
                    <a:lnTo>
                      <a:pt x="407" y="90"/>
                    </a:lnTo>
                    <a:lnTo>
                      <a:pt x="404" y="91"/>
                    </a:lnTo>
                    <a:lnTo>
                      <a:pt x="400" y="91"/>
                    </a:lnTo>
                    <a:lnTo>
                      <a:pt x="398" y="93"/>
                    </a:lnTo>
                    <a:lnTo>
                      <a:pt x="396" y="95"/>
                    </a:lnTo>
                    <a:lnTo>
                      <a:pt x="307" y="185"/>
                    </a:lnTo>
                    <a:lnTo>
                      <a:pt x="249" y="42"/>
                    </a:lnTo>
                    <a:lnTo>
                      <a:pt x="247" y="39"/>
                    </a:lnTo>
                    <a:lnTo>
                      <a:pt x="244" y="36"/>
                    </a:lnTo>
                    <a:lnTo>
                      <a:pt x="242" y="34"/>
                    </a:lnTo>
                    <a:lnTo>
                      <a:pt x="237" y="33"/>
                    </a:lnTo>
                    <a:lnTo>
                      <a:pt x="234" y="33"/>
                    </a:lnTo>
                    <a:lnTo>
                      <a:pt x="230" y="33"/>
                    </a:lnTo>
                    <a:lnTo>
                      <a:pt x="227" y="35"/>
                    </a:lnTo>
                    <a:lnTo>
                      <a:pt x="224" y="38"/>
                    </a:lnTo>
                    <a:lnTo>
                      <a:pt x="144" y="121"/>
                    </a:lnTo>
                    <a:lnTo>
                      <a:pt x="15" y="121"/>
                    </a:lnTo>
                    <a:lnTo>
                      <a:pt x="12" y="121"/>
                    </a:lnTo>
                    <a:lnTo>
                      <a:pt x="9" y="122"/>
                    </a:lnTo>
                    <a:lnTo>
                      <a:pt x="7" y="123"/>
                    </a:lnTo>
                    <a:lnTo>
                      <a:pt x="5" y="126"/>
                    </a:lnTo>
                    <a:lnTo>
                      <a:pt x="3" y="128"/>
                    </a:lnTo>
                    <a:lnTo>
                      <a:pt x="2" y="130"/>
                    </a:lnTo>
                    <a:lnTo>
                      <a:pt x="0" y="133"/>
                    </a:lnTo>
                    <a:lnTo>
                      <a:pt x="0" y="136"/>
                    </a:lnTo>
                    <a:lnTo>
                      <a:pt x="0" y="138"/>
                    </a:lnTo>
                    <a:lnTo>
                      <a:pt x="2" y="142"/>
                    </a:lnTo>
                    <a:lnTo>
                      <a:pt x="3" y="144"/>
                    </a:lnTo>
                    <a:lnTo>
                      <a:pt x="5" y="146"/>
                    </a:lnTo>
                    <a:lnTo>
                      <a:pt x="7" y="148"/>
                    </a:lnTo>
                    <a:lnTo>
                      <a:pt x="9" y="150"/>
                    </a:lnTo>
                    <a:lnTo>
                      <a:pt x="12" y="150"/>
                    </a:lnTo>
                    <a:lnTo>
                      <a:pt x="15" y="151"/>
                    </a:lnTo>
                    <a:lnTo>
                      <a:pt x="15" y="1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21" name="Заголовок 1">
              <a:extLst>
                <a:ext uri="{FF2B5EF4-FFF2-40B4-BE49-F238E27FC236}">
                  <a16:creationId xmlns:a16="http://schemas.microsoft.com/office/drawing/2014/main" id="{702ABD98-D45B-C767-8BC3-55D997B1B5BD}"/>
                </a:ext>
              </a:extLst>
            </p:cNvPr>
            <p:cNvSpPr txBox="1">
              <a:spLocks/>
            </p:cNvSpPr>
            <p:nvPr/>
          </p:nvSpPr>
          <p:spPr>
            <a:xfrm>
              <a:off x="228341" y="213529"/>
              <a:ext cx="4348072" cy="77559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ru-RU" sz="2800" b="1" dirty="0">
                  <a:solidFill>
                    <a:schemeClr val="bg1"/>
                  </a:solidFill>
                </a:rPr>
                <a:t>Команда</a:t>
              </a:r>
            </a:p>
            <a:p>
              <a:pPr algn="l"/>
              <a:r>
                <a:rPr lang="ru-RU" sz="2800" dirty="0">
                  <a:solidFill>
                    <a:schemeClr val="bg1"/>
                  </a:solidFill>
                </a:rPr>
                <a:t>«Три богатыря»</a:t>
              </a:r>
              <a:endParaRPr lang="ru-RU" sz="2800" dirty="0">
                <a:solidFill>
                  <a:schemeClr val="accent4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4562EF-599C-2B71-2F6B-12A8B8863776}"/>
                </a:ext>
              </a:extLst>
            </p:cNvPr>
            <p:cNvSpPr txBox="1"/>
            <p:nvPr/>
          </p:nvSpPr>
          <p:spPr>
            <a:xfrm>
              <a:off x="127588" y="1039311"/>
              <a:ext cx="4348072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Понаётов</a:t>
              </a:r>
              <a:r>
                <a:rPr kumimoji="0" lang="ru-R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 Д. И.</a:t>
              </a:r>
              <a:br>
                <a:rPr kumimoji="0" lang="ru-R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ru-RU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Колончаков</a:t>
              </a:r>
              <a:r>
                <a:rPr kumimoji="0" lang="ru-R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 И. М.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2400" dirty="0">
                  <a:solidFill>
                    <a:prstClr val="white"/>
                  </a:solidFill>
                  <a:latin typeface="+mj-lt"/>
                </a:rPr>
                <a:t>Янушкевич Р. В.</a:t>
              </a:r>
              <a:endPara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F59F26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</p:grpSp>
      <p:sp>
        <p:nvSpPr>
          <p:cNvPr id="29" name="Ромб 28">
            <a:extLst>
              <a:ext uri="{FF2B5EF4-FFF2-40B4-BE49-F238E27FC236}">
                <a16:creationId xmlns:a16="http://schemas.microsoft.com/office/drawing/2014/main" id="{F1B7B975-DB96-7664-B23A-65D4228DD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99742" y="2014417"/>
            <a:ext cx="934741" cy="946955"/>
          </a:xfrm>
          <a:prstGeom prst="diamond">
            <a:avLst/>
          </a:prstGeom>
          <a:noFill/>
          <a:ln>
            <a:solidFill>
              <a:srgbClr val="A988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0" name="Ромб 29">
            <a:extLst>
              <a:ext uri="{FF2B5EF4-FFF2-40B4-BE49-F238E27FC236}">
                <a16:creationId xmlns:a16="http://schemas.microsoft.com/office/drawing/2014/main" id="{D9ADBC93-524C-7D77-ACE0-51D005E17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47904" y="1209668"/>
            <a:ext cx="1554459" cy="1574770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4" name="Ромб 33">
            <a:extLst>
              <a:ext uri="{FF2B5EF4-FFF2-40B4-BE49-F238E27FC236}">
                <a16:creationId xmlns:a16="http://schemas.microsoft.com/office/drawing/2014/main" id="{CF18643E-F7B2-587F-1F57-DF77BD751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00640" y="4463551"/>
            <a:ext cx="2570543" cy="2604131"/>
          </a:xfrm>
          <a:prstGeom prst="diamond">
            <a:avLst/>
          </a:prstGeom>
          <a:noFill/>
          <a:ln>
            <a:solidFill>
              <a:srgbClr val="A988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pic>
        <p:nvPicPr>
          <p:cNvPr id="12" name="Рисунок 11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876488FC-2BA2-D5FF-EEF1-7DD08BD47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22" y="3255161"/>
            <a:ext cx="10250657" cy="3450612"/>
          </a:xfrm>
          <a:prstGeom prst="rect">
            <a:avLst/>
          </a:prstGeom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6BE0E82A-5E2C-5B34-E79D-CEE7EC72D5C6}"/>
              </a:ext>
            </a:extLst>
          </p:cNvPr>
          <p:cNvSpPr/>
          <p:nvPr/>
        </p:nvSpPr>
        <p:spPr>
          <a:xfrm>
            <a:off x="-214006" y="7030708"/>
            <a:ext cx="4593911" cy="2173208"/>
          </a:xfrm>
          <a:prstGeom prst="roundRect">
            <a:avLst/>
          </a:prstGeom>
          <a:solidFill>
            <a:schemeClr val="accent3">
              <a:lumMod val="20000"/>
              <a:lumOff val="8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Овал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96466" y="165433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2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Подготовка данных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33116" y="2719672"/>
            <a:ext cx="1695450" cy="1695450"/>
          </a:xfrm>
          <a:prstGeom prst="ellipse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b="1" dirty="0">
                <a:latin typeface="+mj-lt"/>
              </a:rPr>
              <a:t>ДАТАСЕТ</a:t>
            </a:r>
          </a:p>
        </p:txBody>
      </p:sp>
      <p:sp>
        <p:nvSpPr>
          <p:cNvPr id="25" name="Прямоугольник: Скругленные углы 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72342" y="1476049"/>
            <a:ext cx="3372112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2000" b="1" dirty="0"/>
              <a:t>ОЧИСТКА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04441" y="1376647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74325" y="3196899"/>
            <a:ext cx="3336069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2000" b="1" dirty="0"/>
              <a:t>ГРУППИРОВКА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55141" y="309749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9" name="Прямоугольник: Скругленные углы 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63360" y="5017150"/>
            <a:ext cx="3781094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sz="2000" b="1" dirty="0"/>
              <a:t>ПРОВЕРКА КАЧЕСТВА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04441" y="4917748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31" name="Группа 30" descr="Значки линейчатой диаграммы и линейной диаграммы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10082850" y="5158103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Полилиния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" name="Полилиния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4" name="Полилиния 1676" descr="Значок флажка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9348663" y="3395479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42" name="Полилиния 4346" descr="Значок диаграммы ящик с усами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10105901" y="1665532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B7C211C-6859-2697-4F46-1708949A836E}"/>
              </a:ext>
            </a:extLst>
          </p:cNvPr>
          <p:cNvSpPr/>
          <p:nvPr/>
        </p:nvSpPr>
        <p:spPr>
          <a:xfrm>
            <a:off x="7467530" y="2264707"/>
            <a:ext cx="2142864" cy="536730"/>
          </a:xfrm>
          <a:prstGeom prst="rect">
            <a:avLst/>
          </a:prstGeom>
          <a:solidFill>
            <a:srgbClr val="11AE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ЗАМЕНА НА НОЛЬ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39B203A-0BAD-4A97-814D-B474494B7460}"/>
              </a:ext>
            </a:extLst>
          </p:cNvPr>
          <p:cNvSpPr/>
          <p:nvPr/>
        </p:nvSpPr>
        <p:spPr>
          <a:xfrm>
            <a:off x="488632" y="1041521"/>
            <a:ext cx="3108960" cy="775597"/>
          </a:xfrm>
          <a:prstGeom prst="rect">
            <a:avLst/>
          </a:prstGeom>
          <a:solidFill>
            <a:srgbClr val="11AE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ПО ВРЕМЕНИ</a:t>
            </a:r>
          </a:p>
        </p:txBody>
      </p: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E79237EC-10EE-C3AC-1FF4-92441BF98BBF}"/>
              </a:ext>
            </a:extLst>
          </p:cNvPr>
          <p:cNvGrpSpPr/>
          <p:nvPr/>
        </p:nvGrpSpPr>
        <p:grpSpPr>
          <a:xfrm>
            <a:off x="228600" y="2041042"/>
            <a:ext cx="2676899" cy="804024"/>
            <a:chOff x="28174" y="3040822"/>
            <a:chExt cx="2676899" cy="804024"/>
          </a:xfrm>
        </p:grpSpPr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19B79E27-B7C1-95EF-A049-683E5E0C1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1057"/>
            <a:stretch/>
          </p:blipFill>
          <p:spPr>
            <a:xfrm>
              <a:off x="28174" y="3040822"/>
              <a:ext cx="2676899" cy="285790"/>
            </a:xfrm>
            <a:prstGeom prst="rect">
              <a:avLst/>
            </a:prstGeom>
          </p:spPr>
        </p:pic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9AA0526-7A16-FF73-9639-65A8C64CF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74" y="3326612"/>
              <a:ext cx="2676899" cy="295316"/>
            </a:xfrm>
            <a:prstGeom prst="rect">
              <a:avLst/>
            </a:prstGeom>
          </p:spPr>
        </p:pic>
        <p:pic>
          <p:nvPicPr>
            <p:cNvPr id="48" name="Рисунок 47">
              <a:extLst>
                <a:ext uri="{FF2B5EF4-FFF2-40B4-BE49-F238E27FC236}">
                  <a16:creationId xmlns:a16="http://schemas.microsoft.com/office/drawing/2014/main" id="{AA5A1370-4BF5-7F46-BA5E-1C7C891CF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784" r="4237"/>
            <a:stretch/>
          </p:blipFill>
          <p:spPr>
            <a:xfrm>
              <a:off x="28174" y="3606688"/>
              <a:ext cx="2676899" cy="238158"/>
            </a:xfrm>
            <a:prstGeom prst="rect">
              <a:avLst/>
            </a:prstGeom>
          </p:spPr>
        </p:pic>
      </p:grpSp>
      <p:cxnSp>
        <p:nvCxnSpPr>
          <p:cNvPr id="55" name="Соединитель: уступ 54">
            <a:extLst>
              <a:ext uri="{FF2B5EF4-FFF2-40B4-BE49-F238E27FC236}">
                <a16:creationId xmlns:a16="http://schemas.microsoft.com/office/drawing/2014/main" id="{DD80E393-7593-D8B3-D7BD-F89B167B81BF}"/>
              </a:ext>
            </a:extLst>
          </p:cNvPr>
          <p:cNvCxnSpPr>
            <a:cxnSpLocks/>
          </p:cNvCxnSpPr>
          <p:nvPr/>
        </p:nvCxnSpPr>
        <p:spPr>
          <a:xfrm>
            <a:off x="3663429" y="1429319"/>
            <a:ext cx="2540607" cy="2138078"/>
          </a:xfrm>
          <a:prstGeom prst="bentConnector3">
            <a:avLst>
              <a:gd name="adj1" fmla="val 83593"/>
            </a:avLst>
          </a:prstGeom>
          <a:ln w="127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EE84590D-B731-854A-91AD-739502A611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5254" y="3130016"/>
            <a:ext cx="2391109" cy="238158"/>
          </a:xfrm>
          <a:prstGeom prst="rect">
            <a:avLst/>
          </a:prstGeom>
        </p:spPr>
      </p:pic>
      <p:cxnSp>
        <p:nvCxnSpPr>
          <p:cNvPr id="67" name="Соединитель: изогнутый 66">
            <a:extLst>
              <a:ext uri="{FF2B5EF4-FFF2-40B4-BE49-F238E27FC236}">
                <a16:creationId xmlns:a16="http://schemas.microsoft.com/office/drawing/2014/main" id="{E9CA2F5D-6885-34BB-2C5C-798A9BE8128F}"/>
              </a:ext>
            </a:extLst>
          </p:cNvPr>
          <p:cNvCxnSpPr>
            <a:cxnSpLocks/>
            <a:stCxn id="48" idx="2"/>
            <a:endCxn id="65" idx="1"/>
          </p:cNvCxnSpPr>
          <p:nvPr/>
        </p:nvCxnSpPr>
        <p:spPr>
          <a:xfrm rot="16200000" flipH="1">
            <a:off x="2094138" y="2317978"/>
            <a:ext cx="404029" cy="1458204"/>
          </a:xfrm>
          <a:prstGeom prst="curved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5C396ADA-8ABC-49EA-C0FF-54B9C04C48A0}"/>
              </a:ext>
            </a:extLst>
          </p:cNvPr>
          <p:cNvSpPr/>
          <p:nvPr/>
        </p:nvSpPr>
        <p:spPr>
          <a:xfrm>
            <a:off x="675868" y="4322845"/>
            <a:ext cx="3397087" cy="1158471"/>
          </a:xfrm>
          <a:prstGeom prst="rect">
            <a:avLst/>
          </a:prstGeom>
          <a:solidFill>
            <a:srgbClr val="11AE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ПЕРЕВОД БАЙТОВ</a:t>
            </a:r>
          </a:p>
          <a:p>
            <a:pPr algn="ctr"/>
            <a:r>
              <a:rPr lang="ru-RU" sz="2400" b="1" dirty="0"/>
              <a:t>В БИТЫ</a:t>
            </a:r>
          </a:p>
        </p:txBody>
      </p: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BFC39D84-F67F-421C-7A75-30DD738FD673}"/>
              </a:ext>
            </a:extLst>
          </p:cNvPr>
          <p:cNvCxnSpPr>
            <a:cxnSpLocks/>
          </p:cNvCxnSpPr>
          <p:nvPr/>
        </p:nvCxnSpPr>
        <p:spPr>
          <a:xfrm flipH="1" flipV="1">
            <a:off x="4178805" y="4880295"/>
            <a:ext cx="2298480" cy="5073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>
            <a:extLst>
              <a:ext uri="{FF2B5EF4-FFF2-40B4-BE49-F238E27FC236}">
                <a16:creationId xmlns:a16="http://schemas.microsoft.com/office/drawing/2014/main" id="{F922B711-4517-38AB-E724-C78EA9F6A153}"/>
              </a:ext>
            </a:extLst>
          </p:cNvPr>
          <p:cNvCxnSpPr>
            <a:cxnSpLocks/>
          </p:cNvCxnSpPr>
          <p:nvPr/>
        </p:nvCxnSpPr>
        <p:spPr>
          <a:xfrm flipH="1">
            <a:off x="4156723" y="5387648"/>
            <a:ext cx="2311232" cy="781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75D51E89-BAA6-8CA5-5FBA-14FAA2094CD0}"/>
              </a:ext>
            </a:extLst>
          </p:cNvPr>
          <p:cNvSpPr/>
          <p:nvPr/>
        </p:nvSpPr>
        <p:spPr>
          <a:xfrm>
            <a:off x="686313" y="5731316"/>
            <a:ext cx="3386642" cy="846525"/>
          </a:xfrm>
          <a:prstGeom prst="rect">
            <a:avLst/>
          </a:prstGeom>
          <a:solidFill>
            <a:srgbClr val="11AE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ГРАФИКИ</a:t>
            </a:r>
          </a:p>
        </p:txBody>
      </p:sp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486AEA79-05B2-72D3-B811-63DAB14935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17143" y="3342143"/>
            <a:ext cx="1528996" cy="450508"/>
          </a:xfrm>
          <a:prstGeom prst="rect">
            <a:avLst/>
          </a:prstGeom>
        </p:spPr>
      </p:pic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8C802A3D-B18F-B416-C58A-591452C4555C}"/>
              </a:ext>
            </a:extLst>
          </p:cNvPr>
          <p:cNvSpPr/>
          <p:nvPr/>
        </p:nvSpPr>
        <p:spPr>
          <a:xfrm>
            <a:off x="7507590" y="883132"/>
            <a:ext cx="2142864" cy="536730"/>
          </a:xfrm>
          <a:prstGeom prst="rect">
            <a:avLst/>
          </a:prstGeom>
          <a:solidFill>
            <a:srgbClr val="11AE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ДУБЛИКАТЫ</a:t>
            </a: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1" grpId="0" animBg="1"/>
      <p:bldP spid="8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868294"/>
            <a:ext cx="12192000" cy="5989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5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График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1">
            <a:extLst>
              <a:ext uri="{FF2B5EF4-FFF2-40B4-BE49-F238E27FC236}">
                <a16:creationId xmlns:a16="http://schemas.microsoft.com/office/drawing/2014/main" id="{3274E89C-17B8-4900-B7F7-D64DCBA868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846721"/>
              </p:ext>
            </p:extLst>
          </p:nvPr>
        </p:nvGraphicFramePr>
        <p:xfrm>
          <a:off x="1375329" y="1012445"/>
          <a:ext cx="9441341" cy="5799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2418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Прямая со стрелкой 78">
            <a:extLst>
              <a:ext uri="{FF2B5EF4-FFF2-40B4-BE49-F238E27FC236}">
                <a16:creationId xmlns:a16="http://schemas.microsoft.com/office/drawing/2014/main" id="{3B1966E5-EA79-54E1-E0A9-80F2E2460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911090" y="2632615"/>
            <a:ext cx="225528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 78">
            <a:extLst>
              <a:ext uri="{FF2B5EF4-FFF2-40B4-BE49-F238E27FC236}">
                <a16:creationId xmlns:a16="http://schemas.microsoft.com/office/drawing/2014/main" id="{F3304FC4-4AE6-1964-2647-86BDA43B3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30453" y="2768637"/>
            <a:ext cx="233972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Выноска: стрелка вверх 36">
            <a:extLst>
              <a:ext uri="{FF2B5EF4-FFF2-40B4-BE49-F238E27FC236}">
                <a16:creationId xmlns:a16="http://schemas.microsoft.com/office/drawing/2014/main" id="{4E239F44-4E49-E5D3-AEAD-D10E6B6D9326}"/>
              </a:ext>
            </a:extLst>
          </p:cNvPr>
          <p:cNvSpPr/>
          <p:nvPr/>
        </p:nvSpPr>
        <p:spPr>
          <a:xfrm>
            <a:off x="3294010" y="3429000"/>
            <a:ext cx="2047578" cy="1703143"/>
          </a:xfrm>
          <a:prstGeom prst="upArrowCallout">
            <a:avLst>
              <a:gd name="adj1" fmla="val 11274"/>
              <a:gd name="adj2" fmla="val 12255"/>
              <a:gd name="adj3" fmla="val 11274"/>
              <a:gd name="adj4" fmla="val 6169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4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Анализ датасета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 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4"/>
            <a:endCxn id="42" idx="0"/>
          </p:cNvCxnSpPr>
          <p:nvPr/>
        </p:nvCxnSpPr>
        <p:spPr>
          <a:xfrm>
            <a:off x="1321752" y="3297114"/>
            <a:ext cx="6350" cy="656736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 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 flipV="1">
            <a:off x="2121852" y="2503364"/>
            <a:ext cx="1389936" cy="2244236"/>
          </a:xfrm>
          <a:prstGeom prst="bentConnector3">
            <a:avLst>
              <a:gd name="adj1" fmla="val 50000"/>
            </a:avLst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 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5099288" y="2503364"/>
            <a:ext cx="207025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74196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Цели клиента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173EAB3B-AA5F-3453-7E81-BE7BA084A522}"/>
              </a:ext>
            </a:extLst>
          </p:cNvPr>
          <p:cNvGrpSpPr/>
          <p:nvPr/>
        </p:nvGrpSpPr>
        <p:grpSpPr>
          <a:xfrm>
            <a:off x="534352" y="3953850"/>
            <a:ext cx="1587500" cy="1587500"/>
            <a:chOff x="4109244" y="2928814"/>
            <a:chExt cx="1587500" cy="1587500"/>
          </a:xfrm>
        </p:grpSpPr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233E4AB5-6FC1-4454-9421-850EF5A4A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109244" y="2928814"/>
              <a:ext cx="1587500" cy="15875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82" name="Прямоугольник 81">
              <a:extLst>
                <a:ext uri="{FF2B5EF4-FFF2-40B4-BE49-F238E27FC236}">
                  <a16:creationId xmlns:a16="http://schemas.microsoft.com/office/drawing/2014/main" id="{9771041D-83B6-4693-BC25-25AABB3CE3BF}"/>
                </a:ext>
              </a:extLst>
            </p:cNvPr>
            <p:cNvSpPr/>
            <p:nvPr/>
          </p:nvSpPr>
          <p:spPr>
            <a:xfrm>
              <a:off x="4217194" y="3393426"/>
              <a:ext cx="1371600" cy="738664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 rtl="0"/>
              <a:r>
                <a:rPr lang="ru-RU" sz="1600" dirty="0">
                  <a:solidFill>
                    <a:schemeClr val="bg1"/>
                  </a:solidFill>
                </a:rPr>
                <a:t>Проверка на параллельные сессии</a:t>
              </a: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E33B81A2-8DF3-9E04-738A-A6547F056CE9}"/>
              </a:ext>
            </a:extLst>
          </p:cNvPr>
          <p:cNvGrpSpPr/>
          <p:nvPr/>
        </p:nvGrpSpPr>
        <p:grpSpPr>
          <a:xfrm>
            <a:off x="3511788" y="1709614"/>
            <a:ext cx="1587500" cy="1587500"/>
            <a:chOff x="6495256" y="2928814"/>
            <a:chExt cx="1587500" cy="1587500"/>
          </a:xfrm>
        </p:grpSpPr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40123448-0B37-4226-B26C-A3081E614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495256" y="2928814"/>
              <a:ext cx="1587500" cy="15875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83" name="Прямоугольник 82">
              <a:extLst>
                <a:ext uri="{FF2B5EF4-FFF2-40B4-BE49-F238E27FC236}">
                  <a16:creationId xmlns:a16="http://schemas.microsoft.com/office/drawing/2014/main" id="{9F6EE26A-3174-49AD-900E-08C045755F3C}"/>
                </a:ext>
              </a:extLst>
            </p:cNvPr>
            <p:cNvSpPr/>
            <p:nvPr/>
          </p:nvSpPr>
          <p:spPr>
            <a:xfrm>
              <a:off x="6607968" y="3353233"/>
              <a:ext cx="1371600" cy="738664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 rtl="0"/>
              <a:r>
                <a:rPr lang="ru-RU" sz="1600" dirty="0">
                  <a:solidFill>
                    <a:schemeClr val="bg1"/>
                  </a:solidFill>
                </a:rPr>
                <a:t>Проверка на аномальный трафик</a:t>
              </a: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0354DB8-2251-B7D6-B611-872060A2CE37}"/>
              </a:ext>
            </a:extLst>
          </p:cNvPr>
          <p:cNvGrpSpPr/>
          <p:nvPr/>
        </p:nvGrpSpPr>
        <p:grpSpPr>
          <a:xfrm>
            <a:off x="7169547" y="1709614"/>
            <a:ext cx="1587500" cy="1587500"/>
            <a:chOff x="8881268" y="2928814"/>
            <a:chExt cx="1587500" cy="1587500"/>
          </a:xfrm>
        </p:grpSpPr>
        <p:sp>
          <p:nvSpPr>
            <p:cNvPr id="75" name="Овал 74">
              <a:extLst>
                <a:ext uri="{FF2B5EF4-FFF2-40B4-BE49-F238E27FC236}">
                  <a16:creationId xmlns:a16="http://schemas.microsoft.com/office/drawing/2014/main" id="{355211EE-8286-42CD-A4AF-EDD1186B2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81268" y="2928814"/>
              <a:ext cx="1587500" cy="1587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84" name="Прямоугольник 83">
              <a:extLst>
                <a:ext uri="{FF2B5EF4-FFF2-40B4-BE49-F238E27FC236}">
                  <a16:creationId xmlns:a16="http://schemas.microsoft.com/office/drawing/2014/main" id="{3B69453F-B845-4467-8C29-7A6677641EC0}"/>
                </a:ext>
              </a:extLst>
            </p:cNvPr>
            <p:cNvSpPr/>
            <p:nvPr/>
          </p:nvSpPr>
          <p:spPr>
            <a:xfrm>
              <a:off x="8989218" y="3353234"/>
              <a:ext cx="1371600" cy="738664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ru-RU" sz="1600" dirty="0">
                  <a:solidFill>
                    <a:schemeClr val="bg1"/>
                  </a:solidFill>
                </a:rPr>
                <a:t>Таблица на подозрение взлома</a:t>
              </a:r>
            </a:p>
          </p:txBody>
        </p:sp>
      </p:grp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481D58D3-87D7-4D40-B59F-7F751F117F96}"/>
              </a:ext>
            </a:extLst>
          </p:cNvPr>
          <p:cNvSpPr/>
          <p:nvPr/>
        </p:nvSpPr>
        <p:spPr>
          <a:xfrm>
            <a:off x="9437528" y="3936480"/>
            <a:ext cx="187182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Добавляем нужные столбцы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E0163C7A-50A5-9DF1-B30F-8F78C968947D}"/>
              </a:ext>
            </a:extLst>
          </p:cNvPr>
          <p:cNvGrpSpPr/>
          <p:nvPr/>
        </p:nvGrpSpPr>
        <p:grpSpPr>
          <a:xfrm>
            <a:off x="528002" y="1709614"/>
            <a:ext cx="1593850" cy="1587500"/>
            <a:chOff x="1249362" y="2928814"/>
            <a:chExt cx="1593850" cy="1587500"/>
          </a:xfrm>
        </p:grpSpPr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9F23A462-D581-4451-A275-D8FA412E1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249362" y="2928814"/>
              <a:ext cx="1587500" cy="1587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sz="1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4F5274-79C5-2ECB-9BF2-3ED5F35BB2DD}"/>
                </a:ext>
              </a:extLst>
            </p:cNvPr>
            <p:cNvSpPr txBox="1"/>
            <p:nvPr/>
          </p:nvSpPr>
          <p:spPr>
            <a:xfrm>
              <a:off x="1255712" y="3307066"/>
              <a:ext cx="15875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Загрузка обработанного датасета</a:t>
              </a:r>
            </a:p>
          </p:txBody>
        </p:sp>
      </p:grpSp>
      <p:cxnSp>
        <p:nvCxnSpPr>
          <p:cNvPr id="24" name="Прямая со стрелкой 78">
            <a:extLst>
              <a:ext uri="{FF2B5EF4-FFF2-40B4-BE49-F238E27FC236}">
                <a16:creationId xmlns:a16="http://schemas.microsoft.com/office/drawing/2014/main" id="{738C806A-4A55-C6F3-61E4-10989A07B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5" idx="6"/>
            <a:endCxn id="26" idx="2"/>
          </p:cNvCxnSpPr>
          <p:nvPr/>
        </p:nvCxnSpPr>
        <p:spPr>
          <a:xfrm>
            <a:off x="8757047" y="2503364"/>
            <a:ext cx="1188481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DFA5B6DF-EA71-15BE-4A5D-631FA376F6A0}"/>
              </a:ext>
            </a:extLst>
          </p:cNvPr>
          <p:cNvGrpSpPr/>
          <p:nvPr/>
        </p:nvGrpSpPr>
        <p:grpSpPr>
          <a:xfrm>
            <a:off x="9945528" y="1709614"/>
            <a:ext cx="1587500" cy="1587500"/>
            <a:chOff x="8881268" y="2928814"/>
            <a:chExt cx="1587500" cy="1587500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50428BE1-978C-951D-E0AD-D18D84430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81268" y="2928814"/>
              <a:ext cx="1587500" cy="1587500"/>
            </a:xfrm>
            <a:prstGeom prst="ellipse">
              <a:avLst/>
            </a:prstGeom>
            <a:solidFill>
              <a:srgbClr val="F2D3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701A985D-02ED-1D56-A1DD-5BFDAC87E92D}"/>
                </a:ext>
              </a:extLst>
            </p:cNvPr>
            <p:cNvSpPr/>
            <p:nvPr/>
          </p:nvSpPr>
          <p:spPr>
            <a:xfrm>
              <a:off x="8989218" y="3476344"/>
              <a:ext cx="1371600" cy="492443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ru-RU" sz="1600" b="1" dirty="0">
                  <a:ln w="3175">
                    <a:noFill/>
                  </a:ln>
                  <a:solidFill>
                    <a:schemeClr val="bg1"/>
                  </a:solidFill>
                </a:rPr>
                <a:t>Готовый отчёт</a:t>
              </a:r>
            </a:p>
            <a:p>
              <a:pPr algn="ctr"/>
              <a:r>
                <a:rPr lang="en-US" sz="1600" b="1" dirty="0">
                  <a:ln w="3175">
                    <a:noFill/>
                  </a:ln>
                  <a:solidFill>
                    <a:schemeClr val="bg1"/>
                  </a:solidFill>
                </a:rPr>
                <a:t>result.csv</a:t>
              </a:r>
              <a:endParaRPr lang="ru-RU" sz="1600" b="1" dirty="0">
                <a:ln w="3175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29" name="Правая фигурная скобка 28">
            <a:extLst>
              <a:ext uri="{FF2B5EF4-FFF2-40B4-BE49-F238E27FC236}">
                <a16:creationId xmlns:a16="http://schemas.microsoft.com/office/drawing/2014/main" id="{FA951290-3ED9-1030-359B-9D68768205CA}"/>
              </a:ext>
            </a:extLst>
          </p:cNvPr>
          <p:cNvSpPr/>
          <p:nvPr/>
        </p:nvSpPr>
        <p:spPr>
          <a:xfrm rot="16200000">
            <a:off x="4384221" y="-2533218"/>
            <a:ext cx="522959" cy="8222696"/>
          </a:xfrm>
          <a:prstGeom prst="rightBrace">
            <a:avLst>
              <a:gd name="adj1" fmla="val 52747"/>
              <a:gd name="adj2" fmla="val 4567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C8438B56-B014-2173-1D32-76B60E716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782" y="828616"/>
            <a:ext cx="2170639" cy="420561"/>
          </a:xfrm>
          <a:prstGeom prst="rect">
            <a:avLst/>
          </a:prstGeom>
        </p:spPr>
      </p:pic>
      <p:sp>
        <p:nvSpPr>
          <p:cNvPr id="32" name="Правая фигурная скобка 31">
            <a:extLst>
              <a:ext uri="{FF2B5EF4-FFF2-40B4-BE49-F238E27FC236}">
                <a16:creationId xmlns:a16="http://schemas.microsoft.com/office/drawing/2014/main" id="{C2AE4565-E0D6-A4C1-D458-EFB34DBF69D4}"/>
              </a:ext>
            </a:extLst>
          </p:cNvPr>
          <p:cNvSpPr/>
          <p:nvPr/>
        </p:nvSpPr>
        <p:spPr>
          <a:xfrm rot="16200000">
            <a:off x="10477799" y="784378"/>
            <a:ext cx="522959" cy="1587501"/>
          </a:xfrm>
          <a:prstGeom prst="rightBrace">
            <a:avLst>
              <a:gd name="adj1" fmla="val 43033"/>
              <a:gd name="adj2" fmla="val 4567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7A251F49-2F2E-9CA3-911B-99E23B5C0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6784" y="837224"/>
            <a:ext cx="1414371" cy="4119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70EB10-B4D1-6509-A998-BF02052478BF}"/>
                  </a:ext>
                </a:extLst>
              </p:cNvPr>
              <p:cNvSpPr txBox="1"/>
              <p:nvPr/>
            </p:nvSpPr>
            <p:spPr>
              <a:xfrm>
                <a:off x="3513818" y="4222749"/>
                <a:ext cx="1690716" cy="69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𝑈𝑝𝑇𝑥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𝐷𝑜𝑤𝑛𝑇𝑥</m:t>
                          </m:r>
                        </m:den>
                      </m:f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70EB10-B4D1-6509-A998-BF0205247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818" y="4222749"/>
                <a:ext cx="1690716" cy="691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BF3E96D7-6340-DD4D-FAC4-DAD83F558D10}"/>
              </a:ext>
            </a:extLst>
          </p:cNvPr>
          <p:cNvCxnSpPr/>
          <p:nvPr/>
        </p:nvCxnSpPr>
        <p:spPr>
          <a:xfrm flipH="1">
            <a:off x="10231120" y="3297114"/>
            <a:ext cx="142319" cy="5535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513DCC2B-B0E2-02EF-9BC8-E01829DC2B58}"/>
              </a:ext>
            </a:extLst>
          </p:cNvPr>
          <p:cNvCxnSpPr>
            <a:cxnSpLocks/>
          </p:cNvCxnSpPr>
          <p:nvPr/>
        </p:nvCxnSpPr>
        <p:spPr>
          <a:xfrm flipH="1">
            <a:off x="9826906" y="4466713"/>
            <a:ext cx="266556" cy="10746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3B4618B0-AF49-9E57-D357-836DEEF110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2377" y="5675049"/>
            <a:ext cx="6853439" cy="990859"/>
          </a:xfrm>
          <a:prstGeom prst="rect">
            <a:avLst/>
          </a:prstGeom>
        </p:spPr>
      </p:pic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2D9BC48C-2B2D-665F-EDEC-178ECC857D18}"/>
              </a:ext>
            </a:extLst>
          </p:cNvPr>
          <p:cNvSpPr/>
          <p:nvPr/>
        </p:nvSpPr>
        <p:spPr>
          <a:xfrm>
            <a:off x="5243750" y="1675331"/>
            <a:ext cx="1871822" cy="730969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Используем несколько потоков для ускорения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88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868294"/>
            <a:ext cx="12192000" cy="5989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/>
              <a:t>Слайд 5 с анализом проекта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График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hart 2">
            <a:extLst>
              <a:ext uri="{FF2B5EF4-FFF2-40B4-BE49-F238E27FC236}">
                <a16:creationId xmlns:a16="http://schemas.microsoft.com/office/drawing/2014/main" id="{D94AE624-4C5A-4BA2-A3F7-415A194790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2409930"/>
              </p:ext>
            </p:extLst>
          </p:nvPr>
        </p:nvGraphicFramePr>
        <p:xfrm>
          <a:off x="1375329" y="868294"/>
          <a:ext cx="9441341" cy="5799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757" y="2930403"/>
            <a:ext cx="10872486" cy="997196"/>
          </a:xfrm>
        </p:spPr>
        <p:txBody>
          <a:bodyPr wrap="square" lIns="0" tIns="0" rIns="0" bIns="0" rtlCol="0" anchor="ctr">
            <a:spAutoFit/>
          </a:bodyPr>
          <a:lstStyle/>
          <a:p>
            <a:pPr rtl="0"/>
            <a:r>
              <a:rPr lang="ru-RU" sz="7200" b="1" dirty="0">
                <a:solidFill>
                  <a:schemeClr val="bg1"/>
                </a:solidFill>
              </a:rPr>
              <a:t>Спасибо</a:t>
            </a:r>
            <a:r>
              <a:rPr lang="en-US" sz="7200" b="1" dirty="0">
                <a:solidFill>
                  <a:schemeClr val="bg1"/>
                </a:solidFill>
              </a:rPr>
              <a:t> </a:t>
            </a:r>
            <a:r>
              <a:rPr lang="ru-RU" sz="7200" b="1" dirty="0">
                <a:solidFill>
                  <a:schemeClr val="bg1"/>
                </a:solidFill>
              </a:rPr>
              <a:t>за внимание</a:t>
            </a:r>
            <a:endParaRPr lang="ru-RU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20_TF78455520.potx" id="{6194D418-000E-4B18-8B3F-3A59BEE2D1E7}" vid="{6F7872A1-CC0E-4A91-8B87-352845EDF7F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Анализ проекта, от 24Slides</Template>
  <TotalTime>100</TotalTime>
  <Words>139</Words>
  <Application>Microsoft Office PowerPoint</Application>
  <PresentationFormat>Широкоэкранный</PresentationFormat>
  <Paragraphs>42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Segoe UI Light</vt:lpstr>
      <vt:lpstr>Arial</vt:lpstr>
      <vt:lpstr>Calibri</vt:lpstr>
      <vt:lpstr>Century Gothic</vt:lpstr>
      <vt:lpstr>Segoe UI</vt:lpstr>
      <vt:lpstr>Cambria Math</vt:lpstr>
      <vt:lpstr>Тема Office</vt:lpstr>
      <vt:lpstr>Кейс  «Обнаружение аномалий в данных о потреблении интернет-трафика»</vt:lpstr>
      <vt:lpstr>Слайд 2 с анализом проекта</vt:lpstr>
      <vt:lpstr>Слайд 5 с анализом проекта</vt:lpstr>
      <vt:lpstr>Слайд 4 с анализом проекта</vt:lpstr>
      <vt:lpstr>Слайд 5 с анализом проекта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Роман</dc:creator>
  <cp:lastModifiedBy>Роман</cp:lastModifiedBy>
  <cp:revision>15</cp:revision>
  <dcterms:created xsi:type="dcterms:W3CDTF">2025-04-20T10:08:18Z</dcterms:created>
  <dcterms:modified xsi:type="dcterms:W3CDTF">2025-04-20T11:53:09Z</dcterms:modified>
</cp:coreProperties>
</file>