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6" r:id="rId18"/>
    <p:sldId id="287" r:id="rId19"/>
    <p:sldId id="288" r:id="rId20"/>
    <p:sldId id="289" r:id="rId21"/>
    <p:sldId id="290" r:id="rId22"/>
    <p:sldId id="272" r:id="rId23"/>
    <p:sldId id="274" r:id="rId24"/>
    <p:sldId id="273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92" r:id="rId37"/>
    <p:sldId id="291" r:id="rId38"/>
    <p:sldId id="294" r:id="rId39"/>
    <p:sldId id="293" r:id="rId40"/>
    <p:sldId id="316" r:id="rId41"/>
    <p:sldId id="317" r:id="rId42"/>
    <p:sldId id="318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FCB"/>
    <a:srgbClr val="CCFF99"/>
    <a:srgbClr val="004821"/>
    <a:srgbClr val="8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6" autoAdjust="0"/>
    <p:restoredTop sz="94660"/>
  </p:normalViewPr>
  <p:slideViewPr>
    <p:cSldViewPr>
      <p:cViewPr varScale="1">
        <p:scale>
          <a:sx n="70" d="100"/>
          <a:sy n="70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286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EA034-4DFD-4B36-AAF8-74A374848EAA}" type="datetimeFigureOut">
              <a:rPr lang="ru-RU" smtClean="0"/>
              <a:t>16.05.2012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1F494-9706-4D54-98F7-ECA70C824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022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11E28-BFF5-4624-AEC8-C235E77A5E0A}" type="datetimeFigureOut">
              <a:rPr lang="ru-RU" smtClean="0"/>
              <a:t>16.05.2012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AE865-A8BD-4057-B7B9-21DFBC6D5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583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9552" y="6957392"/>
            <a:ext cx="2133600" cy="365125"/>
          </a:xfrm>
        </p:spPr>
        <p:txBody>
          <a:bodyPr/>
          <a:lstStyle/>
          <a:p>
            <a:fld id="{6431E467-7B4B-44F4-AA54-FA24E69C3307}" type="datetime1">
              <a:rPr lang="ru-RU" smtClean="0"/>
              <a:t>16.05.2012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6165" y="6957392"/>
            <a:ext cx="2895600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0232" y="6957392"/>
            <a:ext cx="2133600" cy="365125"/>
          </a:xfrm>
        </p:spPr>
        <p:txBody>
          <a:bodyPr/>
          <a:lstStyle/>
          <a:p>
            <a:fld id="{856B8CD2-A8B3-41B0-B02C-5B2C28F6DA9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132204" y="6501297"/>
            <a:ext cx="1944216" cy="144000"/>
          </a:xfrm>
          <a:prstGeom prst="rect">
            <a:avLst/>
          </a:prstGeom>
          <a:noFill/>
          <a:effectLst>
            <a:reflection stA="50000" endPos="79000" dist="889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1100" b="0" spc="200" baseline="0" dirty="0" smtClean="0">
                <a:effectLst/>
                <a:latin typeface="Gloucester MT Extra Condensed" pitchFamily="18" charset="0"/>
              </a:rPr>
              <a:t>AUTOMATED-TESTING.INFO</a:t>
            </a:r>
            <a:endParaRPr lang="ru-RU" sz="1100" b="0" spc="200" baseline="0" dirty="0">
              <a:effectLst/>
            </a:endParaRPr>
          </a:p>
        </p:txBody>
      </p:sp>
      <p:grpSp>
        <p:nvGrpSpPr>
          <p:cNvPr id="22" name="Group 21"/>
          <p:cNvGrpSpPr/>
          <p:nvPr userDrawn="1"/>
        </p:nvGrpSpPr>
        <p:grpSpPr>
          <a:xfrm rot="21035329">
            <a:off x="5878822" y="5720784"/>
            <a:ext cx="3129642" cy="767385"/>
            <a:chOff x="146214" y="125122"/>
            <a:chExt cx="3129642" cy="767385"/>
          </a:xfrm>
        </p:grpSpPr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 rot="20656794">
              <a:off x="2555776" y="125122"/>
              <a:ext cx="720080" cy="7200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" name="Group 20"/>
            <p:cNvGrpSpPr/>
            <p:nvPr userDrawn="1"/>
          </p:nvGrpSpPr>
          <p:grpSpPr>
            <a:xfrm>
              <a:off x="146214" y="132229"/>
              <a:ext cx="2215718" cy="760278"/>
              <a:chOff x="703852" y="580489"/>
              <a:chExt cx="3257112" cy="1117611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049659">
                <a:off x="1308560" y="980727"/>
                <a:ext cx="714666" cy="72008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480521">
                <a:off x="703852" y="963643"/>
                <a:ext cx="360040" cy="3600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0" name="Picture 6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165398">
                <a:off x="2269811" y="580489"/>
                <a:ext cx="725494" cy="72008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1" name="Picture 7"/>
              <p:cNvPicPr>
                <a:picLocks noChangeAspect="1" noChangeArrowheads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49717">
                <a:off x="3240883" y="738165"/>
                <a:ext cx="720081" cy="72008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119752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AA14-747C-45EC-B625-E2F2D438532A}" type="datetime1">
              <a:rPr lang="ru-RU" smtClean="0"/>
              <a:t>16.05.2012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1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735B-7AD0-48B8-B773-D3B42DEF9F84}" type="datetime1">
              <a:rPr lang="ru-RU" smtClean="0"/>
              <a:t>16.05.2012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83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1560" y="6547593"/>
            <a:ext cx="1259632" cy="169282"/>
          </a:xfrm>
        </p:spPr>
        <p:txBody>
          <a:bodyPr/>
          <a:lstStyle>
            <a:lvl1pPr algn="ctr">
              <a:defRPr sz="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792C099D-51BE-4419-9E83-34BA2D03BF5D}" type="datetime1">
              <a:rPr lang="ru-RU" smtClean="0"/>
              <a:t>16.05.2012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704" y="6545731"/>
            <a:ext cx="5224500" cy="171145"/>
          </a:xfrm>
        </p:spPr>
        <p:txBody>
          <a:bodyPr/>
          <a:lstStyle>
            <a:lvl1pPr algn="ctr">
              <a:defRPr sz="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96" y="6543720"/>
            <a:ext cx="504056" cy="173155"/>
          </a:xfrm>
        </p:spPr>
        <p:txBody>
          <a:bodyPr/>
          <a:lstStyle>
            <a:lvl1pPr>
              <a:defRPr sz="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ctr"/>
            <a:fld id="{856B8CD2-A8B3-41B0-B02C-5B2C28F6DA9C}" type="slidenum">
              <a:rPr lang="ru-RU" smtClean="0"/>
              <a:pPr algn="ctr"/>
              <a:t>‹#›</a:t>
            </a:fld>
            <a:endParaRPr lang="ru-RU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1682" y="6484067"/>
            <a:ext cx="9152021" cy="401317"/>
            <a:chOff x="-1682" y="6484067"/>
            <a:chExt cx="9152021" cy="40131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132204" y="6501297"/>
              <a:ext cx="1944216" cy="144000"/>
            </a:xfrm>
            <a:prstGeom prst="rect">
              <a:avLst/>
            </a:prstGeom>
            <a:noFill/>
            <a:effectLst>
              <a:reflection stA="50000" endPos="79000" dist="889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en-US" sz="1100" b="0" spc="200" baseline="0" dirty="0" smtClean="0">
                  <a:effectLst/>
                  <a:latin typeface="Gloucester MT Extra Condensed" pitchFamily="18" charset="0"/>
                </a:rPr>
                <a:t>AUTOMATED-TESTING.INFO</a:t>
              </a:r>
              <a:endParaRPr lang="ru-RU" sz="1100" b="0" spc="200" baseline="0" dirty="0">
                <a:effectLst/>
              </a:endParaRP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8948161" y="6484067"/>
              <a:ext cx="202178" cy="401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" name="Straight Connector 11"/>
            <p:cNvCxnSpPr>
              <a:stCxn id="11" idx="1"/>
            </p:cNvCxnSpPr>
            <p:nvPr userDrawn="1"/>
          </p:nvCxnSpPr>
          <p:spPr>
            <a:xfrm flipH="1">
              <a:off x="-1682" y="6684726"/>
              <a:ext cx="89498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 rot="5400000">
            <a:off x="-180020" y="656692"/>
            <a:ext cx="720080" cy="360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49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536" y="6957392"/>
            <a:ext cx="2133600" cy="365125"/>
          </a:xfrm>
        </p:spPr>
        <p:txBody>
          <a:bodyPr/>
          <a:lstStyle/>
          <a:p>
            <a:fld id="{90BE21EE-2753-4401-9FBF-FAB9B2CFD491}" type="datetime1">
              <a:rPr lang="ru-RU" smtClean="0"/>
              <a:t>16.05.2012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957392"/>
            <a:ext cx="28956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6957392"/>
            <a:ext cx="2133600" cy="365125"/>
          </a:xfrm>
        </p:spPr>
        <p:txBody>
          <a:bodyPr/>
          <a:lstStyle/>
          <a:p>
            <a:fld id="{856B8CD2-A8B3-41B0-B02C-5B2C28F6DA9C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49044"/>
            <a:ext cx="432048" cy="432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7132204" y="6501297"/>
            <a:ext cx="1944216" cy="144000"/>
          </a:xfrm>
          <a:prstGeom prst="rect">
            <a:avLst/>
          </a:prstGeom>
          <a:noFill/>
          <a:effectLst>
            <a:reflection stA="50000" endPos="79000" dist="889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1100" b="0" spc="200" baseline="0" dirty="0" smtClean="0">
                <a:effectLst/>
                <a:latin typeface="Gloucester MT Extra Condensed" pitchFamily="18" charset="0"/>
              </a:rPr>
              <a:t>AUTOMATED-TESTING.INFO</a:t>
            </a:r>
            <a:endParaRPr lang="ru-RU" sz="1100" b="0" spc="200" baseline="0" dirty="0">
              <a:effectLst/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35496" y="6543720"/>
            <a:ext cx="504056" cy="1731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56B8CD2-A8B3-41B0-B02C-5B2C28F6DA9C}" type="slidenum">
              <a:rPr lang="ru-RU" smtClean="0"/>
              <a:pPr algn="ct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847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536" y="6885384"/>
            <a:ext cx="2133600" cy="365125"/>
          </a:xfrm>
        </p:spPr>
        <p:txBody>
          <a:bodyPr/>
          <a:lstStyle/>
          <a:p>
            <a:fld id="{5EC174C2-BE07-4F85-906B-D46DCF250609}" type="datetime1">
              <a:rPr lang="ru-RU" smtClean="0"/>
              <a:t>16.05.2012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59832" y="6885384"/>
            <a:ext cx="28956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88224" y="6914038"/>
            <a:ext cx="2133600" cy="365125"/>
          </a:xfrm>
        </p:spPr>
        <p:txBody>
          <a:bodyPr/>
          <a:lstStyle/>
          <a:p>
            <a:fld id="{856B8CD2-A8B3-41B0-B02C-5B2C28F6DA9C}" type="slidenum">
              <a:rPr lang="ru-RU" smtClean="0"/>
              <a:t>‹#›</a:t>
            </a:fld>
            <a:endParaRPr lang="ru-RU"/>
          </a:p>
        </p:txBody>
      </p:sp>
      <p:pic>
        <p:nvPicPr>
          <p:cNvPr id="14" name="Picture 6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 rot="10800000">
            <a:off x="-10728" y="476672"/>
            <a:ext cx="362747" cy="720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Slide Number Placeholder 5"/>
          <p:cNvSpPr txBox="1">
            <a:spLocks/>
          </p:cNvSpPr>
          <p:nvPr userDrawn="1"/>
        </p:nvSpPr>
        <p:spPr>
          <a:xfrm>
            <a:off x="35496" y="6543720"/>
            <a:ext cx="504056" cy="1731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56B8CD2-A8B3-41B0-B02C-5B2C28F6DA9C}" type="slidenum">
              <a:rPr lang="ru-RU" smtClean="0"/>
              <a:pPr algn="ctr"/>
              <a:t>‹#›</a:t>
            </a:fld>
            <a:endParaRPr lang="ru-RU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-1682" y="6484067"/>
            <a:ext cx="9152021" cy="401317"/>
            <a:chOff x="-1682" y="6484067"/>
            <a:chExt cx="9152021" cy="401317"/>
          </a:xfrm>
        </p:grpSpPr>
        <p:sp>
          <p:nvSpPr>
            <p:cNvPr id="31" name="TextBox 30"/>
            <p:cNvSpPr txBox="1"/>
            <p:nvPr userDrawn="1"/>
          </p:nvSpPr>
          <p:spPr>
            <a:xfrm>
              <a:off x="7132204" y="6501297"/>
              <a:ext cx="1944216" cy="144000"/>
            </a:xfrm>
            <a:prstGeom prst="rect">
              <a:avLst/>
            </a:prstGeom>
            <a:noFill/>
            <a:effectLst>
              <a:reflection stA="50000" endPos="79000" dist="889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en-US" sz="1100" b="0" spc="200" baseline="0" dirty="0" smtClean="0">
                  <a:effectLst/>
                  <a:latin typeface="Gloucester MT Extra Condensed" pitchFamily="18" charset="0"/>
                </a:rPr>
                <a:t>AUTOMATED-TESTING.INFO</a:t>
              </a:r>
              <a:endParaRPr lang="ru-RU" sz="1100" b="0" spc="200" baseline="0" dirty="0">
                <a:effectLst/>
              </a:endParaRPr>
            </a:p>
          </p:txBody>
        </p:sp>
        <p:pic>
          <p:nvPicPr>
            <p:cNvPr id="32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8948161" y="6484067"/>
              <a:ext cx="202178" cy="401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3" name="Straight Connector 32"/>
            <p:cNvCxnSpPr>
              <a:stCxn id="32" idx="1"/>
            </p:cNvCxnSpPr>
            <p:nvPr userDrawn="1"/>
          </p:nvCxnSpPr>
          <p:spPr>
            <a:xfrm flipH="1">
              <a:off x="-1682" y="6684726"/>
              <a:ext cx="89498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425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67544" y="6957392"/>
            <a:ext cx="2133600" cy="365125"/>
          </a:xfrm>
        </p:spPr>
        <p:txBody>
          <a:bodyPr/>
          <a:lstStyle/>
          <a:p>
            <a:fld id="{4E47D2DE-CDCC-4F4A-80F4-176DC7D2D21D}" type="datetime1">
              <a:rPr lang="ru-RU" smtClean="0"/>
              <a:t>16.05.2012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31840" y="6957392"/>
            <a:ext cx="2895600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660232" y="6957392"/>
            <a:ext cx="2133600" cy="365125"/>
          </a:xfrm>
        </p:spPr>
        <p:txBody>
          <a:bodyPr/>
          <a:lstStyle/>
          <a:p>
            <a:fld id="{856B8CD2-A8B3-41B0-B02C-5B2C28F6DA9C}" type="slidenum">
              <a:rPr lang="ru-RU" smtClean="0"/>
              <a:t>‹#›</a:t>
            </a:fld>
            <a:endParaRPr lang="ru-RU"/>
          </a:p>
        </p:txBody>
      </p:sp>
      <p:pic>
        <p:nvPicPr>
          <p:cNvPr id="13" name="Picture 7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-1" y="476672"/>
            <a:ext cx="360041" cy="720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35496" y="6543720"/>
            <a:ext cx="504056" cy="1731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56B8CD2-A8B3-41B0-B02C-5B2C28F6DA9C}" type="slidenum">
              <a:rPr lang="ru-RU" smtClean="0"/>
              <a:pPr algn="ctr"/>
              <a:t>‹#›</a:t>
            </a:fld>
            <a:endParaRPr lang="ru-RU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682" y="6484067"/>
            <a:ext cx="9152021" cy="401317"/>
            <a:chOff x="-1682" y="6484067"/>
            <a:chExt cx="9152021" cy="401317"/>
          </a:xfrm>
        </p:grpSpPr>
        <p:sp>
          <p:nvSpPr>
            <p:cNvPr id="18" name="TextBox 17"/>
            <p:cNvSpPr txBox="1"/>
            <p:nvPr userDrawn="1"/>
          </p:nvSpPr>
          <p:spPr>
            <a:xfrm>
              <a:off x="7132204" y="6501297"/>
              <a:ext cx="1944216" cy="144000"/>
            </a:xfrm>
            <a:prstGeom prst="rect">
              <a:avLst/>
            </a:prstGeom>
            <a:noFill/>
            <a:effectLst>
              <a:reflection stA="50000" endPos="79000" dist="889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en-US" sz="1100" b="0" spc="200" baseline="0" dirty="0" smtClean="0">
                  <a:effectLst/>
                  <a:latin typeface="Gloucester MT Extra Condensed" pitchFamily="18" charset="0"/>
                </a:rPr>
                <a:t>AUTOMATED-TESTING.INFO</a:t>
              </a:r>
              <a:endParaRPr lang="ru-RU" sz="1100" b="0" spc="200" baseline="0" dirty="0">
                <a:effectLst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8948161" y="6484067"/>
              <a:ext cx="202178" cy="401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0" name="Straight Connector 19"/>
            <p:cNvCxnSpPr>
              <a:stCxn id="19" idx="1"/>
            </p:cNvCxnSpPr>
            <p:nvPr userDrawn="1"/>
          </p:nvCxnSpPr>
          <p:spPr>
            <a:xfrm flipH="1">
              <a:off x="-1682" y="6684726"/>
              <a:ext cx="89498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6701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F782-CB1A-4D8D-A85D-8253C541460D}" type="datetime1">
              <a:rPr lang="ru-RU" smtClean="0"/>
              <a:t>16.05.2012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‹#›</a:t>
            </a:fld>
            <a:endParaRPr lang="ru-RU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5496" y="6543720"/>
            <a:ext cx="504056" cy="1731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56B8CD2-A8B3-41B0-B02C-5B2C28F6DA9C}" type="slidenum">
              <a:rPr lang="ru-RU" smtClean="0"/>
              <a:pPr algn="ctr"/>
              <a:t>‹#›</a:t>
            </a:fld>
            <a:endParaRPr lang="ru-RU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682" y="6484067"/>
            <a:ext cx="9152021" cy="401317"/>
            <a:chOff x="-1682" y="6484067"/>
            <a:chExt cx="9152021" cy="401317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7132204" y="6501297"/>
              <a:ext cx="1944216" cy="144000"/>
            </a:xfrm>
            <a:prstGeom prst="rect">
              <a:avLst/>
            </a:prstGeom>
            <a:noFill/>
            <a:effectLst>
              <a:reflection stA="50000" endPos="79000" dist="889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en-US" sz="1100" b="0" spc="200" baseline="0" dirty="0" smtClean="0">
                  <a:effectLst/>
                  <a:latin typeface="Gloucester MT Extra Condensed" pitchFamily="18" charset="0"/>
                </a:rPr>
                <a:t>AUTOMATED-TESTING.INFO</a:t>
              </a:r>
              <a:endParaRPr lang="ru-RU" sz="1100" b="0" spc="200" baseline="0" dirty="0">
                <a:effectLst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8948161" y="6484067"/>
              <a:ext cx="202178" cy="401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Straight Connector 9"/>
            <p:cNvCxnSpPr>
              <a:stCxn id="9" idx="1"/>
            </p:cNvCxnSpPr>
            <p:nvPr userDrawn="1"/>
          </p:nvCxnSpPr>
          <p:spPr>
            <a:xfrm flipH="1">
              <a:off x="-1682" y="6684726"/>
              <a:ext cx="89498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 rot="16200000" flipV="1">
            <a:off x="-180020" y="656692"/>
            <a:ext cx="720080" cy="360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06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41D8-EF48-488C-91E7-641CD4E6A17F}" type="datetime1">
              <a:rPr lang="ru-RU" smtClean="0"/>
              <a:t>16.05.2012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‹#›</a:t>
            </a:fld>
            <a:endParaRPr lang="ru-RU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5496" y="6543720"/>
            <a:ext cx="504056" cy="1731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56B8CD2-A8B3-41B0-B02C-5B2C28F6DA9C}" type="slidenum">
              <a:rPr lang="ru-RU" smtClean="0"/>
              <a:pPr algn="ctr"/>
              <a:t>‹#›</a:t>
            </a:fld>
            <a:endParaRPr lang="ru-RU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682" y="6484067"/>
            <a:ext cx="9152021" cy="401317"/>
            <a:chOff x="-1682" y="6484067"/>
            <a:chExt cx="9152021" cy="40131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7132204" y="6501297"/>
              <a:ext cx="1944216" cy="144000"/>
            </a:xfrm>
            <a:prstGeom prst="rect">
              <a:avLst/>
            </a:prstGeom>
            <a:noFill/>
            <a:effectLst>
              <a:reflection stA="50000" endPos="79000" dist="889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en-US" sz="1100" b="0" spc="200" baseline="0" dirty="0" smtClean="0">
                  <a:effectLst/>
                  <a:latin typeface="Gloucester MT Extra Condensed" pitchFamily="18" charset="0"/>
                </a:rPr>
                <a:t>AUTOMATED-TESTING.INFO</a:t>
              </a:r>
              <a:endParaRPr lang="ru-RU" sz="1100" b="0" spc="200" baseline="0" dirty="0">
                <a:effectLst/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8948161" y="6484067"/>
              <a:ext cx="202178" cy="401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" name="Straight Connector 8"/>
            <p:cNvCxnSpPr>
              <a:stCxn id="8" idx="1"/>
            </p:cNvCxnSpPr>
            <p:nvPr userDrawn="1"/>
          </p:nvCxnSpPr>
          <p:spPr>
            <a:xfrm flipH="1">
              <a:off x="-1682" y="6684726"/>
              <a:ext cx="89498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035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BAAC-F5F7-4355-B255-0395FB421FF1}" type="datetime1">
              <a:rPr lang="ru-RU" smtClean="0"/>
              <a:t>16.05.2012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2707" y="476672"/>
            <a:ext cx="357333" cy="720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35496" y="6543720"/>
            <a:ext cx="504056" cy="1731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56B8CD2-A8B3-41B0-B02C-5B2C28F6DA9C}" type="slidenum">
              <a:rPr lang="ru-RU" smtClean="0"/>
              <a:pPr algn="ctr"/>
              <a:t>‹#›</a:t>
            </a:fld>
            <a:endParaRPr lang="ru-RU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1682" y="6484067"/>
            <a:ext cx="9152021" cy="401317"/>
            <a:chOff x="-1682" y="6484067"/>
            <a:chExt cx="9152021" cy="401317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132204" y="6501297"/>
              <a:ext cx="1944216" cy="144000"/>
            </a:xfrm>
            <a:prstGeom prst="rect">
              <a:avLst/>
            </a:prstGeom>
            <a:noFill/>
            <a:effectLst>
              <a:reflection stA="50000" endPos="79000" dist="889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en-US" sz="1100" b="0" spc="200" baseline="0" dirty="0" smtClean="0">
                  <a:effectLst/>
                  <a:latin typeface="Gloucester MT Extra Condensed" pitchFamily="18" charset="0"/>
                </a:rPr>
                <a:t>AUTOMATED-TESTING.INFO</a:t>
              </a:r>
              <a:endParaRPr lang="ru-RU" sz="1100" b="0" spc="200" baseline="0" dirty="0">
                <a:effectLst/>
              </a:endParaRP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8948161" y="6484067"/>
              <a:ext cx="202178" cy="401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Straight Connector 12"/>
            <p:cNvCxnSpPr>
              <a:stCxn id="12" idx="1"/>
            </p:cNvCxnSpPr>
            <p:nvPr userDrawn="1"/>
          </p:nvCxnSpPr>
          <p:spPr>
            <a:xfrm flipH="1">
              <a:off x="-1682" y="6684726"/>
              <a:ext cx="89498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618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9B7E-3121-40B8-8C53-75270044E49B}" type="datetime1">
              <a:rPr lang="ru-RU" smtClean="0"/>
              <a:t>16.05.2012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5496" y="6543720"/>
            <a:ext cx="504056" cy="1731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56B8CD2-A8B3-41B0-B02C-5B2C28F6DA9C}" type="slidenum">
              <a:rPr lang="ru-RU" smtClean="0"/>
              <a:pPr algn="ctr"/>
              <a:t>‹#›</a:t>
            </a:fld>
            <a:endParaRPr lang="ru-RU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1682" y="6484067"/>
            <a:ext cx="9152021" cy="401317"/>
            <a:chOff x="-1682" y="6484067"/>
            <a:chExt cx="9152021" cy="40131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132204" y="6501297"/>
              <a:ext cx="1944216" cy="144000"/>
            </a:xfrm>
            <a:prstGeom prst="rect">
              <a:avLst/>
            </a:prstGeom>
            <a:noFill/>
            <a:effectLst>
              <a:reflection stA="50000" endPos="79000" dist="889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en-US" sz="1100" b="0" spc="200" baseline="0" dirty="0" smtClean="0">
                  <a:effectLst/>
                  <a:latin typeface="Gloucester MT Extra Condensed" pitchFamily="18" charset="0"/>
                </a:rPr>
                <a:t>AUTOMATED-TESTING.INFO</a:t>
              </a:r>
              <a:endParaRPr lang="ru-RU" sz="1100" b="0" spc="200" baseline="0" dirty="0">
                <a:effectLst/>
              </a:endParaRP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8948161" y="6484067"/>
              <a:ext cx="202178" cy="401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" name="Straight Connector 11"/>
            <p:cNvCxnSpPr>
              <a:stCxn id="11" idx="1"/>
            </p:cNvCxnSpPr>
            <p:nvPr userDrawn="1"/>
          </p:nvCxnSpPr>
          <p:spPr>
            <a:xfrm flipH="1">
              <a:off x="-1682" y="6684726"/>
              <a:ext cx="89498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840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544" y="69573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23545-B7F4-44A5-ABCF-E34F9135435C}" type="datetime1">
              <a:rPr lang="ru-RU" smtClean="0"/>
              <a:t>16.05.2012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1840" y="695739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88224" y="68866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B8CD2-A8B3-41B0-B02C-5B2C28F6DA9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516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goo.gl/aJTn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concordion.org/Technique.html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143616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-testing.ru/forum/topic/19221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dannorth.net/introducing-bdd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tisfice.com/blog/archives/638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Запускаемая спецификация на </a:t>
            </a:r>
            <a:r>
              <a:rPr lang="ru-RU" dirty="0" err="1"/>
              <a:t>SpecFlow</a:t>
            </a:r>
            <a:r>
              <a:rPr lang="ru-RU" dirty="0"/>
              <a:t> с использованием </a:t>
            </a:r>
            <a:r>
              <a:rPr lang="ru-RU" dirty="0" err="1"/>
              <a:t>WatiN</a:t>
            </a:r>
            <a:r>
              <a:rPr lang="ru-RU" dirty="0"/>
              <a:t> для .NET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ru-RU" spc="300" dirty="0" smtClean="0">
                <a:latin typeface="Georgia" pitchFamily="18" charset="0"/>
              </a:rPr>
              <a:t>Дмитрий </a:t>
            </a:r>
            <a:r>
              <a:rPr lang="en-US" spc="300" dirty="0" smtClean="0">
                <a:latin typeface="Georgia" pitchFamily="18" charset="0"/>
              </a:rPr>
              <a:t> </a:t>
            </a:r>
            <a:r>
              <a:rPr lang="ru-RU" spc="300" dirty="0" err="1" smtClean="0">
                <a:latin typeface="Georgia" pitchFamily="18" charset="0"/>
              </a:rPr>
              <a:t>Жарий</a:t>
            </a:r>
            <a:endParaRPr lang="en-US" spc="300" dirty="0" smtClean="0">
              <a:latin typeface="Georgia" pitchFamily="18" charset="0"/>
            </a:endParaRPr>
          </a:p>
          <a:p>
            <a:r>
              <a:rPr lang="en-US" spc="300" dirty="0" smtClean="0">
                <a:latin typeface="Georgia" pitchFamily="18" charset="0"/>
              </a:rPr>
              <a:t>http://zhariy.com</a:t>
            </a:r>
            <a:endParaRPr lang="en-US" spc="300" dirty="0">
              <a:latin typeface="Georgia" pitchFamily="18" charset="0"/>
            </a:endParaRPr>
          </a:p>
          <a:p>
            <a:r>
              <a:rPr lang="en-US" spc="300" dirty="0" smtClean="0">
                <a:latin typeface="Georgia" pitchFamily="18" charset="0"/>
              </a:rPr>
              <a:t>EPAM Systems</a:t>
            </a:r>
            <a:endParaRPr lang="ru-RU" spc="300" dirty="0">
              <a:latin typeface="Georg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8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Предпочитаете таблицы?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628800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Scenario:</a:t>
            </a:r>
            <a:r>
              <a:rPr lang="en-US" sz="2000" dirty="0"/>
              <a:t> Apples sharing between </a:t>
            </a:r>
            <a:r>
              <a:rPr lang="en-US" sz="2000" dirty="0" smtClean="0"/>
              <a:t>users</a:t>
            </a:r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Given</a:t>
            </a:r>
            <a:r>
              <a:rPr lang="en-US" sz="2000" dirty="0" smtClean="0"/>
              <a:t> the users </a:t>
            </a:r>
            <a:r>
              <a:rPr lang="en-US" sz="2000" dirty="0"/>
              <a:t>balance as follows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 lvl="1"/>
            <a:endParaRPr lang="en-US" sz="2000" b="1" dirty="0" smtClean="0">
              <a:solidFill>
                <a:srgbClr val="7030A0"/>
              </a:solidFill>
            </a:endParaRPr>
          </a:p>
          <a:p>
            <a:pPr lvl="1"/>
            <a:endParaRPr lang="en-US" sz="2000" b="1" dirty="0" smtClean="0">
              <a:solidFill>
                <a:srgbClr val="7030A0"/>
              </a:solidFill>
            </a:endParaRPr>
          </a:p>
          <a:p>
            <a:pPr lvl="1"/>
            <a:endParaRPr lang="en-US" sz="2000" b="1" dirty="0">
              <a:solidFill>
                <a:srgbClr val="7030A0"/>
              </a:solidFill>
            </a:endParaRPr>
          </a:p>
          <a:p>
            <a:pPr lvl="1"/>
            <a:endParaRPr lang="en-US" sz="2000" b="1" dirty="0" smtClean="0">
              <a:solidFill>
                <a:srgbClr val="7030A0"/>
              </a:solidFill>
            </a:endParaRPr>
          </a:p>
          <a:p>
            <a:pPr lvl="1"/>
            <a:endParaRPr lang="ru-RU" sz="2000" b="1" dirty="0" smtClean="0">
              <a:solidFill>
                <a:srgbClr val="7030A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When</a:t>
            </a:r>
            <a:r>
              <a:rPr lang="en-US" sz="2000" dirty="0" smtClean="0"/>
              <a:t> </a:t>
            </a:r>
            <a:r>
              <a:rPr lang="en-US" sz="2000" i="1" dirty="0" smtClean="0"/>
              <a:t>Masha gives 2 apples to Sasha</a:t>
            </a:r>
          </a:p>
          <a:p>
            <a:pPr lvl="1"/>
            <a:r>
              <a:rPr lang="en-US" sz="2000" b="1" dirty="0" smtClean="0"/>
              <a:t>  </a:t>
            </a:r>
            <a:r>
              <a:rPr lang="en-US" sz="2000" b="1" dirty="0" smtClean="0">
                <a:solidFill>
                  <a:srgbClr val="004821"/>
                </a:solidFill>
              </a:rPr>
              <a:t>Then</a:t>
            </a:r>
            <a:r>
              <a:rPr lang="en-US" sz="2000" dirty="0" smtClean="0"/>
              <a:t> </a:t>
            </a:r>
            <a:r>
              <a:rPr lang="en-US" sz="2000" dirty="0"/>
              <a:t>the users balance </a:t>
            </a:r>
            <a:r>
              <a:rPr lang="en-US" sz="2000" dirty="0" smtClean="0"/>
              <a:t>should be as </a:t>
            </a:r>
            <a:r>
              <a:rPr lang="en-US" sz="2000" dirty="0"/>
              <a:t>follows</a:t>
            </a:r>
            <a:r>
              <a:rPr lang="en-US" sz="2000" dirty="0" smtClean="0"/>
              <a:t>:</a:t>
            </a:r>
            <a:endParaRPr lang="ru-RU" sz="20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447540"/>
              </p:ext>
            </p:extLst>
          </p:nvPr>
        </p:nvGraphicFramePr>
        <p:xfrm>
          <a:off x="1487996" y="2564904"/>
          <a:ext cx="3300028" cy="11074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39788"/>
                <a:gridCol w="2160240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Balance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Masha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Sasha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797822"/>
              </p:ext>
            </p:extLst>
          </p:nvPr>
        </p:nvGraphicFramePr>
        <p:xfrm>
          <a:off x="1547664" y="4653136"/>
          <a:ext cx="3300028" cy="11074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39788"/>
                <a:gridCol w="2160240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Balance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Masha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Sasha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71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Цитаты – огромные куски 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59094" y="1412776"/>
            <a:ext cx="8136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Scenario:</a:t>
            </a:r>
            <a:r>
              <a:rPr lang="en-US" sz="2000" dirty="0"/>
              <a:t> Apples sharing between </a:t>
            </a:r>
            <a:r>
              <a:rPr lang="en-US" sz="2000" dirty="0" smtClean="0"/>
              <a:t>users using command line</a:t>
            </a:r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Given</a:t>
            </a:r>
            <a:r>
              <a:rPr lang="en-US" sz="2000" dirty="0" smtClean="0"/>
              <a:t> the users </a:t>
            </a:r>
            <a:r>
              <a:rPr lang="en-US" sz="2000" dirty="0"/>
              <a:t>balance as follows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 lvl="1"/>
            <a:endParaRPr lang="en-US" sz="2000" b="1" dirty="0" smtClean="0">
              <a:solidFill>
                <a:srgbClr val="7030A0"/>
              </a:solidFill>
            </a:endParaRPr>
          </a:p>
          <a:p>
            <a:pPr lvl="1"/>
            <a:endParaRPr lang="en-US" sz="2000" b="1" dirty="0" smtClean="0">
              <a:solidFill>
                <a:srgbClr val="7030A0"/>
              </a:solidFill>
            </a:endParaRPr>
          </a:p>
          <a:p>
            <a:pPr lvl="1"/>
            <a:endParaRPr lang="en-US" sz="2000" b="1" dirty="0">
              <a:solidFill>
                <a:srgbClr val="7030A0"/>
              </a:solidFill>
            </a:endParaRPr>
          </a:p>
          <a:p>
            <a:pPr lvl="1"/>
            <a:endParaRPr lang="en-US" sz="2000" b="1" dirty="0" smtClean="0">
              <a:solidFill>
                <a:srgbClr val="7030A0"/>
              </a:solidFill>
            </a:endParaRPr>
          </a:p>
          <a:p>
            <a:pPr lvl="1"/>
            <a:endParaRPr lang="ru-RU" sz="2000" b="1" dirty="0" smtClean="0">
              <a:solidFill>
                <a:srgbClr val="7030A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When</a:t>
            </a:r>
            <a:r>
              <a:rPr lang="en-US" sz="2000" dirty="0" smtClean="0"/>
              <a:t> </a:t>
            </a:r>
            <a:r>
              <a:rPr lang="en-US" sz="2000" i="1" dirty="0" smtClean="0"/>
              <a:t>Masha executes the following command line:</a:t>
            </a:r>
          </a:p>
          <a:p>
            <a:pPr lvl="1"/>
            <a:r>
              <a:rPr lang="en-US" sz="2000" i="1" dirty="0">
                <a:solidFill>
                  <a:srgbClr val="800000"/>
                </a:solidFill>
              </a:rPr>
              <a:t>"""</a:t>
            </a:r>
            <a:endParaRPr lang="en-US" sz="2000" i="1" dirty="0" smtClean="0">
              <a:solidFill>
                <a:srgbClr val="800000"/>
              </a:solidFill>
            </a:endParaRPr>
          </a:p>
          <a:p>
            <a:pPr lvl="2"/>
            <a:r>
              <a:rPr lang="en-US" sz="2000" i="1" dirty="0" smtClean="0">
                <a:solidFill>
                  <a:srgbClr val="800000"/>
                </a:solidFill>
              </a:rPr>
              <a:t>user-account.exe /user: Masha /</a:t>
            </a:r>
            <a:r>
              <a:rPr lang="en-US" sz="2000" i="1" dirty="0" err="1" smtClean="0">
                <a:solidFill>
                  <a:srgbClr val="800000"/>
                </a:solidFill>
              </a:rPr>
              <a:t>action:give</a:t>
            </a:r>
            <a:r>
              <a:rPr lang="en-US" sz="2000" i="1" dirty="0" smtClean="0">
                <a:solidFill>
                  <a:srgbClr val="800000"/>
                </a:solidFill>
              </a:rPr>
              <a:t> /</a:t>
            </a:r>
            <a:r>
              <a:rPr lang="en-US" sz="2000" i="1" dirty="0" err="1" smtClean="0">
                <a:solidFill>
                  <a:srgbClr val="800000"/>
                </a:solidFill>
              </a:rPr>
              <a:t>item:apple</a:t>
            </a:r>
            <a:r>
              <a:rPr lang="en-US" sz="2000" i="1" dirty="0" smtClean="0">
                <a:solidFill>
                  <a:srgbClr val="800000"/>
                </a:solidFill>
              </a:rPr>
              <a:t> /</a:t>
            </a:r>
            <a:r>
              <a:rPr lang="en-US" sz="2000" i="1" dirty="0" err="1" smtClean="0">
                <a:solidFill>
                  <a:srgbClr val="800000"/>
                </a:solidFill>
              </a:rPr>
              <a:t>touser:Sasha</a:t>
            </a:r>
            <a:r>
              <a:rPr lang="en-US" sz="2000" i="1" dirty="0" smtClean="0">
                <a:solidFill>
                  <a:srgbClr val="800000"/>
                </a:solidFill>
              </a:rPr>
              <a:t> /quantity:2</a:t>
            </a:r>
          </a:p>
          <a:p>
            <a:pPr lvl="1"/>
            <a:r>
              <a:rPr lang="en-US" sz="2000" i="1" dirty="0" smtClean="0">
                <a:solidFill>
                  <a:srgbClr val="800000"/>
                </a:solidFill>
              </a:rPr>
              <a:t>"""</a:t>
            </a:r>
            <a:endParaRPr lang="en-US" sz="2000" i="1" dirty="0">
              <a:solidFill>
                <a:srgbClr val="80000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004821"/>
                </a:solidFill>
              </a:rPr>
              <a:t>Then</a:t>
            </a:r>
            <a:r>
              <a:rPr lang="en-US" sz="2000" dirty="0" smtClean="0"/>
              <a:t> the output should be the following:</a:t>
            </a:r>
          </a:p>
          <a:p>
            <a:pPr lvl="1"/>
            <a:r>
              <a:rPr lang="en-US" sz="2000" i="1" dirty="0" smtClean="0">
                <a:solidFill>
                  <a:srgbClr val="800000"/>
                </a:solidFill>
              </a:rPr>
              <a:t>"""</a:t>
            </a:r>
            <a:endParaRPr lang="en-US" sz="2000" i="1" dirty="0">
              <a:solidFill>
                <a:srgbClr val="800000"/>
              </a:solidFill>
            </a:endParaRPr>
          </a:p>
          <a:p>
            <a:pPr lvl="2"/>
            <a:r>
              <a:rPr lang="en-US" sz="2000" i="1" dirty="0" smtClean="0">
                <a:solidFill>
                  <a:srgbClr val="800000"/>
                </a:solidFill>
              </a:rPr>
              <a:t>Give operation was performed successfully.</a:t>
            </a:r>
          </a:p>
          <a:p>
            <a:pPr lvl="2"/>
            <a:r>
              <a:rPr lang="en-US" sz="2000" i="1" dirty="0" smtClean="0">
                <a:solidFill>
                  <a:srgbClr val="800000"/>
                </a:solidFill>
              </a:rPr>
              <a:t>Current balance is: Masha:  3 apples; </a:t>
            </a:r>
            <a:endParaRPr lang="ru-RU" sz="2000" i="1" dirty="0" smtClean="0">
              <a:solidFill>
                <a:srgbClr val="800000"/>
              </a:solidFill>
            </a:endParaRPr>
          </a:p>
          <a:p>
            <a:pPr lvl="1"/>
            <a:r>
              <a:rPr lang="en-US" sz="2000" i="1" dirty="0">
                <a:solidFill>
                  <a:srgbClr val="800000"/>
                </a:solidFill>
              </a:rPr>
              <a:t>"""</a:t>
            </a:r>
          </a:p>
          <a:p>
            <a:pPr lvl="1"/>
            <a:endParaRPr lang="ru-RU" sz="20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553349"/>
              </p:ext>
            </p:extLst>
          </p:nvPr>
        </p:nvGraphicFramePr>
        <p:xfrm>
          <a:off x="1403648" y="2204864"/>
          <a:ext cx="3300028" cy="11074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39788"/>
                <a:gridCol w="2160240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Balance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Masha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Sasha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57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– </a:t>
            </a:r>
            <a:r>
              <a:rPr lang="ru-RU" dirty="0" smtClean="0"/>
              <a:t>не повторяйтесь!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59094" y="1412776"/>
            <a:ext cx="81369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Background:</a:t>
            </a:r>
          </a:p>
          <a:p>
            <a:pPr marL="0" lvl="1"/>
            <a:r>
              <a:rPr lang="ru-RU" sz="2000" b="1" dirty="0" smtClean="0">
                <a:solidFill>
                  <a:srgbClr val="0070C0"/>
                </a:solidFill>
              </a:rPr>
              <a:t>       </a:t>
            </a:r>
            <a:r>
              <a:rPr lang="en-US" sz="2000" b="1" dirty="0" smtClean="0">
                <a:solidFill>
                  <a:srgbClr val="0070C0"/>
                </a:solidFill>
              </a:rPr>
              <a:t>Given</a:t>
            </a:r>
            <a:r>
              <a:rPr lang="en-US" sz="2000" dirty="0" smtClean="0"/>
              <a:t> </a:t>
            </a:r>
            <a:r>
              <a:rPr lang="en-US" sz="2000" dirty="0"/>
              <a:t>the users balance as follows:</a:t>
            </a:r>
            <a:endParaRPr lang="ru-RU" sz="2000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ru-RU" sz="2000" b="1" dirty="0" smtClean="0"/>
          </a:p>
          <a:p>
            <a:r>
              <a:rPr lang="en-US" b="1" dirty="0">
                <a:solidFill>
                  <a:srgbClr val="FF3300"/>
                </a:solidFill>
              </a:rPr>
              <a:t>Scenario:</a:t>
            </a:r>
            <a:r>
              <a:rPr lang="en-US" dirty="0" smtClean="0"/>
              <a:t> </a:t>
            </a:r>
            <a:r>
              <a:rPr lang="en-US" dirty="0"/>
              <a:t>Apples sharing between </a:t>
            </a:r>
            <a:r>
              <a:rPr lang="en-US" dirty="0" smtClean="0"/>
              <a:t>users using command line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When</a:t>
            </a:r>
            <a:r>
              <a:rPr lang="en-US" dirty="0" smtClean="0"/>
              <a:t> </a:t>
            </a:r>
            <a:r>
              <a:rPr lang="en-US" i="1" dirty="0" smtClean="0"/>
              <a:t>Masha executes the following command line:</a:t>
            </a:r>
          </a:p>
          <a:p>
            <a:pPr lvl="1"/>
            <a:r>
              <a:rPr lang="en-US" b="1" i="1" dirty="0" smtClean="0"/>
              <a:t>{</a:t>
            </a:r>
            <a:r>
              <a:rPr lang="ru-RU" b="1" i="1" dirty="0" smtClean="0"/>
              <a:t> вырезано </a:t>
            </a:r>
            <a:r>
              <a:rPr lang="en-US" b="1" i="1" dirty="0" smtClean="0"/>
              <a:t>}</a:t>
            </a:r>
          </a:p>
          <a:p>
            <a:pPr lvl="1"/>
            <a:r>
              <a:rPr lang="en-US" b="1" dirty="0" smtClean="0">
                <a:solidFill>
                  <a:srgbClr val="004821"/>
                </a:solidFill>
              </a:rPr>
              <a:t>Then</a:t>
            </a:r>
            <a:r>
              <a:rPr lang="en-US" dirty="0" smtClean="0"/>
              <a:t> the output should be the following:</a:t>
            </a:r>
          </a:p>
          <a:p>
            <a:pPr lvl="1"/>
            <a:r>
              <a:rPr lang="en-US" b="1" i="1" dirty="0"/>
              <a:t>{</a:t>
            </a:r>
            <a:r>
              <a:rPr lang="ru-RU" b="1" i="1" dirty="0"/>
              <a:t> вырезано </a:t>
            </a:r>
            <a:r>
              <a:rPr lang="en-US" b="1" i="1" dirty="0" smtClean="0"/>
              <a:t>}</a:t>
            </a:r>
            <a:endParaRPr lang="ru-RU" dirty="0"/>
          </a:p>
          <a:p>
            <a:pPr lvl="1"/>
            <a:endParaRPr lang="ru-RU" sz="1400" b="1" i="1" dirty="0" smtClean="0"/>
          </a:p>
          <a:p>
            <a:r>
              <a:rPr lang="en-US" b="1" dirty="0">
                <a:solidFill>
                  <a:srgbClr val="FF3300"/>
                </a:solidFill>
              </a:rPr>
              <a:t>Scenario:</a:t>
            </a:r>
            <a:r>
              <a:rPr lang="en-US" dirty="0"/>
              <a:t> Apples sharing between users</a:t>
            </a:r>
          </a:p>
          <a:p>
            <a:pPr marL="400050" lvl="1" indent="0">
              <a:buNone/>
            </a:pPr>
            <a:r>
              <a:rPr lang="en-US" b="1" dirty="0" smtClean="0"/>
              <a:t>When</a:t>
            </a:r>
            <a:r>
              <a:rPr lang="en-US" dirty="0" smtClean="0"/>
              <a:t> </a:t>
            </a:r>
            <a:r>
              <a:rPr lang="en-US" i="1" dirty="0"/>
              <a:t>Masha gives 2 apples to Sasha</a:t>
            </a:r>
            <a:endParaRPr lang="ru-RU" i="1" dirty="0"/>
          </a:p>
          <a:p>
            <a:pPr marL="400050" lvl="1" indent="0">
              <a:buNone/>
            </a:pPr>
            <a:r>
              <a:rPr lang="ru-RU" b="1" dirty="0">
                <a:solidFill>
                  <a:srgbClr val="00B050"/>
                </a:solidFill>
              </a:rPr>
              <a:t>  </a:t>
            </a:r>
            <a:r>
              <a:rPr lang="en-US" b="1" dirty="0">
                <a:solidFill>
                  <a:srgbClr val="00B050"/>
                </a:solidFill>
              </a:rPr>
              <a:t>Then</a:t>
            </a:r>
            <a:r>
              <a:rPr lang="en-US" dirty="0"/>
              <a:t> </a:t>
            </a:r>
            <a:r>
              <a:rPr lang="en-US" i="1" dirty="0"/>
              <a:t>Masha should have 3 apples</a:t>
            </a:r>
            <a:endParaRPr lang="ru-RU" dirty="0"/>
          </a:p>
          <a:p>
            <a:pPr marL="400050" lvl="1" indent="0">
              <a:buNone/>
            </a:pPr>
            <a:r>
              <a:rPr lang="ru-RU" b="1" dirty="0">
                <a:solidFill>
                  <a:srgbClr val="00B050"/>
                </a:solidFill>
              </a:rPr>
              <a:t>    </a:t>
            </a:r>
            <a:r>
              <a:rPr lang="en-US" b="1" dirty="0">
                <a:solidFill>
                  <a:srgbClr val="00B050"/>
                </a:solidFill>
              </a:rPr>
              <a:t>And</a:t>
            </a:r>
            <a:r>
              <a:rPr lang="en-US" i="1" dirty="0"/>
              <a:t> Sasha should have 2 apples</a:t>
            </a:r>
            <a:endParaRPr lang="ru-RU" i="1" dirty="0"/>
          </a:p>
          <a:p>
            <a:endParaRPr lang="ru-RU" sz="2000" b="1" i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130574"/>
              </p:ext>
            </p:extLst>
          </p:nvPr>
        </p:nvGraphicFramePr>
        <p:xfrm>
          <a:off x="1207243" y="2276872"/>
          <a:ext cx="3300028" cy="11074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39788"/>
                <a:gridCol w="2160240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Balance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Masha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Sasha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84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Feature: </a:t>
            </a:r>
            <a:r>
              <a:rPr lang="ru-RU" dirty="0" smtClean="0"/>
              <a:t>Мы</a:t>
            </a:r>
            <a:r>
              <a:rPr lang="en-US" dirty="0" smtClean="0"/>
              <a:t> --</a:t>
            </a:r>
            <a:r>
              <a:rPr lang="ru-RU" dirty="0" smtClean="0"/>
              <a:t> </a:t>
            </a:r>
            <a:r>
              <a:rPr lang="ru-RU" dirty="0"/>
              <a:t>на вершине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59094" y="1412776"/>
            <a:ext cx="813690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Feature: </a:t>
            </a:r>
            <a:r>
              <a:rPr lang="en-US" sz="2000" dirty="0" smtClean="0"/>
              <a:t>Items sharing between users</a:t>
            </a:r>
            <a:endParaRPr lang="ru-RU" sz="2000" dirty="0" smtClean="0"/>
          </a:p>
          <a:p>
            <a:r>
              <a:rPr lang="en-US" sz="2000" i="1" dirty="0" smtClean="0"/>
              <a:t>	In order to share the items</a:t>
            </a:r>
          </a:p>
          <a:p>
            <a:r>
              <a:rPr lang="en-US" sz="2000" i="1" dirty="0"/>
              <a:t>	</a:t>
            </a:r>
            <a:r>
              <a:rPr lang="en-US" sz="2000" i="1" dirty="0" smtClean="0"/>
              <a:t>As an user</a:t>
            </a:r>
          </a:p>
          <a:p>
            <a:r>
              <a:rPr lang="en-US" sz="2000" i="1" dirty="0"/>
              <a:t>	</a:t>
            </a:r>
            <a:r>
              <a:rPr lang="en-US" sz="2000" i="1" dirty="0" smtClean="0"/>
              <a:t>I want the system to handle my balance changes</a:t>
            </a:r>
            <a:endParaRPr lang="ru-RU" sz="2000" i="1" dirty="0"/>
          </a:p>
          <a:p>
            <a:endParaRPr lang="ru-RU" sz="2000" b="1" dirty="0" smtClean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Background:</a:t>
            </a:r>
          </a:p>
          <a:p>
            <a:pPr marL="0" lvl="1"/>
            <a:r>
              <a:rPr lang="ru-RU" sz="1400" b="1" dirty="0" smtClean="0">
                <a:solidFill>
                  <a:srgbClr val="0070C0"/>
                </a:solidFill>
              </a:rPr>
              <a:t>       </a:t>
            </a:r>
            <a:r>
              <a:rPr lang="en-US" sz="1400" b="1" dirty="0" smtClean="0">
                <a:solidFill>
                  <a:srgbClr val="0070C0"/>
                </a:solidFill>
              </a:rPr>
              <a:t>Given</a:t>
            </a:r>
            <a:r>
              <a:rPr lang="en-US" sz="1400" dirty="0" smtClean="0"/>
              <a:t> </a:t>
            </a:r>
            <a:r>
              <a:rPr lang="en-US" sz="1400" dirty="0"/>
              <a:t>the users balance as follows:</a:t>
            </a:r>
            <a:endParaRPr lang="ru-RU" sz="1400" dirty="0"/>
          </a:p>
          <a:p>
            <a:pPr marL="0" lvl="1"/>
            <a:r>
              <a:rPr lang="ru-RU" sz="1400" b="1" i="1" dirty="0" smtClean="0"/>
              <a:t>	</a:t>
            </a:r>
            <a:r>
              <a:rPr lang="en-US" sz="1400" b="1" i="1" dirty="0" smtClean="0"/>
              <a:t>{</a:t>
            </a:r>
            <a:r>
              <a:rPr lang="ru-RU" sz="1400" b="1" i="1" dirty="0" smtClean="0"/>
              <a:t> </a:t>
            </a:r>
            <a:r>
              <a:rPr lang="ru-RU" sz="1400" b="1" i="1" dirty="0"/>
              <a:t>вырезано </a:t>
            </a:r>
            <a:r>
              <a:rPr lang="en-US" sz="1400" b="1" i="1" dirty="0"/>
              <a:t>}</a:t>
            </a:r>
          </a:p>
          <a:p>
            <a:endParaRPr lang="ru-RU" sz="1400" b="1" dirty="0" smtClean="0"/>
          </a:p>
          <a:p>
            <a:r>
              <a:rPr lang="en-US" sz="1400" b="1" dirty="0">
                <a:solidFill>
                  <a:srgbClr val="FF3300"/>
                </a:solidFill>
              </a:rPr>
              <a:t>Scenario:</a:t>
            </a:r>
            <a:r>
              <a:rPr lang="en-US" sz="1400" dirty="0" smtClean="0"/>
              <a:t> </a:t>
            </a:r>
            <a:r>
              <a:rPr lang="en-US" sz="1400" dirty="0"/>
              <a:t>Apples sharing between </a:t>
            </a:r>
            <a:r>
              <a:rPr lang="en-US" sz="1400" dirty="0" smtClean="0"/>
              <a:t>users using command line</a:t>
            </a:r>
          </a:p>
          <a:p>
            <a:pPr lvl="1"/>
            <a:r>
              <a:rPr lang="en-US" sz="1400" b="1" dirty="0" smtClean="0">
                <a:solidFill>
                  <a:srgbClr val="7030A0"/>
                </a:solidFill>
              </a:rPr>
              <a:t>When</a:t>
            </a:r>
            <a:r>
              <a:rPr lang="en-US" sz="1400" dirty="0" smtClean="0"/>
              <a:t> </a:t>
            </a:r>
            <a:r>
              <a:rPr lang="en-US" sz="1400" i="1" dirty="0" smtClean="0"/>
              <a:t>Masha executes the following command line:</a:t>
            </a:r>
          </a:p>
          <a:p>
            <a:pPr lvl="1"/>
            <a:r>
              <a:rPr lang="en-US" sz="1400" b="1" i="1" dirty="0" smtClean="0"/>
              <a:t>{</a:t>
            </a:r>
            <a:r>
              <a:rPr lang="ru-RU" sz="1400" b="1" i="1" dirty="0" smtClean="0"/>
              <a:t> вырезано </a:t>
            </a:r>
            <a:r>
              <a:rPr lang="en-US" sz="1400" b="1" i="1" dirty="0" smtClean="0"/>
              <a:t>}</a:t>
            </a:r>
          </a:p>
          <a:p>
            <a:pPr lvl="1"/>
            <a:r>
              <a:rPr lang="en-US" sz="1400" b="1" dirty="0" smtClean="0">
                <a:solidFill>
                  <a:srgbClr val="004821"/>
                </a:solidFill>
              </a:rPr>
              <a:t>Then</a:t>
            </a:r>
            <a:r>
              <a:rPr lang="en-US" sz="1400" dirty="0" smtClean="0"/>
              <a:t> the output should be the following:</a:t>
            </a:r>
          </a:p>
          <a:p>
            <a:pPr lvl="1"/>
            <a:r>
              <a:rPr lang="en-US" sz="1400" b="1" i="1" dirty="0"/>
              <a:t>{</a:t>
            </a:r>
            <a:r>
              <a:rPr lang="ru-RU" sz="1400" b="1" i="1" dirty="0"/>
              <a:t> вырезано </a:t>
            </a:r>
            <a:r>
              <a:rPr lang="en-US" sz="1400" b="1" i="1" dirty="0" smtClean="0"/>
              <a:t>}</a:t>
            </a:r>
            <a:endParaRPr lang="ru-RU" sz="1400" dirty="0"/>
          </a:p>
          <a:p>
            <a:pPr lvl="1"/>
            <a:endParaRPr lang="ru-RU" sz="1400" b="1" i="1" dirty="0" smtClean="0"/>
          </a:p>
          <a:p>
            <a:r>
              <a:rPr lang="en-US" sz="1400" b="1" dirty="0">
                <a:solidFill>
                  <a:srgbClr val="FF3300"/>
                </a:solidFill>
              </a:rPr>
              <a:t>Scenario:</a:t>
            </a:r>
            <a:r>
              <a:rPr lang="en-US" sz="1400" dirty="0"/>
              <a:t> Apples sharing between users</a:t>
            </a:r>
          </a:p>
          <a:p>
            <a:pPr marL="400050" lvl="1" indent="0">
              <a:buNone/>
            </a:pPr>
            <a:r>
              <a:rPr lang="en-US" sz="1400" b="1" dirty="0" smtClean="0"/>
              <a:t>When</a:t>
            </a:r>
            <a:r>
              <a:rPr lang="en-US" sz="1400" dirty="0" smtClean="0"/>
              <a:t> </a:t>
            </a:r>
            <a:r>
              <a:rPr lang="en-US" sz="1400" i="1" dirty="0"/>
              <a:t>Masha gives 2 apples to Sasha</a:t>
            </a:r>
            <a:endParaRPr lang="ru-RU" sz="1400" i="1" dirty="0"/>
          </a:p>
          <a:p>
            <a:pPr marL="400050" lvl="1" indent="0">
              <a:buNone/>
            </a:pPr>
            <a:r>
              <a:rPr lang="ru-RU" sz="1400" b="1" dirty="0">
                <a:solidFill>
                  <a:srgbClr val="00B050"/>
                </a:solidFill>
              </a:rPr>
              <a:t>  </a:t>
            </a:r>
            <a:r>
              <a:rPr lang="en-US" sz="1400" b="1" dirty="0">
                <a:solidFill>
                  <a:srgbClr val="00B050"/>
                </a:solidFill>
              </a:rPr>
              <a:t>Then</a:t>
            </a:r>
            <a:r>
              <a:rPr lang="en-US" sz="1400" dirty="0"/>
              <a:t> </a:t>
            </a:r>
            <a:r>
              <a:rPr lang="en-US" sz="1400" i="1" dirty="0"/>
              <a:t>Masha should have 3 apples</a:t>
            </a:r>
            <a:endParaRPr lang="ru-RU" sz="1400" dirty="0"/>
          </a:p>
          <a:p>
            <a:pPr marL="400050" lvl="1" indent="0">
              <a:buNone/>
            </a:pPr>
            <a:r>
              <a:rPr lang="ru-RU" sz="1400" b="1" dirty="0">
                <a:solidFill>
                  <a:srgbClr val="00B050"/>
                </a:solidFill>
              </a:rPr>
              <a:t>    </a:t>
            </a:r>
            <a:r>
              <a:rPr lang="en-US" sz="1400" b="1" dirty="0">
                <a:solidFill>
                  <a:srgbClr val="00B050"/>
                </a:solidFill>
              </a:rPr>
              <a:t>And</a:t>
            </a:r>
            <a:r>
              <a:rPr lang="en-US" sz="1400" i="1" dirty="0"/>
              <a:t> Sasha should have 2 apples</a:t>
            </a:r>
            <a:endParaRPr lang="ru-RU" sz="1400" i="1" dirty="0"/>
          </a:p>
          <a:p>
            <a:endParaRPr lang="ru-RU" sz="2000" b="1" i="1" dirty="0"/>
          </a:p>
        </p:txBody>
      </p:sp>
    </p:spTree>
    <p:extLst>
      <p:ext uri="{BB962C8B-B14F-4D97-AF65-F5344CB8AC3E}">
        <p14:creationId xmlns:p14="http://schemas.microsoft.com/office/powerpoint/2010/main" val="13076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 еще можно писать любой текст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59094" y="1412776"/>
            <a:ext cx="813690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Feature: </a:t>
            </a:r>
            <a:r>
              <a:rPr lang="en-US" sz="2000" dirty="0" smtClean="0"/>
              <a:t>Items sharing between users</a:t>
            </a:r>
            <a:endParaRPr lang="ru-RU" sz="2000" dirty="0" smtClean="0"/>
          </a:p>
          <a:p>
            <a:endParaRPr lang="ru-RU" sz="2000" i="1" dirty="0" smtClean="0"/>
          </a:p>
          <a:p>
            <a:r>
              <a:rPr lang="en-US" sz="2000" i="1" dirty="0" smtClean="0"/>
              <a:t>	In order to share the items</a:t>
            </a:r>
          </a:p>
          <a:p>
            <a:r>
              <a:rPr lang="en-US" sz="2000" i="1" dirty="0"/>
              <a:t>	</a:t>
            </a:r>
            <a:r>
              <a:rPr lang="en-US" sz="2000" i="1" dirty="0" smtClean="0"/>
              <a:t>As an user</a:t>
            </a:r>
          </a:p>
          <a:p>
            <a:r>
              <a:rPr lang="en-US" sz="2000" i="1" dirty="0"/>
              <a:t>	</a:t>
            </a:r>
            <a:r>
              <a:rPr lang="en-US" sz="2000" i="1" dirty="0" smtClean="0"/>
              <a:t>I want the system to handle my balance changes</a:t>
            </a:r>
            <a:endParaRPr lang="ru-RU" sz="2000" i="1" dirty="0" smtClean="0"/>
          </a:p>
          <a:p>
            <a:r>
              <a:rPr lang="ru-RU" sz="2000" i="1" dirty="0"/>
              <a:t>	</a:t>
            </a:r>
            <a:endParaRPr lang="ru-RU" sz="2000" i="1" dirty="0" smtClean="0"/>
          </a:p>
          <a:p>
            <a:r>
              <a:rPr lang="ru-RU" sz="2000" i="1" dirty="0"/>
              <a:t>	</a:t>
            </a:r>
            <a:r>
              <a:rPr lang="en-US" sz="2000" i="1" dirty="0" smtClean="0"/>
              <a:t>TODO: Add more scenarios</a:t>
            </a:r>
          </a:p>
          <a:p>
            <a:r>
              <a:rPr lang="en-US" sz="2000" i="1" dirty="0"/>
              <a:t>	</a:t>
            </a:r>
            <a:endParaRPr lang="en-US" sz="2000" i="1" dirty="0" smtClean="0"/>
          </a:p>
          <a:p>
            <a:r>
              <a:rPr lang="en-US" sz="2000" i="1" dirty="0"/>
              <a:t>	</a:t>
            </a:r>
            <a:r>
              <a:rPr lang="en-US" sz="2000" i="1" dirty="0" smtClean="0"/>
              <a:t>Requirements</a:t>
            </a:r>
          </a:p>
          <a:p>
            <a:r>
              <a:rPr lang="en-US" sz="2000" i="1" dirty="0"/>
              <a:t>	</a:t>
            </a:r>
            <a:r>
              <a:rPr lang="en-US" sz="2000" i="1" dirty="0" smtClean="0"/>
              <a:t>~~~~~~~~~~~~</a:t>
            </a:r>
          </a:p>
          <a:p>
            <a:r>
              <a:rPr lang="en-US" sz="2000" i="1" dirty="0"/>
              <a:t>	</a:t>
            </a:r>
            <a:r>
              <a:rPr lang="en-US" sz="2000" i="1" dirty="0" smtClean="0"/>
              <a:t>The users:</a:t>
            </a:r>
          </a:p>
          <a:p>
            <a:r>
              <a:rPr lang="en-US" sz="2000" i="1" dirty="0" smtClean="0"/>
              <a:t>	   - Should be allowed to give some items to the others</a:t>
            </a:r>
          </a:p>
          <a:p>
            <a:r>
              <a:rPr lang="en-US" sz="2000" i="1" dirty="0"/>
              <a:t>	</a:t>
            </a:r>
            <a:r>
              <a:rPr lang="en-US" sz="2000" i="1" dirty="0" smtClean="0"/>
              <a:t>   - Should be allowed to take the items back</a:t>
            </a:r>
          </a:p>
          <a:p>
            <a:r>
              <a:rPr lang="en-US" sz="2000" i="1" dirty="0"/>
              <a:t>	</a:t>
            </a:r>
            <a:r>
              <a:rPr lang="en-US" sz="2000" i="1" dirty="0" smtClean="0"/>
              <a:t>   - Should be allowed to share items via command line</a:t>
            </a:r>
          </a:p>
          <a:p>
            <a:r>
              <a:rPr lang="en-US" sz="2000" i="1" dirty="0"/>
              <a:t> </a:t>
            </a:r>
            <a:r>
              <a:rPr lang="en-US" sz="2000" i="1" dirty="0" smtClean="0"/>
              <a:t>                    - Should be allowed to check balance</a:t>
            </a:r>
            <a:endParaRPr lang="ru-RU" sz="2000" i="1" dirty="0"/>
          </a:p>
          <a:p>
            <a:endParaRPr lang="ru-RU" sz="2000" b="1" dirty="0" smtClean="0">
              <a:solidFill>
                <a:srgbClr val="0070C0"/>
              </a:solidFill>
            </a:endParaRPr>
          </a:p>
          <a:p>
            <a:endParaRPr lang="ru-RU" sz="2000" b="1" i="1" dirty="0"/>
          </a:p>
        </p:txBody>
      </p:sp>
    </p:spTree>
    <p:extLst>
      <p:ext uri="{BB962C8B-B14F-4D97-AF65-F5344CB8AC3E}">
        <p14:creationId xmlns:p14="http://schemas.microsoft.com/office/powerpoint/2010/main" val="410845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 сверху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59094" y="1412776"/>
            <a:ext cx="8136904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70C0"/>
                </a:solidFill>
              </a:rPr>
              <a:t>Feature: </a:t>
            </a:r>
            <a:r>
              <a:rPr lang="en-US" sz="1100" dirty="0" smtClean="0"/>
              <a:t>Items sharing between users</a:t>
            </a:r>
            <a:endParaRPr lang="ru-RU" sz="1100" dirty="0" smtClean="0"/>
          </a:p>
          <a:p>
            <a:endParaRPr lang="ru-RU" sz="1100" i="1" dirty="0" smtClean="0"/>
          </a:p>
          <a:p>
            <a:pPr lvl="1"/>
            <a:r>
              <a:rPr lang="en-US" sz="1100" i="1" dirty="0" smtClean="0"/>
              <a:t>In order to share the items</a:t>
            </a:r>
          </a:p>
          <a:p>
            <a:pPr lvl="1"/>
            <a:r>
              <a:rPr lang="en-US" sz="1100" i="1" dirty="0" smtClean="0"/>
              <a:t>As an user</a:t>
            </a:r>
          </a:p>
          <a:p>
            <a:pPr lvl="1"/>
            <a:r>
              <a:rPr lang="en-US" sz="1100" i="1" dirty="0" smtClean="0"/>
              <a:t>I want the system to handle my balance changes</a:t>
            </a:r>
            <a:endParaRPr lang="ru-RU" sz="1100" i="1" dirty="0" smtClean="0"/>
          </a:p>
          <a:p>
            <a:pPr lvl="1"/>
            <a:endParaRPr lang="ru-RU" sz="1100" i="1" dirty="0" smtClean="0"/>
          </a:p>
          <a:p>
            <a:pPr lvl="1"/>
            <a:r>
              <a:rPr lang="en-US" sz="1100" i="1" dirty="0" smtClean="0"/>
              <a:t>TODO: Add more scenarios</a:t>
            </a:r>
          </a:p>
          <a:p>
            <a:pPr lvl="1"/>
            <a:r>
              <a:rPr lang="en-US" sz="1100" i="1" dirty="0"/>
              <a:t>	</a:t>
            </a:r>
            <a:endParaRPr lang="en-US" sz="1100" i="1" dirty="0" smtClean="0"/>
          </a:p>
          <a:p>
            <a:pPr lvl="1"/>
            <a:r>
              <a:rPr lang="en-US" sz="1100" i="1" dirty="0" smtClean="0"/>
              <a:t>Requirements</a:t>
            </a:r>
          </a:p>
          <a:p>
            <a:pPr lvl="1"/>
            <a:r>
              <a:rPr lang="en-US" sz="1100" i="1" dirty="0" smtClean="0"/>
              <a:t>~~~~~~~~~~~~</a:t>
            </a:r>
          </a:p>
          <a:p>
            <a:pPr lvl="1"/>
            <a:r>
              <a:rPr lang="en-US" sz="1100" i="1" dirty="0" smtClean="0"/>
              <a:t>The users:</a:t>
            </a:r>
          </a:p>
          <a:p>
            <a:pPr lvl="1"/>
            <a:r>
              <a:rPr lang="en-US" sz="1100" i="1" dirty="0" smtClean="0"/>
              <a:t>- Should be allowed to give some items to the others</a:t>
            </a:r>
          </a:p>
          <a:p>
            <a:pPr lvl="1"/>
            <a:r>
              <a:rPr lang="en-US" sz="1100" i="1" dirty="0" smtClean="0"/>
              <a:t>- Should be allowed to take the items back</a:t>
            </a:r>
          </a:p>
          <a:p>
            <a:pPr lvl="1"/>
            <a:r>
              <a:rPr lang="en-US" sz="1100" i="1" dirty="0" smtClean="0"/>
              <a:t>- Should be allowed to share items via command line</a:t>
            </a:r>
          </a:p>
          <a:p>
            <a:pPr lvl="1"/>
            <a:r>
              <a:rPr lang="en-US" sz="1100" i="1" dirty="0" smtClean="0"/>
              <a:t>- Should be allowed to check balance</a:t>
            </a:r>
          </a:p>
          <a:p>
            <a:r>
              <a:rPr lang="en-US" sz="1100" b="1" dirty="0">
                <a:solidFill>
                  <a:srgbClr val="0070C0"/>
                </a:solidFill>
              </a:rPr>
              <a:t>Background:</a:t>
            </a:r>
          </a:p>
          <a:p>
            <a:pPr marL="0" lvl="1"/>
            <a:r>
              <a:rPr lang="ru-RU" sz="1100" b="1" dirty="0">
                <a:solidFill>
                  <a:srgbClr val="0070C0"/>
                </a:solidFill>
              </a:rPr>
              <a:t>       </a:t>
            </a:r>
            <a:r>
              <a:rPr lang="en-US" sz="1100" b="1" dirty="0">
                <a:solidFill>
                  <a:srgbClr val="0070C0"/>
                </a:solidFill>
              </a:rPr>
              <a:t>Given</a:t>
            </a:r>
            <a:r>
              <a:rPr lang="en-US" sz="1100" dirty="0"/>
              <a:t> the users balance as follows:</a:t>
            </a:r>
            <a:endParaRPr lang="ru-RU" sz="1100" dirty="0"/>
          </a:p>
          <a:p>
            <a:pPr marL="0" lvl="1"/>
            <a:r>
              <a:rPr lang="ru-RU" sz="1100" b="1" i="1" dirty="0"/>
              <a:t>	</a:t>
            </a:r>
            <a:r>
              <a:rPr lang="en-US" sz="1100" b="1" i="1" dirty="0"/>
              <a:t>{</a:t>
            </a:r>
            <a:r>
              <a:rPr lang="ru-RU" sz="1100" b="1" i="1" dirty="0"/>
              <a:t> вырезано </a:t>
            </a:r>
            <a:r>
              <a:rPr lang="en-US" sz="1100" b="1" i="1" dirty="0"/>
              <a:t>}</a:t>
            </a:r>
          </a:p>
          <a:p>
            <a:endParaRPr lang="ru-RU" sz="1100" b="1" dirty="0"/>
          </a:p>
          <a:p>
            <a:r>
              <a:rPr lang="en-US" sz="1100" b="1" dirty="0">
                <a:solidFill>
                  <a:srgbClr val="FF3300"/>
                </a:solidFill>
              </a:rPr>
              <a:t>Scenario:</a:t>
            </a:r>
            <a:r>
              <a:rPr lang="en-US" sz="1100" dirty="0"/>
              <a:t> Apples sharing between users using command line</a:t>
            </a:r>
          </a:p>
          <a:p>
            <a:pPr lvl="1"/>
            <a:r>
              <a:rPr lang="en-US" sz="1100" b="1" dirty="0">
                <a:solidFill>
                  <a:srgbClr val="7030A0"/>
                </a:solidFill>
              </a:rPr>
              <a:t>When</a:t>
            </a:r>
            <a:r>
              <a:rPr lang="en-US" sz="1100" dirty="0"/>
              <a:t> </a:t>
            </a:r>
            <a:r>
              <a:rPr lang="en-US" sz="1100" i="1" dirty="0"/>
              <a:t>Masha executes the following command line:</a:t>
            </a:r>
          </a:p>
          <a:p>
            <a:pPr lvl="1"/>
            <a:r>
              <a:rPr lang="en-US" sz="1100" b="1" i="1" dirty="0"/>
              <a:t>{</a:t>
            </a:r>
            <a:r>
              <a:rPr lang="ru-RU" sz="1100" b="1" i="1" dirty="0"/>
              <a:t> вырезано </a:t>
            </a:r>
            <a:r>
              <a:rPr lang="en-US" sz="1100" b="1" i="1" dirty="0"/>
              <a:t>}</a:t>
            </a:r>
          </a:p>
          <a:p>
            <a:pPr lvl="1"/>
            <a:r>
              <a:rPr lang="en-US" sz="1100" b="1" dirty="0">
                <a:solidFill>
                  <a:srgbClr val="004821"/>
                </a:solidFill>
              </a:rPr>
              <a:t>Then</a:t>
            </a:r>
            <a:r>
              <a:rPr lang="en-US" sz="1100" dirty="0"/>
              <a:t> the output should be the following:</a:t>
            </a:r>
          </a:p>
          <a:p>
            <a:pPr lvl="1"/>
            <a:r>
              <a:rPr lang="en-US" sz="1100" b="1" i="1" dirty="0"/>
              <a:t>{</a:t>
            </a:r>
            <a:r>
              <a:rPr lang="ru-RU" sz="1100" b="1" i="1" dirty="0"/>
              <a:t> вырезано </a:t>
            </a:r>
            <a:r>
              <a:rPr lang="en-US" sz="1100" b="1" i="1" dirty="0"/>
              <a:t>}</a:t>
            </a:r>
            <a:endParaRPr lang="ru-RU" sz="1100" dirty="0"/>
          </a:p>
          <a:p>
            <a:pPr lvl="1"/>
            <a:endParaRPr lang="ru-RU" sz="1100" b="1" i="1" dirty="0"/>
          </a:p>
          <a:p>
            <a:r>
              <a:rPr lang="en-US" sz="1100" b="1" dirty="0">
                <a:solidFill>
                  <a:srgbClr val="FF3300"/>
                </a:solidFill>
              </a:rPr>
              <a:t>Scenario:</a:t>
            </a:r>
            <a:r>
              <a:rPr lang="en-US" sz="1100" dirty="0"/>
              <a:t> Apples sharing between users</a:t>
            </a:r>
          </a:p>
          <a:p>
            <a:pPr marL="400050" lvl="1" indent="0">
              <a:buNone/>
            </a:pPr>
            <a:r>
              <a:rPr lang="en-US" sz="1100" b="1" dirty="0"/>
              <a:t>When</a:t>
            </a:r>
            <a:r>
              <a:rPr lang="en-US" sz="1100" dirty="0"/>
              <a:t> </a:t>
            </a:r>
            <a:r>
              <a:rPr lang="en-US" sz="1100" i="1" dirty="0"/>
              <a:t>Masha gives 2 apples to Sasha</a:t>
            </a:r>
            <a:endParaRPr lang="ru-RU" sz="1100" i="1" dirty="0"/>
          </a:p>
          <a:p>
            <a:pPr marL="400050" lvl="1" indent="0">
              <a:buNone/>
            </a:pPr>
            <a:r>
              <a:rPr lang="ru-RU" sz="1100" b="1" dirty="0">
                <a:solidFill>
                  <a:srgbClr val="00B050"/>
                </a:solidFill>
              </a:rPr>
              <a:t>  </a:t>
            </a:r>
            <a:r>
              <a:rPr lang="en-US" sz="1100" b="1" dirty="0">
                <a:solidFill>
                  <a:srgbClr val="00B050"/>
                </a:solidFill>
              </a:rPr>
              <a:t>Then</a:t>
            </a:r>
            <a:r>
              <a:rPr lang="en-US" sz="1100" dirty="0"/>
              <a:t> </a:t>
            </a:r>
            <a:r>
              <a:rPr lang="en-US" sz="1100" i="1" dirty="0"/>
              <a:t>Masha should have 3 apples</a:t>
            </a:r>
            <a:endParaRPr lang="ru-RU" sz="1100" dirty="0"/>
          </a:p>
          <a:p>
            <a:pPr marL="400050" lvl="1" indent="0">
              <a:buNone/>
            </a:pPr>
            <a:r>
              <a:rPr lang="ru-RU" sz="1100" b="1" dirty="0">
                <a:solidFill>
                  <a:srgbClr val="00B050"/>
                </a:solidFill>
              </a:rPr>
              <a:t>    </a:t>
            </a:r>
            <a:r>
              <a:rPr lang="en-US" sz="1100" b="1" dirty="0">
                <a:solidFill>
                  <a:srgbClr val="00B050"/>
                </a:solidFill>
              </a:rPr>
              <a:t>And</a:t>
            </a:r>
            <a:r>
              <a:rPr lang="en-US" sz="1100" i="1" dirty="0"/>
              <a:t> Sasha should have 2 </a:t>
            </a:r>
            <a:r>
              <a:rPr lang="en-US" sz="1100" i="1" dirty="0" smtClean="0"/>
              <a:t>apples</a:t>
            </a:r>
            <a:endParaRPr lang="ru-RU" sz="1100" i="1" dirty="0"/>
          </a:p>
        </p:txBody>
      </p:sp>
    </p:spTree>
    <p:extLst>
      <p:ext uri="{BB962C8B-B14F-4D97-AF65-F5344CB8AC3E}">
        <p14:creationId xmlns:p14="http://schemas.microsoft.com/office/powerpoint/2010/main" val="361350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Обобщенный вид сверху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59094" y="1412776"/>
            <a:ext cx="813690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Feature: </a:t>
            </a:r>
            <a:r>
              <a:rPr lang="ru-RU" sz="2000" dirty="0"/>
              <a:t>Имя высокоуровневого требования</a:t>
            </a:r>
            <a:endParaRPr lang="ru-RU" sz="2000" i="1" dirty="0" smtClean="0"/>
          </a:p>
          <a:p>
            <a:pPr lvl="1"/>
            <a:r>
              <a:rPr lang="ru-RU" sz="2000" i="1" dirty="0" smtClean="0"/>
              <a:t> - Описание требований</a:t>
            </a:r>
          </a:p>
          <a:p>
            <a:pPr lvl="1"/>
            <a:r>
              <a:rPr lang="ru-RU" sz="2000" i="1" dirty="0" smtClean="0"/>
              <a:t> - Текст из </a:t>
            </a:r>
            <a:r>
              <a:rPr lang="en-US" sz="2000" i="1" dirty="0" smtClean="0"/>
              <a:t>User Story, Use Cases</a:t>
            </a:r>
          </a:p>
          <a:p>
            <a:pPr lvl="1"/>
            <a:r>
              <a:rPr lang="ru-RU" sz="2000" i="1" dirty="0" smtClean="0"/>
              <a:t> - Ссылки на полезные материалы</a:t>
            </a:r>
          </a:p>
          <a:p>
            <a:pPr lvl="1"/>
            <a:r>
              <a:rPr lang="ru-RU" sz="2000" i="1" dirty="0" smtClean="0"/>
              <a:t> - Что-то еще – да что угодно!</a:t>
            </a:r>
          </a:p>
          <a:p>
            <a:pPr lvl="1"/>
            <a:endParaRPr lang="en-US" sz="2000" i="1" dirty="0" smtClean="0"/>
          </a:p>
          <a:p>
            <a:r>
              <a:rPr lang="en-US" sz="2000" b="1" dirty="0" smtClean="0">
                <a:solidFill>
                  <a:srgbClr val="FF3300"/>
                </a:solidFill>
              </a:rPr>
              <a:t>Scenario</a:t>
            </a:r>
            <a:r>
              <a:rPr lang="en-US" sz="2000" b="1" dirty="0">
                <a:solidFill>
                  <a:srgbClr val="FF3300"/>
                </a:solidFill>
              </a:rPr>
              <a:t>:</a:t>
            </a:r>
            <a:r>
              <a:rPr lang="en-US" sz="2000" dirty="0"/>
              <a:t> </a:t>
            </a:r>
            <a:r>
              <a:rPr lang="ru-RU" sz="2000" dirty="0" smtClean="0"/>
              <a:t>Приемочный критерий</a:t>
            </a:r>
            <a:endParaRPr lang="en-US" sz="2000" dirty="0"/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Given</a:t>
            </a:r>
            <a:r>
              <a:rPr lang="en-US" sz="2000" dirty="0"/>
              <a:t> </a:t>
            </a:r>
            <a:r>
              <a:rPr lang="ru-RU" sz="2000" dirty="0" smtClean="0"/>
              <a:t>что-то уже готово</a:t>
            </a:r>
            <a:endParaRPr lang="ru-RU" sz="2000" dirty="0"/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When</a:t>
            </a:r>
            <a:r>
              <a:rPr lang="en-US" sz="2000" dirty="0" smtClean="0"/>
              <a:t> </a:t>
            </a:r>
            <a:r>
              <a:rPr lang="ru-RU" sz="2000" i="1" dirty="0" smtClean="0"/>
              <a:t>совершено действие</a:t>
            </a:r>
            <a:endParaRPr lang="en-US" sz="2000" i="1" dirty="0"/>
          </a:p>
          <a:p>
            <a:pPr lvl="1"/>
            <a:r>
              <a:rPr lang="en-US" sz="2000" b="1" dirty="0" smtClean="0">
                <a:solidFill>
                  <a:srgbClr val="004821"/>
                </a:solidFill>
              </a:rPr>
              <a:t>Then</a:t>
            </a:r>
            <a:r>
              <a:rPr lang="en-US" sz="2000" dirty="0" smtClean="0"/>
              <a:t> </a:t>
            </a:r>
            <a:r>
              <a:rPr lang="ru-RU" sz="2000" dirty="0" smtClean="0"/>
              <a:t>ожидаем результат</a:t>
            </a:r>
            <a:endParaRPr lang="en-US" sz="2000" dirty="0"/>
          </a:p>
          <a:p>
            <a:pPr lvl="1"/>
            <a:endParaRPr lang="ru-RU" sz="2000" b="1" i="1" dirty="0"/>
          </a:p>
          <a:p>
            <a:r>
              <a:rPr lang="en-US" sz="2000" b="1" dirty="0">
                <a:solidFill>
                  <a:srgbClr val="FF3300"/>
                </a:solidFill>
              </a:rPr>
              <a:t>Scenario:</a:t>
            </a:r>
            <a:r>
              <a:rPr lang="en-US" sz="2000" dirty="0"/>
              <a:t> </a:t>
            </a:r>
            <a:r>
              <a:rPr lang="ru-RU" sz="2000" dirty="0" smtClean="0"/>
              <a:t>Тестирует требования, описанные выше</a:t>
            </a:r>
          </a:p>
          <a:p>
            <a:endParaRPr lang="ru-RU" sz="2000" dirty="0"/>
          </a:p>
          <a:p>
            <a:r>
              <a:rPr lang="en-US" sz="2000" b="1" dirty="0">
                <a:solidFill>
                  <a:srgbClr val="FF3300"/>
                </a:solidFill>
              </a:rPr>
              <a:t>Scenario</a:t>
            </a:r>
            <a:r>
              <a:rPr lang="en-US" sz="2000" b="1" dirty="0" smtClean="0">
                <a:solidFill>
                  <a:srgbClr val="FF3300"/>
                </a:solidFill>
              </a:rPr>
              <a:t>:</a:t>
            </a:r>
            <a:r>
              <a:rPr lang="ru-RU" sz="2000" dirty="0" smtClean="0"/>
              <a:t> Дополняет и разъясняет требования</a:t>
            </a:r>
          </a:p>
          <a:p>
            <a:endParaRPr lang="ru-RU" sz="2000" dirty="0"/>
          </a:p>
          <a:p>
            <a:r>
              <a:rPr lang="en-US" sz="2000" b="1" dirty="0">
                <a:solidFill>
                  <a:srgbClr val="FF3300"/>
                </a:solidFill>
              </a:rPr>
              <a:t>Scenario:</a:t>
            </a:r>
            <a:r>
              <a:rPr lang="ru-RU" sz="2000" dirty="0"/>
              <a:t> </a:t>
            </a:r>
            <a:r>
              <a:rPr lang="ru-RU" sz="2000" dirty="0" smtClean="0"/>
              <a:t>Автоматизируется</a:t>
            </a:r>
            <a:endParaRPr lang="ru-RU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617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Gherkin – </a:t>
            </a:r>
            <a:r>
              <a:rPr lang="ru-RU" dirty="0" smtClean="0"/>
              <a:t>это: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17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79512" y="1706072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специализированый </a:t>
            </a:r>
            <a:r>
              <a:rPr lang="ru-RU" sz="2800" dirty="0"/>
              <a:t>язык для создания тест кейсов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расширяемый </a:t>
            </a:r>
            <a:r>
              <a:rPr lang="ru-RU" sz="2800" dirty="0"/>
              <a:t>язык, имея готовую основу, вы можете «допиливать» </a:t>
            </a:r>
            <a:r>
              <a:rPr lang="ru-RU" sz="2800" dirty="0" smtClean="0"/>
              <a:t>его </a:t>
            </a:r>
            <a:r>
              <a:rPr lang="ru-RU" sz="2800" dirty="0"/>
              <a:t>под ваши нужды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понятен </a:t>
            </a:r>
            <a:r>
              <a:rPr lang="ru-RU" sz="2800" dirty="0"/>
              <a:t>программистам, </a:t>
            </a:r>
            <a:r>
              <a:rPr lang="ru-RU" sz="2800" dirty="0" err="1"/>
              <a:t>тестировщикам</a:t>
            </a:r>
            <a:r>
              <a:rPr lang="ru-RU" sz="2800" dirty="0"/>
              <a:t>  и простым смертным :)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/>
              <a:t>Имеет четкую структуру, что помогает различным инструментам </a:t>
            </a:r>
            <a:r>
              <a:rPr lang="ru-RU" sz="2800" dirty="0" err="1"/>
              <a:t>парсить</a:t>
            </a:r>
            <a:r>
              <a:rPr lang="ru-RU" sz="2800" dirty="0"/>
              <a:t> и преобразовывать *.</a:t>
            </a:r>
            <a:r>
              <a:rPr lang="ru-RU" sz="2800" dirty="0" err="1"/>
              <a:t>feature</a:t>
            </a:r>
            <a:r>
              <a:rPr lang="ru-RU" sz="2800" dirty="0"/>
              <a:t> файлы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11560" y="2592200"/>
            <a:ext cx="6120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611560" y="3429000"/>
            <a:ext cx="6120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683568" y="4293096"/>
            <a:ext cx="6120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755576" y="5661248"/>
            <a:ext cx="6120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07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главное!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18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2348880"/>
            <a:ext cx="85635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Gherkin </a:t>
            </a:r>
            <a:r>
              <a:rPr lang="ru-RU" sz="4800" dirty="0" smtClean="0"/>
              <a:t>можно использовать </a:t>
            </a:r>
            <a:endParaRPr lang="en-US" sz="4800" dirty="0" smtClean="0"/>
          </a:p>
          <a:p>
            <a:r>
              <a:rPr lang="ru-RU" sz="4800" b="1" u="sng" dirty="0" smtClean="0"/>
              <a:t>только</a:t>
            </a:r>
            <a:r>
              <a:rPr lang="ru-RU" sz="4800" dirty="0" smtClean="0"/>
              <a:t> в </a:t>
            </a:r>
            <a:r>
              <a:rPr lang="en-US" sz="4800" b="1" dirty="0" smtClean="0"/>
              <a:t>Cucumber</a:t>
            </a:r>
            <a:r>
              <a:rPr lang="en-US" sz="4800" dirty="0" smtClean="0"/>
              <a:t> </a:t>
            </a:r>
            <a:r>
              <a:rPr lang="ru-RU" sz="4800" dirty="0" smtClean="0"/>
              <a:t>и </a:t>
            </a:r>
            <a:r>
              <a:rPr lang="en-US" sz="4800" b="1" dirty="0" err="1" smtClean="0"/>
              <a:t>SpecFlow</a:t>
            </a:r>
            <a:r>
              <a:rPr lang="en-US" sz="4800" dirty="0" smtClean="0"/>
              <a:t>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0278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Нееееет</a:t>
            </a:r>
            <a:r>
              <a:rPr lang="ru-RU" dirty="0" smtClean="0"/>
              <a:t>! Не только в </a:t>
            </a:r>
            <a:r>
              <a:rPr lang="en-US" dirty="0" err="1" smtClean="0"/>
              <a:t>Cucucmber</a:t>
            </a:r>
            <a:r>
              <a:rPr lang="en-US" dirty="0" smtClean="0"/>
              <a:t>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19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60721" y="1412775"/>
            <a:ext cx="29434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Robot Framework</a:t>
            </a:r>
          </a:p>
          <a:p>
            <a:r>
              <a:rPr lang="en-US" sz="2800" dirty="0">
                <a:hlinkClick r:id="rId2"/>
              </a:rPr>
              <a:t>http://goo.gl/aJTnl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65" y="2685733"/>
            <a:ext cx="3734962" cy="2395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67851" y="1412776"/>
            <a:ext cx="33217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Fitnesse</a:t>
            </a:r>
            <a:endParaRPr lang="en-US" sz="2800" dirty="0" smtClean="0"/>
          </a:p>
          <a:p>
            <a:r>
              <a:rPr lang="en-US" sz="2800" dirty="0"/>
              <a:t>http://goo.gl/8XWQe</a:t>
            </a:r>
            <a:endParaRPr lang="ru-RU" sz="28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815" y="2682714"/>
            <a:ext cx="379396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690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Given when then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Gherkin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17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 не только </a:t>
            </a:r>
            <a:r>
              <a:rPr lang="en-US" dirty="0" err="1" smtClean="0"/>
              <a:t>SpecFlow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20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60721" y="1412775"/>
            <a:ext cx="67934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Concordion</a:t>
            </a:r>
            <a:endParaRPr lang="en-US" sz="2800" dirty="0" smtClean="0"/>
          </a:p>
          <a:p>
            <a:r>
              <a:rPr lang="en-US" sz="2800" dirty="0">
                <a:hlinkClick r:id="rId2"/>
              </a:rPr>
              <a:t>http://www.concordion.org/Technique.html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22" y="2398501"/>
            <a:ext cx="6456264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9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Мы еще не автоматизируем…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7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22</a:t>
            </a:fld>
            <a:endParaRPr lang="ru-RU"/>
          </a:p>
        </p:txBody>
      </p:sp>
      <p:pic>
        <p:nvPicPr>
          <p:cNvPr id="1026" name="Picture 2" descr="Мистер Мэк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84984"/>
            <a:ext cx="1368152" cy="300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ьная выноска 4"/>
          <p:cNvSpPr/>
          <p:nvPr/>
        </p:nvSpPr>
        <p:spPr>
          <a:xfrm>
            <a:off x="611560" y="312542"/>
            <a:ext cx="7344816" cy="288032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/>
              <a:t>Ребят, нам нужно </a:t>
            </a:r>
            <a:r>
              <a:rPr lang="ru-RU" sz="2400" dirty="0" err="1"/>
              <a:t>фичу</a:t>
            </a:r>
            <a:r>
              <a:rPr lang="ru-RU" sz="2400" dirty="0"/>
              <a:t> реализовать, </a:t>
            </a:r>
            <a:r>
              <a:rPr lang="ru-RU" sz="2400" dirty="0" err="1"/>
              <a:t>п’нятненько</a:t>
            </a:r>
            <a:r>
              <a:rPr lang="ru-RU" sz="2400" dirty="0"/>
              <a:t>, чтобы пользователи при </a:t>
            </a:r>
            <a:r>
              <a:rPr lang="ru-RU" sz="2400" dirty="0" smtClean="0"/>
              <a:t>покупке </a:t>
            </a:r>
            <a:r>
              <a:rPr lang="ru-RU" sz="2400" b="1" dirty="0" smtClean="0"/>
              <a:t>5</a:t>
            </a:r>
            <a:r>
              <a:rPr lang="en-US" sz="2400" b="1" dirty="0" smtClean="0"/>
              <a:t>-</a:t>
            </a:r>
            <a:r>
              <a:rPr lang="ru-RU" sz="2400" b="1" dirty="0" err="1" smtClean="0"/>
              <a:t>ти</a:t>
            </a:r>
            <a:r>
              <a:rPr lang="ru-RU" sz="2400" dirty="0" smtClean="0"/>
              <a:t> </a:t>
            </a:r>
            <a:r>
              <a:rPr lang="ru-RU" sz="2400" dirty="0"/>
              <a:t>и </a:t>
            </a:r>
            <a:r>
              <a:rPr lang="ru-RU" sz="2400" b="1" dirty="0"/>
              <a:t>более</a:t>
            </a:r>
            <a:r>
              <a:rPr lang="ru-RU" sz="2400" dirty="0"/>
              <a:t> </a:t>
            </a:r>
            <a:r>
              <a:rPr lang="ru-RU" sz="2400" b="1" dirty="0"/>
              <a:t>книг</a:t>
            </a:r>
            <a:r>
              <a:rPr lang="ru-RU" sz="2400" dirty="0"/>
              <a:t> за один раз получали </a:t>
            </a:r>
            <a:r>
              <a:rPr lang="ru-RU" sz="2400" b="1" dirty="0"/>
              <a:t>бесплатную</a:t>
            </a:r>
            <a:r>
              <a:rPr lang="ru-RU" sz="2400" dirty="0"/>
              <a:t> доставку, </a:t>
            </a:r>
            <a:r>
              <a:rPr lang="ru-RU" sz="2400" dirty="0" err="1"/>
              <a:t>п’нятненько</a:t>
            </a:r>
            <a:r>
              <a:rPr 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0351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Опа</a:t>
            </a:r>
            <a:r>
              <a:rPr lang="ru-RU" dirty="0" smtClean="0"/>
              <a:t>! Оптическая иллюзия!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23</a:t>
            </a:fld>
            <a:endParaRPr lang="ru-RU"/>
          </a:p>
        </p:txBody>
      </p:sp>
      <p:pic>
        <p:nvPicPr>
          <p:cNvPr id="3076" name="Picture 4" descr="http://www.sciencebob.com/images/waveillu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7394078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51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24</a:t>
            </a:fld>
            <a:endParaRPr lang="ru-RU"/>
          </a:p>
        </p:txBody>
      </p:sp>
      <p:pic>
        <p:nvPicPr>
          <p:cNvPr id="2050" name="Picture 2" descr="http://images4.wikia.nocookie.net/__cb20111130005517/villains/images/f/f6/Evil_Stewie_Griff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77071"/>
            <a:ext cx="2215205" cy="203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Мистер Мэк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764704"/>
            <a:ext cx="1313426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Скругленная прямоугольная выноска 2"/>
          <p:cNvSpPr/>
          <p:nvPr/>
        </p:nvSpPr>
        <p:spPr>
          <a:xfrm>
            <a:off x="755576" y="980728"/>
            <a:ext cx="5184576" cy="2592288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4821"/>
                </a:solidFill>
              </a:rPr>
              <a:t>// </a:t>
            </a:r>
            <a:r>
              <a:rPr lang="ru-RU" sz="2000" dirty="0" err="1" smtClean="0">
                <a:solidFill>
                  <a:srgbClr val="004821"/>
                </a:solidFill>
              </a:rPr>
              <a:t>Хэ</a:t>
            </a:r>
            <a:r>
              <a:rPr lang="ru-RU" sz="2000" dirty="0" smtClean="0">
                <a:solidFill>
                  <a:srgbClr val="004821"/>
                </a:solidFill>
              </a:rPr>
              <a:t>, просто, как два байта переслать</a:t>
            </a:r>
          </a:p>
          <a:p>
            <a:endParaRPr lang="ru-RU" sz="2000" dirty="0" smtClean="0"/>
          </a:p>
          <a:p>
            <a:r>
              <a:rPr lang="ru-RU" sz="2000" dirty="0" err="1" smtClean="0">
                <a:solidFill>
                  <a:srgbClr val="0070C0"/>
                </a:solidFill>
              </a:rPr>
              <a:t>if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rgbClr val="0070C0"/>
                </a:solidFill>
              </a:rPr>
              <a:t>(</a:t>
            </a:r>
            <a:r>
              <a:rPr lang="ru-RU" sz="2000" dirty="0" smtClean="0"/>
              <a:t> </a:t>
            </a:r>
            <a:r>
              <a:rPr lang="ru-RU" sz="2000" dirty="0" err="1" smtClean="0"/>
              <a:t>Заказ.Корзина</a:t>
            </a:r>
            <a:r>
              <a:rPr lang="ru-RU" sz="2000" dirty="0"/>
              <a:t>["Книги"] &gt; </a:t>
            </a:r>
            <a:r>
              <a:rPr lang="ru-RU" sz="2000" dirty="0" smtClean="0"/>
              <a:t>5 </a:t>
            </a:r>
            <a:r>
              <a:rPr lang="ru-RU" sz="2000" dirty="0" smtClean="0">
                <a:solidFill>
                  <a:srgbClr val="0070C0"/>
                </a:solidFill>
              </a:rPr>
              <a:t>)</a:t>
            </a:r>
            <a:endParaRPr lang="ru-RU" sz="2000" dirty="0">
              <a:solidFill>
                <a:srgbClr val="0070C0"/>
              </a:solidFill>
            </a:endParaRPr>
          </a:p>
          <a:p>
            <a:r>
              <a:rPr lang="ru-RU" sz="2000" dirty="0">
                <a:solidFill>
                  <a:srgbClr val="0070C0"/>
                </a:solidFill>
              </a:rPr>
              <a:t>{</a:t>
            </a:r>
          </a:p>
          <a:p>
            <a:r>
              <a:rPr lang="ru-RU" sz="2000" dirty="0" smtClean="0"/>
              <a:t>      </a:t>
            </a:r>
            <a:r>
              <a:rPr lang="ru-RU" sz="2000" dirty="0" err="1" smtClean="0"/>
              <a:t>Заказ.БесплатнаяДоставка</a:t>
            </a:r>
            <a:r>
              <a:rPr lang="ru-RU" sz="2000" dirty="0" smtClean="0"/>
              <a:t> </a:t>
            </a:r>
            <a:r>
              <a:rPr lang="ru-RU" sz="2000" dirty="0"/>
              <a:t>= </a:t>
            </a:r>
            <a:r>
              <a:rPr lang="ru-RU" sz="2000" dirty="0" err="1">
                <a:solidFill>
                  <a:srgbClr val="0070C0"/>
                </a:solidFill>
              </a:rPr>
              <a:t>true</a:t>
            </a:r>
            <a:r>
              <a:rPr lang="ru-RU" sz="2000" dirty="0"/>
              <a:t>;</a:t>
            </a:r>
          </a:p>
          <a:p>
            <a:r>
              <a:rPr lang="ru-RU" sz="2000" dirty="0">
                <a:solidFill>
                  <a:srgbClr val="0070C0"/>
                </a:solidFill>
              </a:rPr>
              <a:t>}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07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25</a:t>
            </a:fld>
            <a:endParaRPr lang="ru-RU"/>
          </a:p>
        </p:txBody>
      </p:sp>
      <p:pic>
        <p:nvPicPr>
          <p:cNvPr id="4098" name="Picture 2" descr="http://www.smtexas.net/faculty/jackson/CAPPS61011/CAPPS6T2I/Reddy/Webpage/Images/lisa-simpso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9" y="3996401"/>
            <a:ext cx="2004391" cy="256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Мистер Мэк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262" y="1412776"/>
            <a:ext cx="111641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ages4.wikia.nocookie.net/__cb20111130005517/villains/images/f/f6/Evil_Stewie_Griffi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28817"/>
            <a:ext cx="1565391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ая выноска 2"/>
          <p:cNvSpPr/>
          <p:nvPr/>
        </p:nvSpPr>
        <p:spPr>
          <a:xfrm>
            <a:off x="179512" y="528817"/>
            <a:ext cx="5505223" cy="3600400"/>
          </a:xfrm>
          <a:prstGeom prst="wedgeRectCallout">
            <a:avLst>
              <a:gd name="adj1" fmla="val 46556"/>
              <a:gd name="adj2" fmla="val 7818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Ага, круто: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Добавить </a:t>
            </a:r>
            <a:r>
              <a:rPr lang="ru-RU" dirty="0"/>
              <a:t>в корзину 1 книгу и оформить заказ. Проверить что доставка – стандартная</a:t>
            </a:r>
            <a:r>
              <a:rPr lang="ru-RU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Добавить </a:t>
            </a:r>
            <a:r>
              <a:rPr lang="ru-RU" dirty="0"/>
              <a:t>в корзину 4 книги и оформить заказ. Проверить что доставка – стандартная</a:t>
            </a:r>
            <a:r>
              <a:rPr lang="ru-RU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Добавить </a:t>
            </a:r>
            <a:r>
              <a:rPr lang="ru-RU" dirty="0"/>
              <a:t>в корзину 5 книг и оформить заказ. Проверить что тип доставки – бесплатная</a:t>
            </a:r>
            <a:r>
              <a:rPr lang="ru-RU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Добавить </a:t>
            </a:r>
            <a:r>
              <a:rPr lang="ru-RU" dirty="0"/>
              <a:t>в корзину 6 книг и оформить заказ. Проверить что тип доставки – бесплатная.</a:t>
            </a:r>
          </a:p>
          <a:p>
            <a:r>
              <a:rPr lang="ru-RU" dirty="0"/>
              <a:t>О-о-о тест кейсы почти готовы!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83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всё вместе!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 err="1">
                <a:solidFill>
                  <a:srgbClr val="002060"/>
                </a:solidFill>
              </a:rPr>
              <a:t>Feature</a:t>
            </a:r>
            <a:r>
              <a:rPr lang="ru-RU" sz="1800" b="1" dirty="0">
                <a:solidFill>
                  <a:srgbClr val="002060"/>
                </a:solidFill>
              </a:rPr>
              <a:t>:</a:t>
            </a:r>
            <a:r>
              <a:rPr lang="ru-RU" sz="1800" b="1" dirty="0"/>
              <a:t> </a:t>
            </a:r>
            <a:r>
              <a:rPr lang="ru-RU" sz="1800" dirty="0"/>
              <a:t>Бесплатная доставка книг</a:t>
            </a:r>
          </a:p>
          <a:p>
            <a:pPr marL="685800" lvl="1">
              <a:buFontTx/>
              <a:buChar char="-"/>
            </a:pPr>
            <a:r>
              <a:rPr lang="ru-RU" sz="1800" dirty="0" smtClean="0"/>
              <a:t>При </a:t>
            </a:r>
            <a:r>
              <a:rPr lang="ru-RU" sz="1800" dirty="0"/>
              <a:t>заказе 5-ти и более книг, клиент получает бесплатную </a:t>
            </a:r>
            <a:r>
              <a:rPr lang="ru-RU" sz="1800" dirty="0" smtClean="0"/>
              <a:t>доставку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b="1" dirty="0" err="1">
                <a:solidFill>
                  <a:srgbClr val="002060"/>
                </a:solidFill>
              </a:rPr>
              <a:t>Scenario</a:t>
            </a:r>
            <a:r>
              <a:rPr lang="ru-RU" sz="1800" b="1" dirty="0">
                <a:solidFill>
                  <a:srgbClr val="002060"/>
                </a:solidFill>
              </a:rPr>
              <a:t> </a:t>
            </a:r>
            <a:r>
              <a:rPr lang="ru-RU" sz="1800" b="1" dirty="0" err="1">
                <a:solidFill>
                  <a:srgbClr val="002060"/>
                </a:solidFill>
              </a:rPr>
              <a:t>Outline</a:t>
            </a:r>
            <a:r>
              <a:rPr lang="ru-RU" sz="1800" b="1" dirty="0">
                <a:solidFill>
                  <a:srgbClr val="002060"/>
                </a:solidFill>
              </a:rPr>
              <a:t>:</a:t>
            </a:r>
            <a:r>
              <a:rPr lang="ru-RU" sz="1800" dirty="0"/>
              <a:t> Стоимость доставки при покупке книг</a:t>
            </a:r>
          </a:p>
          <a:p>
            <a:pPr marL="400050" lvl="1" indent="0">
              <a:buNone/>
            </a:pPr>
            <a:r>
              <a:rPr lang="ru-RU" sz="1800" b="1" dirty="0">
                <a:solidFill>
                  <a:srgbClr val="002060"/>
                </a:solidFill>
              </a:rPr>
              <a:t>Дано</a:t>
            </a:r>
            <a:r>
              <a:rPr lang="ru-RU" sz="1800" dirty="0"/>
              <a:t> Клиент заказывает </a:t>
            </a:r>
            <a:r>
              <a:rPr lang="ru-RU" sz="1800" b="1" i="1" dirty="0"/>
              <a:t>&lt;количество книг</a:t>
            </a:r>
            <a:r>
              <a:rPr lang="ru-RU" sz="1800" b="1" i="1" dirty="0" smtClean="0"/>
              <a:t>&gt; </a:t>
            </a:r>
            <a:r>
              <a:rPr lang="ru-RU" sz="1800" dirty="0" smtClean="0"/>
              <a:t>книг</a:t>
            </a:r>
            <a:endParaRPr lang="ru-RU" sz="1800" b="1" dirty="0"/>
          </a:p>
          <a:p>
            <a:pPr marL="400050" lvl="1" indent="0">
              <a:buNone/>
            </a:pPr>
            <a:r>
              <a:rPr lang="ru-RU" sz="1800" b="1" dirty="0">
                <a:solidFill>
                  <a:srgbClr val="002060"/>
                </a:solidFill>
              </a:rPr>
              <a:t>Когда</a:t>
            </a:r>
            <a:r>
              <a:rPr lang="ru-RU" sz="1800" dirty="0"/>
              <a:t> клиент оформляет заказ</a:t>
            </a:r>
          </a:p>
          <a:p>
            <a:pPr marL="400050" lvl="1" indent="0">
              <a:buNone/>
            </a:pPr>
            <a:r>
              <a:rPr lang="ru-RU" sz="1800" b="1" dirty="0" smtClean="0">
                <a:solidFill>
                  <a:srgbClr val="002060"/>
                </a:solidFill>
              </a:rPr>
              <a:t>Тогда</a:t>
            </a:r>
            <a:r>
              <a:rPr lang="ru-RU" sz="1800" dirty="0" smtClean="0"/>
              <a:t> </a:t>
            </a:r>
            <a:r>
              <a:rPr lang="ru-RU" sz="1800" dirty="0"/>
              <a:t>доставка должна быть </a:t>
            </a:r>
            <a:r>
              <a:rPr lang="ru-RU" sz="1800" b="1" i="1" dirty="0"/>
              <a:t>&lt;тип доставки&gt;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Examples:</a:t>
            </a:r>
            <a:endParaRPr lang="ru-RU" sz="2000" b="1" dirty="0">
              <a:solidFill>
                <a:srgbClr val="00206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26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439482"/>
              </p:ext>
            </p:extLst>
          </p:nvPr>
        </p:nvGraphicFramePr>
        <p:xfrm>
          <a:off x="611560" y="4509120"/>
          <a:ext cx="6096000" cy="185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количество книг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тип доставки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Стандартная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Стандартная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Бесплатная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Бесплатная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4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27</a:t>
            </a:fld>
            <a:endParaRPr lang="ru-RU"/>
          </a:p>
        </p:txBody>
      </p:sp>
      <p:pic>
        <p:nvPicPr>
          <p:cNvPr id="2050" name="Picture 2" descr="http://images4.wikia.nocookie.net/__cb20111130005517/villains/images/f/f6/Evil_Stewie_Griff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77071"/>
            <a:ext cx="2215205" cy="203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Мистер Мэк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527" y="260648"/>
            <a:ext cx="1313426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Скругленная прямоугольная выноска 2"/>
          <p:cNvSpPr/>
          <p:nvPr/>
        </p:nvSpPr>
        <p:spPr>
          <a:xfrm>
            <a:off x="755576" y="980728"/>
            <a:ext cx="5184576" cy="2592288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4821"/>
                </a:solidFill>
              </a:rPr>
              <a:t>// </a:t>
            </a:r>
            <a:r>
              <a:rPr lang="ru-RU" sz="2000" dirty="0" err="1" smtClean="0">
                <a:solidFill>
                  <a:srgbClr val="004821"/>
                </a:solidFill>
              </a:rPr>
              <a:t>Хэ</a:t>
            </a:r>
            <a:r>
              <a:rPr lang="ru-RU" sz="2000" dirty="0" smtClean="0">
                <a:solidFill>
                  <a:srgbClr val="004821"/>
                </a:solidFill>
              </a:rPr>
              <a:t>, просто, как два байта переслать</a:t>
            </a:r>
          </a:p>
          <a:p>
            <a:endParaRPr lang="ru-RU" sz="2000" dirty="0" smtClean="0"/>
          </a:p>
          <a:p>
            <a:r>
              <a:rPr lang="ru-RU" sz="2000" dirty="0" err="1" smtClean="0">
                <a:solidFill>
                  <a:srgbClr val="0070C0"/>
                </a:solidFill>
              </a:rPr>
              <a:t>if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rgbClr val="0070C0"/>
                </a:solidFill>
              </a:rPr>
              <a:t>(</a:t>
            </a:r>
            <a:r>
              <a:rPr lang="ru-RU" sz="2000" dirty="0" smtClean="0"/>
              <a:t> </a:t>
            </a:r>
            <a:r>
              <a:rPr lang="ru-RU" sz="2000" dirty="0" err="1" smtClean="0"/>
              <a:t>Заказ.Корзина</a:t>
            </a:r>
            <a:r>
              <a:rPr lang="ru-RU" sz="2000" dirty="0"/>
              <a:t>["Книги"] &gt; </a:t>
            </a:r>
            <a:r>
              <a:rPr lang="ru-RU" sz="2000" dirty="0" smtClean="0"/>
              <a:t>5 </a:t>
            </a:r>
            <a:r>
              <a:rPr lang="ru-RU" sz="2000" dirty="0" smtClean="0">
                <a:solidFill>
                  <a:srgbClr val="0070C0"/>
                </a:solidFill>
              </a:rPr>
              <a:t>)</a:t>
            </a:r>
            <a:endParaRPr lang="ru-RU" sz="2000" dirty="0">
              <a:solidFill>
                <a:srgbClr val="0070C0"/>
              </a:solidFill>
            </a:endParaRPr>
          </a:p>
          <a:p>
            <a:r>
              <a:rPr lang="ru-RU" sz="2000" dirty="0">
                <a:solidFill>
                  <a:srgbClr val="0070C0"/>
                </a:solidFill>
              </a:rPr>
              <a:t>{</a:t>
            </a:r>
          </a:p>
          <a:p>
            <a:r>
              <a:rPr lang="ru-RU" sz="2000" dirty="0" smtClean="0"/>
              <a:t>      </a:t>
            </a:r>
            <a:r>
              <a:rPr lang="ru-RU" sz="2000" dirty="0" err="1" smtClean="0"/>
              <a:t>Заказ.БесплатнаяДоставка</a:t>
            </a:r>
            <a:r>
              <a:rPr lang="ru-RU" sz="2000" dirty="0" smtClean="0"/>
              <a:t> </a:t>
            </a:r>
            <a:r>
              <a:rPr lang="ru-RU" sz="2000" dirty="0"/>
              <a:t>= </a:t>
            </a:r>
            <a:r>
              <a:rPr lang="ru-RU" sz="2000" dirty="0" err="1">
                <a:solidFill>
                  <a:srgbClr val="0070C0"/>
                </a:solidFill>
              </a:rPr>
              <a:t>true</a:t>
            </a:r>
            <a:r>
              <a:rPr lang="ru-RU" sz="2000" dirty="0"/>
              <a:t>;</a:t>
            </a:r>
          </a:p>
          <a:p>
            <a:r>
              <a:rPr lang="ru-RU" sz="2000" dirty="0">
                <a:solidFill>
                  <a:srgbClr val="0070C0"/>
                </a:solidFill>
              </a:rPr>
              <a:t>}</a:t>
            </a:r>
          </a:p>
          <a:p>
            <a:pPr algn="ctr"/>
            <a:endParaRPr lang="ru-RU" dirty="0"/>
          </a:p>
        </p:txBody>
      </p:sp>
      <p:pic>
        <p:nvPicPr>
          <p:cNvPr id="6" name="Picture 2" descr="http://www.smtexas.net/faculty/jackson/CAPPS61011/CAPPS6T2I/Reddy/Webpage/Images/lisa-simpson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354" y="3903601"/>
            <a:ext cx="1866464" cy="238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184241"/>
            <a:ext cx="406717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453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28</a:t>
            </a:fld>
            <a:endParaRPr lang="ru-RU"/>
          </a:p>
        </p:txBody>
      </p:sp>
      <p:pic>
        <p:nvPicPr>
          <p:cNvPr id="2050" name="Picture 2" descr="http://images4.wikia.nocookie.net/__cb20111130005517/villains/images/f/f6/Evil_Stewie_Griff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77071"/>
            <a:ext cx="2215205" cy="203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Мистер Мэк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527" y="260648"/>
            <a:ext cx="1313426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Скругленная прямоугольная выноска 2"/>
          <p:cNvSpPr/>
          <p:nvPr/>
        </p:nvSpPr>
        <p:spPr>
          <a:xfrm>
            <a:off x="755576" y="980728"/>
            <a:ext cx="5184576" cy="2592288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4821"/>
                </a:solidFill>
              </a:rPr>
              <a:t>// </a:t>
            </a:r>
            <a:r>
              <a:rPr lang="ru-RU" sz="2000" dirty="0" err="1" smtClean="0">
                <a:solidFill>
                  <a:srgbClr val="004821"/>
                </a:solidFill>
              </a:rPr>
              <a:t>Хэ</a:t>
            </a:r>
            <a:r>
              <a:rPr lang="ru-RU" sz="2000" dirty="0" smtClean="0">
                <a:solidFill>
                  <a:srgbClr val="004821"/>
                </a:solidFill>
              </a:rPr>
              <a:t>, просто, как два байта переслать</a:t>
            </a:r>
          </a:p>
          <a:p>
            <a:endParaRPr lang="ru-RU" sz="2000" dirty="0" smtClean="0"/>
          </a:p>
          <a:p>
            <a:r>
              <a:rPr lang="ru-RU" sz="2000" dirty="0" err="1" smtClean="0">
                <a:solidFill>
                  <a:srgbClr val="0070C0"/>
                </a:solidFill>
              </a:rPr>
              <a:t>if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rgbClr val="0070C0"/>
                </a:solidFill>
              </a:rPr>
              <a:t>(</a:t>
            </a:r>
            <a:r>
              <a:rPr lang="ru-RU" sz="2000" dirty="0" smtClean="0"/>
              <a:t> </a:t>
            </a:r>
            <a:r>
              <a:rPr lang="ru-RU" sz="2000" dirty="0" err="1" smtClean="0"/>
              <a:t>Заказ.Корзина</a:t>
            </a:r>
            <a:r>
              <a:rPr lang="ru-RU" sz="2000" dirty="0"/>
              <a:t>["Книги"] </a:t>
            </a:r>
            <a:r>
              <a:rPr lang="ru-RU" sz="2000" dirty="0" smtClean="0"/>
              <a:t>&gt;</a:t>
            </a:r>
            <a:r>
              <a:rPr lang="ru-RU" sz="2000" b="1" dirty="0" smtClean="0">
                <a:solidFill>
                  <a:srgbClr val="FF3300"/>
                </a:solidFill>
              </a:rPr>
              <a:t>= </a:t>
            </a:r>
            <a:r>
              <a:rPr lang="ru-RU" sz="2000" dirty="0" smtClean="0"/>
              <a:t>5 </a:t>
            </a:r>
            <a:r>
              <a:rPr lang="ru-RU" sz="2000" dirty="0" smtClean="0">
                <a:solidFill>
                  <a:srgbClr val="0070C0"/>
                </a:solidFill>
              </a:rPr>
              <a:t>)</a:t>
            </a:r>
            <a:endParaRPr lang="ru-RU" sz="2000" dirty="0">
              <a:solidFill>
                <a:srgbClr val="0070C0"/>
              </a:solidFill>
            </a:endParaRPr>
          </a:p>
          <a:p>
            <a:r>
              <a:rPr lang="ru-RU" sz="2000" dirty="0">
                <a:solidFill>
                  <a:srgbClr val="0070C0"/>
                </a:solidFill>
              </a:rPr>
              <a:t>{</a:t>
            </a:r>
          </a:p>
          <a:p>
            <a:r>
              <a:rPr lang="ru-RU" sz="2000" dirty="0" smtClean="0"/>
              <a:t>      </a:t>
            </a:r>
            <a:r>
              <a:rPr lang="ru-RU" sz="2000" dirty="0" err="1" smtClean="0"/>
              <a:t>Заказ.БесплатнаяДоставка</a:t>
            </a:r>
            <a:r>
              <a:rPr lang="ru-RU" sz="2000" dirty="0" smtClean="0"/>
              <a:t> </a:t>
            </a:r>
            <a:r>
              <a:rPr lang="ru-RU" sz="2000" dirty="0"/>
              <a:t>= </a:t>
            </a:r>
            <a:r>
              <a:rPr lang="ru-RU" sz="2000" dirty="0" err="1">
                <a:solidFill>
                  <a:srgbClr val="0070C0"/>
                </a:solidFill>
              </a:rPr>
              <a:t>true</a:t>
            </a:r>
            <a:r>
              <a:rPr lang="ru-RU" sz="2000" dirty="0"/>
              <a:t>;</a:t>
            </a:r>
          </a:p>
          <a:p>
            <a:r>
              <a:rPr lang="ru-RU" sz="2000" dirty="0">
                <a:solidFill>
                  <a:srgbClr val="0070C0"/>
                </a:solidFill>
              </a:rPr>
              <a:t>}</a:t>
            </a:r>
          </a:p>
          <a:p>
            <a:pPr algn="ctr"/>
            <a:endParaRPr lang="ru-RU" dirty="0"/>
          </a:p>
        </p:txBody>
      </p:sp>
      <p:pic>
        <p:nvPicPr>
          <p:cNvPr id="6" name="Picture 2" descr="http://www.smtexas.net/faculty/jackson/CAPPS61011/CAPPS6T2I/Reddy/Webpage/Images/lisa-simpson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354" y="3903601"/>
            <a:ext cx="1866464" cy="238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184241"/>
            <a:ext cx="406717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55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29</a:t>
            </a:fld>
            <a:endParaRPr lang="ru-RU"/>
          </a:p>
        </p:txBody>
      </p:sp>
      <p:pic>
        <p:nvPicPr>
          <p:cNvPr id="4098" name="Picture 2" descr="http://www.smtexas.net/faculty/jackson/CAPPS61011/CAPPS6T2I/Reddy/Webpage/Images/lisa-simpso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9" y="3996401"/>
            <a:ext cx="2004391" cy="256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Мистер Мэк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76672"/>
            <a:ext cx="111641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ages4.wikia.nocookie.net/__cb20111130005517/villains/images/f/f6/Evil_Stewie_Griffi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8494"/>
            <a:ext cx="1565391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ая выноска 2"/>
          <p:cNvSpPr/>
          <p:nvPr/>
        </p:nvSpPr>
        <p:spPr>
          <a:xfrm>
            <a:off x="179512" y="2060847"/>
            <a:ext cx="5505223" cy="2068369"/>
          </a:xfrm>
          <a:prstGeom prst="wedgeRectCallout">
            <a:avLst>
              <a:gd name="adj1" fmla="val 46556"/>
              <a:gd name="adj2" fmla="val 7818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400" dirty="0" smtClean="0"/>
              <a:t>Ой, круто!</a:t>
            </a:r>
          </a:p>
          <a:p>
            <a:r>
              <a:rPr lang="ru-RU" sz="2400" dirty="0" smtClean="0"/>
              <a:t>Теперь все те кто заказывает Слонов будут читать больше книг, потому что доставка 5-ти книг и одного слона ведь тоже бесплатная?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1997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Given When Then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Given</a:t>
            </a:r>
            <a:r>
              <a:rPr lang="en-US" dirty="0" smtClean="0"/>
              <a:t> (</a:t>
            </a:r>
            <a:r>
              <a:rPr lang="ru-RU" dirty="0" smtClean="0"/>
              <a:t>Дано</a:t>
            </a:r>
            <a:r>
              <a:rPr lang="en-US" dirty="0" smtClean="0"/>
              <a:t>) </a:t>
            </a:r>
            <a:r>
              <a:rPr lang="ru-RU" i="1" dirty="0" smtClean="0"/>
              <a:t>Некоторый </a:t>
            </a:r>
            <a:r>
              <a:rPr lang="ru-RU" i="1" dirty="0"/>
              <a:t>первоначальный </a:t>
            </a:r>
            <a:r>
              <a:rPr lang="ru-RU" i="1" dirty="0" smtClean="0"/>
              <a:t>контекст</a:t>
            </a:r>
          </a:p>
          <a:p>
            <a:pPr marL="0" indent="0">
              <a:buNone/>
            </a:pPr>
            <a:endParaRPr lang="en-US" i="1" dirty="0" smtClean="0"/>
          </a:p>
          <a:p>
            <a:pPr marL="400050" lvl="1" indent="0">
              <a:buNone/>
            </a:pPr>
            <a:r>
              <a:rPr lang="en-US" b="1" i="1" dirty="0" smtClean="0"/>
              <a:t>When </a:t>
            </a:r>
            <a:r>
              <a:rPr lang="ru-RU" i="1" dirty="0" smtClean="0"/>
              <a:t>(Когда)</a:t>
            </a:r>
            <a:r>
              <a:rPr lang="ru-RU" dirty="0"/>
              <a:t> Происходит некоторое действие или </a:t>
            </a:r>
            <a:r>
              <a:rPr lang="ru-RU" dirty="0" smtClean="0"/>
              <a:t>событие</a:t>
            </a:r>
          </a:p>
          <a:p>
            <a:pPr marL="400050" lvl="1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b="1" i="1" dirty="0" smtClean="0"/>
              <a:t>Then </a:t>
            </a:r>
            <a:r>
              <a:rPr lang="en-US" i="1" dirty="0" smtClean="0"/>
              <a:t>(</a:t>
            </a:r>
            <a:r>
              <a:rPr lang="ru-RU" i="1" dirty="0" smtClean="0"/>
              <a:t>Тогда</a:t>
            </a:r>
            <a:r>
              <a:rPr lang="en-US" i="1" dirty="0" smtClean="0"/>
              <a:t>)</a:t>
            </a:r>
            <a:r>
              <a:rPr lang="ru-RU" dirty="0"/>
              <a:t> </a:t>
            </a:r>
            <a:r>
              <a:rPr lang="ru-RU" i="1" dirty="0"/>
              <a:t>Нужно убедиться, что у действия был ожидаемый результат</a:t>
            </a:r>
          </a:p>
          <a:p>
            <a:pPr marL="0" indent="0">
              <a:buNone/>
            </a:pPr>
            <a:endParaRPr lang="ru-RU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141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30</a:t>
            </a:fld>
            <a:endParaRPr lang="ru-RU"/>
          </a:p>
        </p:txBody>
      </p:sp>
      <p:pic>
        <p:nvPicPr>
          <p:cNvPr id="4098" name="Picture 2" descr="http://www.smtexas.net/faculty/jackson/CAPPS61011/CAPPS6T2I/Reddy/Webpage/Images/lisa-simpso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38070"/>
            <a:ext cx="2004391" cy="256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Мистер Мэк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11" y="2877695"/>
            <a:ext cx="1707453" cy="37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ages4.wikia.nocookie.net/__cb20111130005517/villains/images/f/f6/Evil_Stewie_Griffi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8070"/>
            <a:ext cx="1565391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ая выноска 5"/>
          <p:cNvSpPr/>
          <p:nvPr/>
        </p:nvSpPr>
        <p:spPr>
          <a:xfrm>
            <a:off x="2123728" y="942126"/>
            <a:ext cx="3960440" cy="1872208"/>
          </a:xfrm>
          <a:prstGeom prst="wedgeRectCallout">
            <a:avLst>
              <a:gd name="adj1" fmla="val -37373"/>
              <a:gd name="adj2" fmla="val 7571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err="1" smtClean="0"/>
              <a:t>Сло</a:t>
            </a:r>
            <a:r>
              <a:rPr lang="ru-RU" sz="2400" dirty="0" smtClean="0"/>
              <a:t>… каких еще слонов?! Нет, это касается только книг</a:t>
            </a:r>
            <a:r>
              <a:rPr lang="ru-RU" sz="2400" dirty="0"/>
              <a:t>, </a:t>
            </a:r>
            <a:r>
              <a:rPr lang="ru-RU" sz="2400" dirty="0" err="1" smtClean="0"/>
              <a:t>п’нятненько</a:t>
            </a:r>
            <a:r>
              <a:rPr lang="ru-RU" sz="2400" dirty="0" smtClean="0"/>
              <a:t>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3007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снова всё вместе!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 err="1">
                <a:solidFill>
                  <a:srgbClr val="002060"/>
                </a:solidFill>
              </a:rPr>
              <a:t>Feature</a:t>
            </a:r>
            <a:r>
              <a:rPr lang="ru-RU" sz="1800" b="1" dirty="0">
                <a:solidFill>
                  <a:srgbClr val="002060"/>
                </a:solidFill>
              </a:rPr>
              <a:t>:</a:t>
            </a:r>
            <a:r>
              <a:rPr lang="ru-RU" sz="1800" b="1" dirty="0"/>
              <a:t> </a:t>
            </a:r>
            <a:r>
              <a:rPr lang="ru-RU" sz="1800" dirty="0"/>
              <a:t>Бесплатная доставка книг</a:t>
            </a:r>
          </a:p>
          <a:p>
            <a:pPr marL="685800" lvl="1">
              <a:buFontTx/>
              <a:buChar char="-"/>
            </a:pPr>
            <a:r>
              <a:rPr lang="ru-RU" sz="1800" dirty="0" smtClean="0"/>
              <a:t>При </a:t>
            </a:r>
            <a:r>
              <a:rPr lang="ru-RU" sz="1800" dirty="0"/>
              <a:t>заказе 5-ти и более книг, клиент получает бесплатную </a:t>
            </a:r>
            <a:r>
              <a:rPr lang="ru-RU" sz="1800" dirty="0" smtClean="0"/>
              <a:t>доставку</a:t>
            </a:r>
          </a:p>
          <a:p>
            <a:pPr marL="685800" lvl="1">
              <a:buFontTx/>
              <a:buChar char="-"/>
            </a:pPr>
            <a:r>
              <a:rPr lang="ru-RU" sz="1800" dirty="0" smtClean="0"/>
              <a:t>При заказе книг и других товаров – доставка всегда стандартная</a:t>
            </a:r>
          </a:p>
          <a:p>
            <a:pPr marL="400050" lvl="1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600" b="1" dirty="0" err="1" smtClean="0">
                <a:solidFill>
                  <a:srgbClr val="002060"/>
                </a:solidFill>
              </a:rPr>
              <a:t>Scenario</a:t>
            </a:r>
            <a:r>
              <a:rPr lang="ru-RU" sz="1600" b="1" dirty="0" smtClean="0">
                <a:solidFill>
                  <a:srgbClr val="002060"/>
                </a:solidFill>
              </a:rPr>
              <a:t> </a:t>
            </a:r>
            <a:r>
              <a:rPr lang="ru-RU" sz="1600" b="1" dirty="0" err="1">
                <a:solidFill>
                  <a:srgbClr val="002060"/>
                </a:solidFill>
              </a:rPr>
              <a:t>Outline</a:t>
            </a:r>
            <a:r>
              <a:rPr lang="ru-RU" sz="1600" b="1" dirty="0">
                <a:solidFill>
                  <a:srgbClr val="002060"/>
                </a:solidFill>
              </a:rPr>
              <a:t>:</a:t>
            </a:r>
            <a:r>
              <a:rPr lang="ru-RU" sz="1600" dirty="0"/>
              <a:t> Стоимость доставки при покупке книг</a:t>
            </a:r>
          </a:p>
          <a:p>
            <a:pPr marL="400050" lvl="1" indent="0">
              <a:buNone/>
            </a:pPr>
            <a:r>
              <a:rPr lang="ru-RU" sz="1600" b="1" dirty="0">
                <a:solidFill>
                  <a:srgbClr val="002060"/>
                </a:solidFill>
              </a:rPr>
              <a:t>Дано</a:t>
            </a:r>
            <a:r>
              <a:rPr lang="ru-RU" sz="1600" dirty="0"/>
              <a:t> Клиент заказывает </a:t>
            </a:r>
            <a:r>
              <a:rPr lang="ru-RU" sz="1600" b="1" i="1" dirty="0"/>
              <a:t>&lt;количество книг</a:t>
            </a:r>
            <a:r>
              <a:rPr lang="ru-RU" sz="1600" b="1" i="1" dirty="0" smtClean="0"/>
              <a:t>&gt; </a:t>
            </a:r>
            <a:r>
              <a:rPr lang="ru-RU" sz="1600" dirty="0" smtClean="0"/>
              <a:t>книг</a:t>
            </a:r>
          </a:p>
          <a:p>
            <a:pPr marL="400050" lvl="1" indent="0">
              <a:buNone/>
            </a:pPr>
            <a:r>
              <a:rPr lang="ru-RU" sz="1600" b="1" i="1" dirty="0" smtClean="0">
                <a:solidFill>
                  <a:srgbClr val="002060"/>
                </a:solidFill>
              </a:rPr>
              <a:t>И </a:t>
            </a:r>
            <a:r>
              <a:rPr lang="ru-RU" sz="1600" dirty="0" smtClean="0"/>
              <a:t>других товаров </a:t>
            </a:r>
            <a:r>
              <a:rPr lang="ru-RU" sz="1600" dirty="0"/>
              <a:t>-- </a:t>
            </a:r>
            <a:r>
              <a:rPr lang="ru-RU" sz="1600" b="1" i="1" dirty="0"/>
              <a:t>&lt;количество </a:t>
            </a:r>
            <a:r>
              <a:rPr lang="ru-RU" sz="1600" b="1" i="1" dirty="0" smtClean="0"/>
              <a:t>др. тов.&gt;</a:t>
            </a:r>
            <a:endParaRPr lang="ru-RU" sz="1600" b="1" i="1" dirty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ru-RU" sz="1600" b="1" dirty="0">
                <a:solidFill>
                  <a:srgbClr val="002060"/>
                </a:solidFill>
              </a:rPr>
              <a:t>Когда</a:t>
            </a:r>
            <a:r>
              <a:rPr lang="ru-RU" sz="1600" dirty="0"/>
              <a:t> клиент оформляет заказ</a:t>
            </a:r>
          </a:p>
          <a:p>
            <a:pPr marL="400050" lvl="1" indent="0">
              <a:buNone/>
            </a:pPr>
            <a:r>
              <a:rPr lang="ru-RU" sz="1600" b="1" dirty="0" smtClean="0">
                <a:solidFill>
                  <a:srgbClr val="002060"/>
                </a:solidFill>
              </a:rPr>
              <a:t>Тогда</a:t>
            </a:r>
            <a:r>
              <a:rPr lang="ru-RU" sz="1600" dirty="0" smtClean="0"/>
              <a:t> </a:t>
            </a:r>
            <a:r>
              <a:rPr lang="ru-RU" sz="1600" dirty="0"/>
              <a:t>доставка должна быть </a:t>
            </a:r>
            <a:r>
              <a:rPr lang="ru-RU" sz="1600" b="1" i="1" dirty="0"/>
              <a:t>&lt;тип доставки&gt;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2060"/>
                </a:solidFill>
              </a:rPr>
              <a:t>Examples:</a:t>
            </a:r>
            <a:endParaRPr lang="ru-RU" sz="1600" b="1" dirty="0">
              <a:solidFill>
                <a:srgbClr val="00206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31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335904"/>
              </p:ext>
            </p:extLst>
          </p:nvPr>
        </p:nvGraphicFramePr>
        <p:xfrm>
          <a:off x="539552" y="4797152"/>
          <a:ext cx="6096000" cy="1828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32000"/>
                <a:gridCol w="2032000"/>
                <a:gridCol w="2032000"/>
              </a:tblGrid>
              <a:tr h="26745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количество книг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количество др. тов.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тип доставки</a:t>
                      </a:r>
                      <a:endParaRPr lang="ru-RU" sz="1400" dirty="0"/>
                    </a:p>
                  </a:txBody>
                  <a:tcPr/>
                </a:tc>
              </a:tr>
              <a:tr h="2751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Стандартная</a:t>
                      </a:r>
                      <a:endParaRPr lang="ru-RU" sz="1400" dirty="0"/>
                    </a:p>
                  </a:txBody>
                  <a:tcPr/>
                </a:tc>
              </a:tr>
              <a:tr h="27517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Стандартная</a:t>
                      </a:r>
                      <a:endParaRPr lang="ru-RU" sz="1400" dirty="0"/>
                    </a:p>
                  </a:txBody>
                  <a:tcPr/>
                </a:tc>
              </a:tr>
              <a:tr h="27517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Бесплатная</a:t>
                      </a:r>
                      <a:endParaRPr lang="ru-RU" sz="1400" dirty="0"/>
                    </a:p>
                  </a:txBody>
                  <a:tcPr/>
                </a:tc>
              </a:tr>
              <a:tr h="27517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Стандартная</a:t>
                      </a:r>
                    </a:p>
                  </a:txBody>
                  <a:tcPr/>
                </a:tc>
              </a:tr>
              <a:tr h="27517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Бесплатная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48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Сейчас, скоро, в будущем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Опять </a:t>
            </a:r>
            <a:r>
              <a:rPr lang="en-US" dirty="0" smtClean="0"/>
              <a:t>Given When Then?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9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Сейчас: Спецификация с примерами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33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02735" y="1340768"/>
            <a:ext cx="864096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</a:t>
            </a:r>
            <a:r>
              <a:rPr lang="ru-RU" sz="2400" b="1" dirty="0"/>
              <a:t>Бизнес-аналитика</a:t>
            </a:r>
            <a:r>
              <a:rPr lang="ru-RU" sz="2400" dirty="0"/>
              <a:t>, </a:t>
            </a:r>
            <a:r>
              <a:rPr lang="ru-RU" sz="2400" dirty="0" err="1"/>
              <a:t>Продакт</a:t>
            </a:r>
            <a:r>
              <a:rPr lang="ru-RU" sz="2400" dirty="0"/>
              <a:t> </a:t>
            </a:r>
            <a:r>
              <a:rPr lang="ru-RU" sz="2400" dirty="0" err="1"/>
              <a:t>Оунера</a:t>
            </a:r>
            <a:r>
              <a:rPr lang="ru-RU" sz="2400" dirty="0" smtClean="0"/>
              <a:t>,  Заказчика – документ с </a:t>
            </a:r>
            <a:r>
              <a:rPr lang="ru-RU" sz="2400" b="1" dirty="0" smtClean="0"/>
              <a:t>требованиями</a:t>
            </a:r>
            <a:r>
              <a:rPr lang="ru-RU" sz="2400" dirty="0" smtClean="0"/>
              <a:t>, подкрепленными </a:t>
            </a:r>
            <a:r>
              <a:rPr lang="ru-RU" sz="2400" b="1" dirty="0" smtClean="0"/>
              <a:t>приемочными критериями</a:t>
            </a:r>
          </a:p>
          <a:p>
            <a:endParaRPr lang="ru-RU" sz="2400" dirty="0"/>
          </a:p>
          <a:p>
            <a:r>
              <a:rPr lang="ru-RU" sz="2400" dirty="0" smtClean="0"/>
              <a:t>Для </a:t>
            </a:r>
            <a:r>
              <a:rPr lang="ru-RU" sz="2400" b="1" dirty="0" smtClean="0"/>
              <a:t>Разработчика</a:t>
            </a:r>
            <a:r>
              <a:rPr lang="ru-RU" sz="2400" dirty="0" smtClean="0"/>
              <a:t> – </a:t>
            </a:r>
            <a:r>
              <a:rPr lang="ru-RU" sz="2400" b="1" dirty="0" smtClean="0"/>
              <a:t>спецификация</a:t>
            </a:r>
            <a:r>
              <a:rPr lang="ru-RU" sz="2400" dirty="0" smtClean="0"/>
              <a:t> и разъяснения в виде </a:t>
            </a:r>
            <a:r>
              <a:rPr lang="ru-RU" sz="2400" b="1" dirty="0" smtClean="0"/>
              <a:t>примеров</a:t>
            </a:r>
            <a:r>
              <a:rPr lang="ru-RU" sz="2400" dirty="0" smtClean="0"/>
              <a:t> (сценариев)</a:t>
            </a:r>
          </a:p>
          <a:p>
            <a:endParaRPr lang="ru-RU" sz="2400" dirty="0"/>
          </a:p>
          <a:p>
            <a:r>
              <a:rPr lang="ru-RU" sz="2400" dirty="0" smtClean="0"/>
              <a:t>Для </a:t>
            </a:r>
            <a:r>
              <a:rPr lang="ru-RU" sz="2400" b="1" dirty="0" err="1" smtClean="0"/>
              <a:t>Тестировщика</a:t>
            </a:r>
            <a:r>
              <a:rPr lang="ru-RU" sz="2400" dirty="0" smtClean="0"/>
              <a:t> – высокоуровневые тесты, подсказывающие что и как можно </a:t>
            </a:r>
            <a:br>
              <a:rPr lang="ru-RU" sz="2400" dirty="0" smtClean="0"/>
            </a:br>
            <a:r>
              <a:rPr lang="ru-RU" sz="2400" dirty="0" smtClean="0"/>
              <a:t>тестировать, но не зажимающие в строгие рамки «открой окно, нажми на кнопку,</a:t>
            </a:r>
            <a:r>
              <a:rPr lang="en-US" sz="2400" dirty="0" smtClean="0"/>
              <a:t> </a:t>
            </a:r>
            <a:r>
              <a:rPr lang="ru-RU" sz="2400" dirty="0" smtClean="0"/>
              <a:t>проверь что кнопка нажалась»</a:t>
            </a:r>
          </a:p>
          <a:p>
            <a:endParaRPr lang="ru-RU" sz="2400" dirty="0" smtClean="0"/>
          </a:p>
          <a:p>
            <a:r>
              <a:rPr lang="ru-RU" sz="2400" b="1" dirty="0" smtClean="0"/>
              <a:t>Для всех</a:t>
            </a:r>
            <a:r>
              <a:rPr lang="ru-RU" sz="2400" dirty="0" smtClean="0"/>
              <a:t>: </a:t>
            </a:r>
            <a:r>
              <a:rPr lang="ru-RU" sz="2400" b="1" i="1" dirty="0" smtClean="0"/>
              <a:t>возможность обсудить требования</a:t>
            </a:r>
            <a:r>
              <a:rPr lang="ru-RU" sz="2400" dirty="0" smtClean="0"/>
              <a:t>, выяснить новые детали системы,</a:t>
            </a:r>
            <a:r>
              <a:rPr lang="en-US" sz="2400" dirty="0" smtClean="0"/>
              <a:t> </a:t>
            </a:r>
            <a:r>
              <a:rPr lang="ru-RU" sz="2400" dirty="0" smtClean="0"/>
              <a:t>получить и задокументировать знания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350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Скоро: Запускаемая спецификация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34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9" y="1744714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/>
              <a:t>Часть сценариев уже автоматизированы и запускаются время от времени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Появляются новые спецификации, документируются новые знания о </a:t>
            </a:r>
            <a:r>
              <a:rPr lang="ru-RU" sz="2400" dirty="0" smtClean="0"/>
              <a:t>системе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В результате исследовательского тестирования и обсуждения требований, спецификации продолжают изменяться</a:t>
            </a:r>
          </a:p>
        </p:txBody>
      </p:sp>
    </p:spTree>
    <p:extLst>
      <p:ext uri="{BB962C8B-B14F-4D97-AF65-F5344CB8AC3E}">
        <p14:creationId xmlns:p14="http://schemas.microsoft.com/office/powerpoint/2010/main" val="22726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 будущем: Живая документация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35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1744714"/>
            <a:ext cx="871296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Все наиболее  важные части системы покрыты тестами и автоматизированы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Спецификации являются «единым источником истины»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Спецификации изменяются вместе с системой. Устаревшие знания удаляются. </a:t>
            </a:r>
            <a:br>
              <a:rPr lang="ru-RU" sz="2000" dirty="0" smtClean="0"/>
            </a:br>
            <a:r>
              <a:rPr lang="ru-RU" sz="2000" dirty="0" smtClean="0"/>
              <a:t>Добавляются новые знания, новые тест-кейсы, которые со временем автоматизируются 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Автоматизированные регрессионные тесты выполнятся часто. Возможно, используется система непрерывной интеграции (CI: </a:t>
            </a:r>
            <a:r>
              <a:rPr lang="ru-RU" sz="2000" dirty="0" err="1"/>
              <a:t>Teamcity</a:t>
            </a:r>
            <a:r>
              <a:rPr lang="ru-RU" sz="2000" dirty="0"/>
              <a:t>, </a:t>
            </a:r>
            <a:r>
              <a:rPr lang="ru-RU" sz="2000" dirty="0" err="1"/>
              <a:t>Jenkins</a:t>
            </a:r>
            <a:r>
              <a:rPr lang="ru-RU" sz="2000" dirty="0"/>
              <a:t> и т.д.)</a:t>
            </a:r>
            <a:endParaRPr lang="ru-RU" sz="20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684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Обобщения и детализация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01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400050"/>
            <a:ext cx="9058275" cy="605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Лес?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37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83567" y="2641521"/>
            <a:ext cx="792088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err="1"/>
              <a:t>Scenario</a:t>
            </a:r>
            <a:r>
              <a:rPr lang="ru-RU" sz="2800" b="1" dirty="0"/>
              <a:t>:</a:t>
            </a:r>
            <a:r>
              <a:rPr lang="ru-RU" sz="2800" dirty="0"/>
              <a:t> Система позволяет создать пользователя с уникальным </a:t>
            </a:r>
            <a:r>
              <a:rPr lang="ru-RU" sz="2800" dirty="0" smtClean="0"/>
              <a:t>именем</a:t>
            </a:r>
          </a:p>
          <a:p>
            <a:pPr lvl="1"/>
            <a:r>
              <a:rPr lang="ru-RU" sz="2800" b="1" i="1" dirty="0" smtClean="0"/>
              <a:t>Дано  </a:t>
            </a:r>
            <a:r>
              <a:rPr lang="ru-RU" sz="2800" i="1" dirty="0" smtClean="0"/>
              <a:t>Пользователь </a:t>
            </a:r>
            <a:r>
              <a:rPr lang="ru-RU" sz="2800" i="1" dirty="0"/>
              <a:t>с именем «Скотт </a:t>
            </a:r>
            <a:r>
              <a:rPr lang="ru-RU" sz="2800" i="1" dirty="0" err="1"/>
              <a:t>Тайгер</a:t>
            </a:r>
            <a:r>
              <a:rPr lang="ru-RU" sz="2800" i="1" dirty="0"/>
              <a:t>» </a:t>
            </a:r>
            <a:r>
              <a:rPr lang="ru-RU" sz="2800" i="1" dirty="0" smtClean="0"/>
              <a:t> 	       не </a:t>
            </a:r>
            <a:r>
              <a:rPr lang="ru-RU" sz="2800" i="1" dirty="0"/>
              <a:t>существует в системе</a:t>
            </a:r>
          </a:p>
          <a:p>
            <a:pPr lvl="1"/>
            <a:r>
              <a:rPr lang="ru-RU" sz="2800" b="1" i="1" dirty="0"/>
              <a:t>Когда</a:t>
            </a:r>
            <a:r>
              <a:rPr lang="ru-RU" sz="2800" dirty="0"/>
              <a:t> </a:t>
            </a:r>
            <a:r>
              <a:rPr lang="ru-RU" sz="2800" i="1" dirty="0"/>
              <a:t>я создаю пользователя с именем </a:t>
            </a:r>
            <a:r>
              <a:rPr lang="ru-RU" sz="2800" i="1" dirty="0" smtClean="0"/>
              <a:t>                                 	       «</a:t>
            </a:r>
            <a:r>
              <a:rPr lang="ru-RU" sz="2800" i="1" dirty="0"/>
              <a:t>Скотт </a:t>
            </a:r>
            <a:r>
              <a:rPr lang="ru-RU" sz="2800" i="1" dirty="0" err="1"/>
              <a:t>Тайгер</a:t>
            </a:r>
            <a:r>
              <a:rPr lang="ru-RU" sz="2800" i="1" dirty="0"/>
              <a:t>»</a:t>
            </a:r>
          </a:p>
          <a:p>
            <a:pPr lvl="1"/>
            <a:r>
              <a:rPr lang="ru-RU" sz="2800" b="1" dirty="0"/>
              <a:t>Тогда</a:t>
            </a:r>
            <a:r>
              <a:rPr lang="ru-RU" sz="2800" dirty="0"/>
              <a:t> </a:t>
            </a:r>
            <a:r>
              <a:rPr lang="ru-RU" sz="2800" i="1" dirty="0"/>
              <a:t>регистрация должна быть успешной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72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Регистрация </a:t>
            </a:r>
            <a:r>
              <a:rPr lang="ru-RU" dirty="0"/>
              <a:t>должна быть </a:t>
            </a:r>
            <a:r>
              <a:rPr lang="ru-RU" dirty="0" smtClean="0"/>
              <a:t>успешной?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38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95537" y="1844824"/>
            <a:ext cx="85689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400" dirty="0"/>
              <a:t>Форма регистрации сохранилась без </a:t>
            </a:r>
            <a:r>
              <a:rPr lang="ru-RU" sz="2400" dirty="0" smtClean="0"/>
              <a:t>ошибок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/>
              <a:t>Пользователь получил письмо со ссылкой для </a:t>
            </a:r>
            <a:r>
              <a:rPr lang="ru-RU" sz="2400" dirty="0" smtClean="0"/>
              <a:t>подтверждения регистрации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/>
              <a:t>Пользователь перешел по ссылке и получил сообщение об успешном </a:t>
            </a:r>
            <a:r>
              <a:rPr lang="ru-RU" sz="2400" dirty="0" smtClean="0"/>
              <a:t>подтверждении регистрации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/>
              <a:t>Пользователь открыл форму логина и ввел логин и </a:t>
            </a:r>
            <a:r>
              <a:rPr lang="ru-RU" sz="2400" dirty="0" smtClean="0"/>
              <a:t>пароль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/>
              <a:t>Пользователь вошел в систему под своим </a:t>
            </a:r>
            <a:r>
              <a:rPr lang="ru-RU" sz="2400" dirty="0" smtClean="0"/>
              <a:t>аккаунтом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500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8" y="260648"/>
            <a:ext cx="9180512" cy="6112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Или дерево?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39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95536" y="1772816"/>
            <a:ext cx="7848872" cy="4532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/>
              <a:t>Scenario</a:t>
            </a:r>
            <a:r>
              <a:rPr lang="ru-RU" sz="2000" b="1" dirty="0"/>
              <a:t>:</a:t>
            </a:r>
            <a:r>
              <a:rPr lang="ru-RU" sz="2000" dirty="0"/>
              <a:t> Форма выдает ошибку если </a:t>
            </a:r>
            <a:r>
              <a:rPr lang="ru-RU" sz="2000" dirty="0" smtClean="0"/>
              <a:t>поля </a:t>
            </a:r>
            <a:r>
              <a:rPr lang="ru-RU" sz="2000" dirty="0"/>
              <a:t>пароля и подтверждения пароля не совпадают</a:t>
            </a:r>
          </a:p>
          <a:p>
            <a:r>
              <a:rPr lang="ru-RU" sz="2000" b="1" dirty="0" smtClean="0"/>
              <a:t>Дано</a:t>
            </a:r>
            <a:r>
              <a:rPr lang="ru-RU" sz="2000" dirty="0" smtClean="0"/>
              <a:t> </a:t>
            </a:r>
            <a:r>
              <a:rPr lang="ru-RU" sz="2000" dirty="0"/>
              <a:t>я на форме регистрации</a:t>
            </a:r>
          </a:p>
          <a:p>
            <a:r>
              <a:rPr lang="ru-RU" sz="2000" b="1" dirty="0" smtClean="0"/>
              <a:t>Когда </a:t>
            </a:r>
            <a:r>
              <a:rPr lang="ru-RU" sz="2000" dirty="0"/>
              <a:t>я заполняю следующие поля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endParaRPr lang="ru-RU" sz="1050" dirty="0"/>
          </a:p>
          <a:p>
            <a:r>
              <a:rPr lang="en-US" sz="2000" b="1" i="1" dirty="0" smtClean="0"/>
              <a:t>  </a:t>
            </a:r>
            <a:r>
              <a:rPr lang="ru-RU" sz="2000" b="1" i="1" dirty="0" smtClean="0"/>
              <a:t>Поле</a:t>
            </a:r>
            <a:r>
              <a:rPr lang="en-US" sz="2000" b="1" i="1" dirty="0" smtClean="0"/>
              <a:t>                                   </a:t>
            </a:r>
            <a:r>
              <a:rPr lang="ru-RU" sz="2000" b="1" i="1" dirty="0" smtClean="0"/>
              <a:t>Значение</a:t>
            </a:r>
            <a:r>
              <a:rPr lang="en-US" sz="2000" dirty="0" smtClean="0"/>
              <a:t> </a:t>
            </a:r>
            <a:endParaRPr lang="ru-RU" sz="2000" dirty="0"/>
          </a:p>
          <a:p>
            <a:r>
              <a:rPr lang="en-US" sz="2000" dirty="0" smtClean="0"/>
              <a:t>  </a:t>
            </a:r>
            <a:r>
              <a:rPr lang="ru-RU" sz="2000" dirty="0" smtClean="0"/>
              <a:t>Имя </a:t>
            </a:r>
            <a:r>
              <a:rPr lang="en-US" sz="2000" dirty="0" smtClean="0"/>
              <a:t>                                   </a:t>
            </a:r>
            <a:r>
              <a:rPr lang="ru-RU" sz="2000" dirty="0" smtClean="0"/>
              <a:t>Скотт</a:t>
            </a:r>
            <a:r>
              <a:rPr lang="en-US" sz="2000" dirty="0" smtClean="0"/>
              <a:t>  </a:t>
            </a:r>
            <a:endParaRPr lang="ru-RU" sz="2000" dirty="0"/>
          </a:p>
          <a:p>
            <a:r>
              <a:rPr lang="en-US" sz="2000" dirty="0" smtClean="0"/>
              <a:t>  </a:t>
            </a:r>
            <a:r>
              <a:rPr lang="ru-RU" sz="2000" dirty="0" smtClean="0"/>
              <a:t>Фамилия </a:t>
            </a:r>
            <a:r>
              <a:rPr lang="en-US" sz="2000" dirty="0" smtClean="0"/>
              <a:t>                          </a:t>
            </a:r>
            <a:r>
              <a:rPr lang="ru-RU" sz="2000" dirty="0" err="1" smtClean="0"/>
              <a:t>Тайгер</a:t>
            </a:r>
            <a:r>
              <a:rPr lang="en-US" sz="2000" dirty="0" smtClean="0"/>
              <a:t> </a:t>
            </a:r>
            <a:endParaRPr lang="ru-RU" sz="2000" dirty="0"/>
          </a:p>
          <a:p>
            <a:r>
              <a:rPr lang="en-US" sz="2000" dirty="0" smtClean="0"/>
              <a:t>  </a:t>
            </a:r>
            <a:r>
              <a:rPr lang="ru-RU" sz="2000" dirty="0" smtClean="0"/>
              <a:t>Логин </a:t>
            </a:r>
            <a:r>
              <a:rPr lang="en-US" sz="2000" dirty="0"/>
              <a:t> </a:t>
            </a:r>
            <a:r>
              <a:rPr lang="en-US" sz="2000" dirty="0" smtClean="0"/>
              <a:t>                               </a:t>
            </a:r>
            <a:r>
              <a:rPr lang="ru-RU" sz="2000" dirty="0" err="1" smtClean="0"/>
              <a:t>scott</a:t>
            </a:r>
            <a:r>
              <a:rPr lang="en-US" sz="2000" dirty="0" smtClean="0"/>
              <a:t> </a:t>
            </a:r>
            <a:endParaRPr lang="ru-RU" sz="2000" dirty="0"/>
          </a:p>
          <a:p>
            <a:r>
              <a:rPr lang="en-US" sz="2000" dirty="0" smtClean="0"/>
              <a:t>  </a:t>
            </a:r>
            <a:r>
              <a:rPr lang="ru-RU" sz="2000" dirty="0" smtClean="0"/>
              <a:t>Пароль </a:t>
            </a:r>
            <a:r>
              <a:rPr lang="en-US" sz="2000" dirty="0" smtClean="0"/>
              <a:t>                             </a:t>
            </a:r>
            <a:r>
              <a:rPr lang="ru-RU" sz="2000" dirty="0" err="1" smtClean="0"/>
              <a:t>tiger</a:t>
            </a:r>
            <a:endParaRPr lang="ru-RU" sz="2000" dirty="0"/>
          </a:p>
          <a:p>
            <a:r>
              <a:rPr lang="en-US" sz="2000" dirty="0" smtClean="0"/>
              <a:t>  </a:t>
            </a:r>
            <a:r>
              <a:rPr lang="ru-RU" sz="2000" dirty="0" smtClean="0"/>
              <a:t>Подтвердите </a:t>
            </a:r>
            <a:r>
              <a:rPr lang="ru-RU" sz="2000" dirty="0"/>
              <a:t>пароль </a:t>
            </a:r>
            <a:r>
              <a:rPr lang="en-US" sz="2000" dirty="0" smtClean="0"/>
              <a:t>  </a:t>
            </a:r>
            <a:r>
              <a:rPr lang="en-US" sz="2000" dirty="0" err="1" smtClean="0"/>
              <a:t>erroror</a:t>
            </a:r>
            <a:endParaRPr lang="en-US" sz="2000" dirty="0" smtClean="0"/>
          </a:p>
          <a:p>
            <a:endParaRPr lang="ru-RU" sz="2000" dirty="0"/>
          </a:p>
          <a:p>
            <a:r>
              <a:rPr lang="ru-RU" sz="2000" b="1" dirty="0"/>
              <a:t>И</a:t>
            </a:r>
            <a:r>
              <a:rPr lang="ru-RU" sz="2000" dirty="0"/>
              <a:t> нажимаю на кнопку «Зарегистрировать»</a:t>
            </a:r>
          </a:p>
          <a:p>
            <a:r>
              <a:rPr lang="ru-RU" sz="2000" b="1" dirty="0"/>
              <a:t>Тогда</a:t>
            </a:r>
            <a:r>
              <a:rPr lang="ru-RU" sz="2000" dirty="0"/>
              <a:t> я должен увидеть ошибку «пароли не совпадают»</a:t>
            </a:r>
          </a:p>
          <a:p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522136" y="3212976"/>
            <a:ext cx="0" cy="1800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987824" y="3212976"/>
            <a:ext cx="0" cy="1800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4211960" y="3212976"/>
            <a:ext cx="0" cy="1800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9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Задачка!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sz="3600" dirty="0" smtClean="0"/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dirty="0" smtClean="0"/>
              <a:t>У </a:t>
            </a:r>
            <a:r>
              <a:rPr lang="ru-RU" sz="3600" dirty="0"/>
              <a:t>Маши было 5 яблок, 2 яблока отдала Саше. Сколько яблок осталось у Маши?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185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еще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40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804419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err="1"/>
              <a:t>Scenario</a:t>
            </a:r>
            <a:r>
              <a:rPr lang="ru-RU" sz="2800" b="1" dirty="0"/>
              <a:t>:</a:t>
            </a:r>
            <a:r>
              <a:rPr lang="ru-RU" sz="2800" dirty="0"/>
              <a:t> При включении света – свет включается </a:t>
            </a:r>
            <a:endParaRPr lang="ru-RU" sz="2800" dirty="0" smtClean="0"/>
          </a:p>
          <a:p>
            <a:pPr lvl="1"/>
            <a:r>
              <a:rPr lang="ru-RU" sz="2800" b="1" dirty="0" smtClean="0"/>
              <a:t>Дано</a:t>
            </a:r>
            <a:r>
              <a:rPr lang="ru-RU" sz="2800" dirty="0" smtClean="0"/>
              <a:t> </a:t>
            </a:r>
            <a:r>
              <a:rPr lang="ru-RU" sz="2800" dirty="0"/>
              <a:t>свет выключен</a:t>
            </a:r>
          </a:p>
          <a:p>
            <a:pPr lvl="1"/>
            <a:r>
              <a:rPr lang="ru-RU" sz="2800" b="1" dirty="0"/>
              <a:t>Когда</a:t>
            </a:r>
            <a:r>
              <a:rPr lang="ru-RU" sz="2800" dirty="0"/>
              <a:t> я включаю свет</a:t>
            </a:r>
          </a:p>
          <a:p>
            <a:pPr lvl="1"/>
            <a:r>
              <a:rPr lang="ru-RU" sz="2800" b="1" dirty="0"/>
              <a:t>Тогда</a:t>
            </a:r>
            <a:r>
              <a:rPr lang="ru-RU" sz="2800" dirty="0"/>
              <a:t> свет должен быть </a:t>
            </a:r>
            <a:r>
              <a:rPr lang="ru-RU" sz="2800" dirty="0" smtClean="0"/>
              <a:t>включен</a:t>
            </a:r>
          </a:p>
          <a:p>
            <a:pPr lvl="1"/>
            <a:endParaRPr lang="ru-RU" sz="2800" dirty="0"/>
          </a:p>
          <a:p>
            <a:pPr lvl="1"/>
            <a:endParaRPr lang="ru-RU" sz="2800" dirty="0" smtClean="0"/>
          </a:p>
          <a:p>
            <a:pPr lvl="1"/>
            <a:r>
              <a:rPr lang="ru-RU" sz="2800" dirty="0"/>
              <a:t>	</a:t>
            </a:r>
            <a:r>
              <a:rPr lang="ru-RU" sz="2800" dirty="0" smtClean="0"/>
              <a:t>					(Спасибо, </a:t>
            </a:r>
            <a:r>
              <a:rPr lang="ru-RU" sz="2800" dirty="0" err="1" smtClean="0"/>
              <a:t>Кэп</a:t>
            </a:r>
            <a:r>
              <a:rPr lang="ru-RU" sz="2800" dirty="0" smtClean="0"/>
              <a:t>!)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0436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кто это сделал? (включил свет)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41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27584" y="1772815"/>
            <a:ext cx="631935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err="1"/>
              <a:t>Scenario</a:t>
            </a:r>
            <a:r>
              <a:rPr lang="ru-RU" sz="2800" b="1" dirty="0"/>
              <a:t>:</a:t>
            </a:r>
            <a:r>
              <a:rPr lang="ru-RU" sz="2800" dirty="0"/>
              <a:t> Выключатель включает свет</a:t>
            </a:r>
          </a:p>
          <a:p>
            <a:pPr lvl="1"/>
            <a:r>
              <a:rPr lang="ru-RU" sz="2800" b="1" dirty="0"/>
              <a:t>Дано</a:t>
            </a:r>
            <a:r>
              <a:rPr lang="ru-RU" sz="2800" dirty="0"/>
              <a:t> свет выключен</a:t>
            </a:r>
          </a:p>
          <a:p>
            <a:pPr lvl="1"/>
            <a:r>
              <a:rPr lang="ru-RU" sz="2800" b="1" dirty="0"/>
              <a:t>Когда</a:t>
            </a:r>
            <a:r>
              <a:rPr lang="ru-RU" sz="2800" dirty="0"/>
              <a:t> я нажимаю на выключатель</a:t>
            </a:r>
          </a:p>
          <a:p>
            <a:pPr lvl="1"/>
            <a:r>
              <a:rPr lang="ru-RU" sz="2800" b="1" dirty="0"/>
              <a:t>Тогда </a:t>
            </a:r>
            <a:r>
              <a:rPr lang="ru-RU" sz="2800" dirty="0"/>
              <a:t>свет должен быть включен</a:t>
            </a:r>
          </a:p>
          <a:p>
            <a:endParaRPr lang="ru-RU" sz="2800" dirty="0"/>
          </a:p>
          <a:p>
            <a:r>
              <a:rPr lang="ru-RU" sz="2800" b="1" dirty="0" err="1"/>
              <a:t>Scenario</a:t>
            </a:r>
            <a:r>
              <a:rPr lang="ru-RU" sz="2800" b="1" dirty="0"/>
              <a:t>:</a:t>
            </a:r>
            <a:r>
              <a:rPr lang="ru-RU" sz="2800" dirty="0"/>
              <a:t> Выключатель выключает свет</a:t>
            </a:r>
          </a:p>
          <a:p>
            <a:pPr lvl="1"/>
            <a:r>
              <a:rPr lang="ru-RU" sz="2800" b="1" dirty="0"/>
              <a:t>Дано</a:t>
            </a:r>
            <a:r>
              <a:rPr lang="ru-RU" sz="2800" dirty="0"/>
              <a:t> свет </a:t>
            </a:r>
            <a:r>
              <a:rPr lang="ru-RU" sz="2800" dirty="0" err="1" smtClean="0"/>
              <a:t>вылючен</a:t>
            </a:r>
            <a:endParaRPr lang="ru-RU" sz="2800" dirty="0"/>
          </a:p>
          <a:p>
            <a:pPr lvl="1"/>
            <a:r>
              <a:rPr lang="ru-RU" sz="2800" b="1" dirty="0"/>
              <a:t>Когда</a:t>
            </a:r>
            <a:r>
              <a:rPr lang="ru-RU" sz="2800" dirty="0"/>
              <a:t> я нажимаю на выключатель</a:t>
            </a:r>
          </a:p>
          <a:p>
            <a:pPr lvl="1"/>
            <a:r>
              <a:rPr lang="ru-RU" sz="2800" b="1" dirty="0"/>
              <a:t>Тогда</a:t>
            </a:r>
            <a:r>
              <a:rPr lang="ru-RU" sz="2800" dirty="0"/>
              <a:t> свет должен быть выключен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201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Короче!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42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79512" y="1916832"/>
            <a:ext cx="85411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err="1"/>
              <a:t>Scenario</a:t>
            </a:r>
            <a:r>
              <a:rPr lang="ru-RU" sz="2400" b="1" dirty="0"/>
              <a:t> </a:t>
            </a:r>
            <a:r>
              <a:rPr lang="ru-RU" sz="2400" b="1" dirty="0" err="1"/>
              <a:t>Outline</a:t>
            </a:r>
            <a:r>
              <a:rPr lang="ru-RU" sz="2400" b="1" dirty="0"/>
              <a:t>:</a:t>
            </a:r>
            <a:r>
              <a:rPr lang="ru-RU" sz="2400" dirty="0"/>
              <a:t> Выключатель контролирует состояние света</a:t>
            </a:r>
          </a:p>
          <a:p>
            <a:pPr lvl="1"/>
            <a:r>
              <a:rPr lang="ru-RU" sz="2400" b="1" dirty="0"/>
              <a:t>Дано</a:t>
            </a:r>
            <a:r>
              <a:rPr lang="ru-RU" sz="2400" dirty="0"/>
              <a:t> свет </a:t>
            </a:r>
            <a:r>
              <a:rPr lang="ru-RU" sz="2400" dirty="0" smtClean="0"/>
              <a:t>&lt;</a:t>
            </a:r>
            <a:r>
              <a:rPr lang="ru-RU" sz="2400" b="1" i="1" dirty="0" smtClean="0"/>
              <a:t>в </a:t>
            </a:r>
            <a:r>
              <a:rPr lang="ru-RU" sz="2400" b="1" i="1" dirty="0" smtClean="0"/>
              <a:t>первоначальном состоянии</a:t>
            </a:r>
            <a:r>
              <a:rPr lang="ru-RU" sz="2400" dirty="0" smtClean="0"/>
              <a:t>&gt;</a:t>
            </a:r>
            <a:endParaRPr lang="ru-RU" sz="2400" dirty="0"/>
          </a:p>
          <a:p>
            <a:pPr lvl="1"/>
            <a:r>
              <a:rPr lang="ru-RU" sz="2400" b="1" dirty="0"/>
              <a:t>Когда</a:t>
            </a:r>
            <a:r>
              <a:rPr lang="ru-RU" sz="2400" dirty="0"/>
              <a:t> я нажимаю на выключатель</a:t>
            </a:r>
          </a:p>
          <a:p>
            <a:pPr lvl="1"/>
            <a:r>
              <a:rPr lang="ru-RU" sz="2400" b="1" dirty="0"/>
              <a:t>Тогда</a:t>
            </a:r>
            <a:r>
              <a:rPr lang="ru-RU" sz="2400" dirty="0"/>
              <a:t> свет должен </a:t>
            </a:r>
            <a:r>
              <a:rPr lang="ru-RU" sz="2400"/>
              <a:t>быть </a:t>
            </a:r>
            <a:r>
              <a:rPr lang="ru-RU" sz="2400" smtClean="0"/>
              <a:t>&lt;</a:t>
            </a:r>
            <a:r>
              <a:rPr lang="ru-RU" sz="2400" b="1" i="1" dirty="0" smtClean="0"/>
              <a:t>в ожидаемом состоянии</a:t>
            </a:r>
            <a:r>
              <a:rPr lang="ru-RU" sz="2400" dirty="0" smtClean="0"/>
              <a:t>&gt;</a:t>
            </a:r>
            <a:endParaRPr lang="ru-RU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Examples:</a:t>
            </a:r>
            <a:endParaRPr lang="ru-RU" sz="2400" b="1" dirty="0"/>
          </a:p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05858"/>
              </p:ext>
            </p:extLst>
          </p:nvPr>
        </p:nvGraphicFramePr>
        <p:xfrm>
          <a:off x="755576" y="4502155"/>
          <a:ext cx="6096000" cy="1493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48000"/>
                <a:gridCol w="3048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в первоначальном состоянии</a:t>
                      </a:r>
                      <a:endParaRPr lang="ru-RU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в ожидаемом состоянии</a:t>
                      </a:r>
                      <a:endParaRPr lang="ru-RU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включен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выключен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выключен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включен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5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Критика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 приглашенные звезды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29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Сказочная страна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44</a:t>
            </a:fld>
            <a:endParaRPr lang="ru-RU"/>
          </a:p>
        </p:txBody>
      </p:sp>
      <p:pic>
        <p:nvPicPr>
          <p:cNvPr id="5122" name="Picture 2" descr="Маша и Медведь : маша в шоке - Мультик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94376"/>
            <a:ext cx="8208912" cy="461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6066579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По мотивам: </a:t>
            </a:r>
            <a:r>
              <a:rPr lang="ru-RU" sz="2400" dirty="0">
                <a:hlinkClick r:id="rId3"/>
              </a:rPr>
              <a:t>Тестирование в стиле </a:t>
            </a:r>
            <a:r>
              <a:rPr lang="en-US" sz="2400" dirty="0">
                <a:hlinkClick r:id="rId3"/>
              </a:rPr>
              <a:t>TSA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7925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которой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45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79512" y="1700808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Бизнес-аналитики, не умеющие программировать, самостоятельно пишут сценарии на </a:t>
            </a:r>
            <a:r>
              <a:rPr lang="ru-RU" sz="2400" dirty="0" err="1" smtClean="0"/>
              <a:t>Given</a:t>
            </a:r>
            <a:r>
              <a:rPr lang="ru-RU" sz="2400" dirty="0" smtClean="0"/>
              <a:t>/</a:t>
            </a:r>
            <a:r>
              <a:rPr lang="ru-RU" sz="2400" dirty="0" err="1" smtClean="0"/>
              <a:t>When</a:t>
            </a:r>
            <a:r>
              <a:rPr lang="ru-RU" sz="2400" dirty="0" smtClean="0"/>
              <a:t>/</a:t>
            </a:r>
            <a:r>
              <a:rPr lang="ru-RU" sz="2400" dirty="0" err="1" smtClean="0"/>
              <a:t>Then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Бизнес-аналитики предпочитают использовать </a:t>
            </a:r>
            <a:r>
              <a:rPr lang="ru-RU" sz="2400" dirty="0" err="1"/>
              <a:t>Notepad</a:t>
            </a:r>
            <a:r>
              <a:rPr lang="ru-RU" sz="2400" dirty="0"/>
              <a:t>++ или </a:t>
            </a:r>
            <a:r>
              <a:rPr lang="ru-RU" sz="2400" dirty="0" err="1"/>
              <a:t>Visual</a:t>
            </a:r>
            <a:r>
              <a:rPr lang="ru-RU" sz="2400" dirty="0"/>
              <a:t> </a:t>
            </a:r>
            <a:r>
              <a:rPr lang="ru-RU" sz="2400" dirty="0" err="1"/>
              <a:t>Studio</a:t>
            </a:r>
            <a:r>
              <a:rPr lang="ru-RU" sz="2400" dirty="0"/>
              <a:t> для редактирования .</a:t>
            </a:r>
            <a:r>
              <a:rPr lang="ru-RU" sz="2400" dirty="0" err="1"/>
              <a:t>feature</a:t>
            </a:r>
            <a:r>
              <a:rPr lang="ru-RU" sz="2400" dirty="0"/>
              <a:t> файлов, вместо убогого MS </a:t>
            </a:r>
            <a:r>
              <a:rPr lang="ru-RU" sz="2400" dirty="0" err="1" smtClean="0"/>
              <a:t>Word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Программисты любят </a:t>
            </a:r>
            <a:r>
              <a:rPr lang="ru-RU" sz="2400" dirty="0" smtClean="0"/>
              <a:t>составлять, обсуждать </a:t>
            </a:r>
            <a:r>
              <a:rPr lang="ru-RU" sz="2400" dirty="0"/>
              <a:t>и дописывать требования и сразу же пишут автоматизированные сценарии 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Все участники команды поддерживают документацию в актуальном состоянии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95246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 нужен ли паттерн </a:t>
            </a:r>
            <a:r>
              <a:rPr lang="ru-RU" dirty="0" err="1"/>
              <a:t>Given</a:t>
            </a:r>
            <a:r>
              <a:rPr lang="ru-RU" dirty="0"/>
              <a:t> – </a:t>
            </a:r>
            <a:r>
              <a:rPr lang="ru-RU" dirty="0" err="1"/>
              <a:t>When</a:t>
            </a:r>
            <a:r>
              <a:rPr lang="ru-RU" dirty="0"/>
              <a:t> - </a:t>
            </a:r>
            <a:r>
              <a:rPr lang="ru-RU" dirty="0" err="1"/>
              <a:t>Then</a:t>
            </a:r>
            <a:r>
              <a:rPr lang="ru-RU" dirty="0"/>
              <a:t>?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46</a:t>
            </a:fld>
            <a:endParaRPr lang="ru-RU"/>
          </a:p>
        </p:txBody>
      </p:sp>
      <p:pic>
        <p:nvPicPr>
          <p:cNvPr id="6146" name="Picture 2" descr="http://software-testing.ru/trainings/images/stories/barantsev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3711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9358" y="5085184"/>
            <a:ext cx="6654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hlinkClick r:id="rId3"/>
              </a:rPr>
              <a:t>Почему я не люблю огурцы и фитнес — плюсы и минусы BDD и </a:t>
            </a:r>
            <a:r>
              <a:rPr lang="ru-RU" sz="2400" dirty="0" smtClean="0">
                <a:hlinkClick r:id="rId3"/>
              </a:rPr>
              <a:t>ATDD. </a:t>
            </a:r>
            <a:endParaRPr lang="en-US" sz="2400" dirty="0" smtClean="0">
              <a:hlinkClick r:id="rId3"/>
            </a:endParaRPr>
          </a:p>
          <a:p>
            <a:r>
              <a:rPr lang="ru-RU" sz="2400" dirty="0">
                <a:hlinkClick r:id="rId3"/>
              </a:rPr>
              <a:t>Доклад Алексея </a:t>
            </a:r>
            <a:r>
              <a:rPr lang="ru-RU" sz="2400" dirty="0" err="1">
                <a:hlinkClick r:id="rId3"/>
              </a:rPr>
              <a:t>Баранцева</a:t>
            </a:r>
            <a:r>
              <a:rPr lang="ru-RU" sz="2400" dirty="0">
                <a:hlinkClick r:id="rId3"/>
              </a:rPr>
              <a:t> на </a:t>
            </a:r>
            <a:r>
              <a:rPr lang="en-US" sz="2400" dirty="0">
                <a:hlinkClick r:id="rId3"/>
              </a:rPr>
              <a:t>AgileDays-2011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5352" y="1700807"/>
            <a:ext cx="86742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/>
              <a:t>«программирование в табличках» — адская пытка, паттерн </a:t>
            </a:r>
            <a:r>
              <a:rPr lang="ru-RU" sz="3200" b="1" i="1" dirty="0" err="1"/>
              <a:t>given-when-then</a:t>
            </a:r>
            <a:r>
              <a:rPr lang="ru-RU" sz="3200" i="1" dirty="0"/>
              <a:t> не даёт возможности сделать хоть сколько-нибудь сложные автоматизированные тесты, а при ручном тестировании он и вовсе не нужен.</a:t>
            </a:r>
          </a:p>
        </p:txBody>
      </p:sp>
    </p:spTree>
    <p:extLst>
      <p:ext uri="{BB962C8B-B14F-4D97-AF65-F5344CB8AC3E}">
        <p14:creationId xmlns:p14="http://schemas.microsoft.com/office/powerpoint/2010/main" val="112836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Дэн </a:t>
            </a:r>
            <a:r>
              <a:rPr lang="ru-RU" dirty="0" err="1" smtClean="0"/>
              <a:t>Норт</a:t>
            </a:r>
            <a:r>
              <a:rPr lang="ru-RU" dirty="0" smtClean="0"/>
              <a:t>: Человек, придумавший </a:t>
            </a:r>
            <a:r>
              <a:rPr lang="en-US" dirty="0" smtClean="0"/>
              <a:t>Given When Then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47</a:t>
            </a:fld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965599"/>
            <a:ext cx="1586880" cy="1411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5970049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>
                <a:hlinkClick r:id="rId3"/>
              </a:rPr>
              <a:t>Dan</a:t>
            </a:r>
            <a:r>
              <a:rPr lang="ru-RU" sz="2800" dirty="0">
                <a:hlinkClick r:id="rId3"/>
              </a:rPr>
              <a:t> </a:t>
            </a:r>
            <a:r>
              <a:rPr lang="ru-RU" sz="2800" dirty="0" err="1">
                <a:hlinkClick r:id="rId3"/>
              </a:rPr>
              <a:t>North</a:t>
            </a:r>
            <a:r>
              <a:rPr lang="ru-RU" sz="2800" dirty="0">
                <a:hlinkClick r:id="rId3"/>
              </a:rPr>
              <a:t>: Введение в </a:t>
            </a:r>
            <a:r>
              <a:rPr lang="ru-RU" sz="2800" dirty="0" smtClean="0">
                <a:hlinkClick r:id="rId3"/>
              </a:rPr>
              <a:t>BDD (2006 г.)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844824"/>
            <a:ext cx="8280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+Scenario 1:</a:t>
            </a:r>
            <a:r>
              <a:rPr lang="en-US" sz="2800" dirty="0"/>
              <a:t> Account is in credit+</a:t>
            </a: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Given</a:t>
            </a:r>
            <a:r>
              <a:rPr lang="en-US" sz="2800" dirty="0"/>
              <a:t> the account is in credit</a:t>
            </a: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And</a:t>
            </a:r>
            <a:r>
              <a:rPr lang="en-US" sz="2800" dirty="0"/>
              <a:t> the card is valid</a:t>
            </a: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And</a:t>
            </a:r>
            <a:r>
              <a:rPr lang="en-US" sz="2800" dirty="0"/>
              <a:t> the dispenser contains </a:t>
            </a:r>
            <a:r>
              <a:rPr lang="en-US" sz="2800" dirty="0" smtClean="0"/>
              <a:t>cash</a:t>
            </a:r>
            <a:endParaRPr lang="ru-RU" sz="2800" dirty="0" smtClean="0"/>
          </a:p>
          <a:p>
            <a:pPr lvl="1"/>
            <a:endParaRPr lang="en-US" sz="800" dirty="0"/>
          </a:p>
          <a:p>
            <a:pPr lvl="1"/>
            <a:r>
              <a:rPr lang="en-US" sz="2800" dirty="0">
                <a:solidFill>
                  <a:srgbClr val="800000"/>
                </a:solidFill>
              </a:rPr>
              <a:t>When</a:t>
            </a:r>
            <a:r>
              <a:rPr lang="en-US" sz="2800" dirty="0"/>
              <a:t> the customer requests </a:t>
            </a:r>
            <a:r>
              <a:rPr lang="en-US" sz="2800" dirty="0" smtClean="0"/>
              <a:t>cash</a:t>
            </a:r>
            <a:endParaRPr lang="ru-RU" sz="2800" dirty="0" smtClean="0"/>
          </a:p>
          <a:p>
            <a:pPr lvl="1"/>
            <a:endParaRPr lang="en-US" sz="800" dirty="0"/>
          </a:p>
          <a:p>
            <a:pPr lvl="1"/>
            <a:r>
              <a:rPr lang="en-US" sz="2800" dirty="0">
                <a:solidFill>
                  <a:srgbClr val="004821"/>
                </a:solidFill>
              </a:rPr>
              <a:t>Then</a:t>
            </a:r>
            <a:r>
              <a:rPr lang="en-US" sz="2800" dirty="0"/>
              <a:t> ensure the account is debited</a:t>
            </a:r>
          </a:p>
          <a:p>
            <a:pPr lvl="1"/>
            <a:r>
              <a:rPr lang="en-US" sz="2800" dirty="0">
                <a:solidFill>
                  <a:srgbClr val="004821"/>
                </a:solidFill>
              </a:rPr>
              <a:t>And</a:t>
            </a:r>
            <a:r>
              <a:rPr lang="en-US" sz="2800" dirty="0"/>
              <a:t> ensure cash is dispensed</a:t>
            </a:r>
          </a:p>
          <a:p>
            <a:pPr lvl="1"/>
            <a:r>
              <a:rPr lang="en-US" sz="2800" dirty="0">
                <a:solidFill>
                  <a:srgbClr val="004821"/>
                </a:solidFill>
              </a:rPr>
              <a:t>And</a:t>
            </a:r>
            <a:r>
              <a:rPr lang="en-US" sz="2800" dirty="0"/>
              <a:t> ensure the card is returned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8758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Джеймс Бах: Всё ли можно автоматизировать?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48</a:t>
            </a:fld>
            <a:endParaRPr lang="ru-RU"/>
          </a:p>
        </p:txBody>
      </p:sp>
      <p:pic>
        <p:nvPicPr>
          <p:cNvPr id="8194" name="Picture 2" descr="James Ba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869160"/>
            <a:ext cx="1724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628800"/>
            <a:ext cx="84969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+Scenario 1: Account is in credit+</a:t>
            </a: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Given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the account is in credit</a:t>
            </a: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the card is valid</a:t>
            </a: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the dispenser contains cash</a:t>
            </a: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When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the customer requests cash</a:t>
            </a: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Then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check that the account is debited</a:t>
            </a: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check that cash is dispensed</a:t>
            </a: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check that the card is returned</a:t>
            </a:r>
          </a:p>
          <a:p>
            <a:r>
              <a:rPr lang="en-US" sz="2000" dirty="0"/>
              <a:t>And check that nothing happens that shouldn’t happen and everything else happens </a:t>
            </a:r>
            <a:r>
              <a:rPr lang="en-US" sz="2000" dirty="0" smtClean="0"/>
              <a:t>that </a:t>
            </a:r>
            <a:r>
              <a:rPr lang="en-US" sz="2000" dirty="0"/>
              <a:t>should happen for all variations of this scenario and all </a:t>
            </a:r>
            <a:r>
              <a:rPr lang="en-US" sz="2000" dirty="0" smtClean="0"/>
              <a:t>possible </a:t>
            </a:r>
            <a:r>
              <a:rPr lang="en-US" sz="2000" dirty="0"/>
              <a:t>states of the ATM and all possible states of the customer’s </a:t>
            </a:r>
            <a:endParaRPr lang="ru-RU" sz="2000" dirty="0" smtClean="0"/>
          </a:p>
          <a:p>
            <a:r>
              <a:rPr lang="en-US" sz="2000" dirty="0" smtClean="0"/>
              <a:t>account </a:t>
            </a:r>
            <a:r>
              <a:rPr lang="en-US" sz="2000" dirty="0"/>
              <a:t>and all possible states of the rest of the database and </a:t>
            </a:r>
            <a:endParaRPr lang="ru-RU" sz="2000" dirty="0" smtClean="0"/>
          </a:p>
          <a:p>
            <a:r>
              <a:rPr lang="en-US" sz="2000" dirty="0" smtClean="0"/>
              <a:t>all </a:t>
            </a:r>
            <a:r>
              <a:rPr lang="en-US" sz="2000" dirty="0"/>
              <a:t>possible states of the system as a whole, and </a:t>
            </a:r>
            <a:r>
              <a:rPr lang="en-US" sz="2000" dirty="0" smtClean="0"/>
              <a:t>anything </a:t>
            </a:r>
            <a:endParaRPr lang="ru-RU" sz="2000" dirty="0" smtClean="0"/>
          </a:p>
          <a:p>
            <a:r>
              <a:rPr lang="en-US" sz="2000" dirty="0" smtClean="0"/>
              <a:t>happening </a:t>
            </a:r>
            <a:r>
              <a:rPr lang="en-US" sz="2000" dirty="0"/>
              <a:t>in the cloud that should not </a:t>
            </a:r>
            <a:r>
              <a:rPr lang="en-US" sz="2000" dirty="0" smtClean="0"/>
              <a:t>matter </a:t>
            </a:r>
            <a:endParaRPr lang="ru-RU" sz="2000" dirty="0" smtClean="0"/>
          </a:p>
          <a:p>
            <a:r>
              <a:rPr lang="en-US" sz="2000" dirty="0" smtClean="0"/>
              <a:t>but </a:t>
            </a:r>
            <a:r>
              <a:rPr lang="en-US" sz="2000" dirty="0"/>
              <a:t>might matter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r>
              <a:rPr lang="en-US" sz="2000" dirty="0" smtClean="0"/>
              <a:t>::&gt;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://www.satisfice.com/blog/archives/638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8565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Серебряной пули действительно </a:t>
            </a:r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Пока что…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28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Мы не задачки тут решаем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i="1" dirty="0" smtClean="0">
                <a:solidFill>
                  <a:srgbClr val="FF3300"/>
                </a:solidFill>
              </a:rPr>
              <a:t> -- </a:t>
            </a:r>
            <a:r>
              <a:rPr lang="ru-RU" sz="3600" b="1" i="1" dirty="0" smtClean="0">
                <a:solidFill>
                  <a:srgbClr val="FF3300"/>
                </a:solidFill>
              </a:rPr>
              <a:t>А тест-кейсы пишем:</a:t>
            </a:r>
            <a:endParaRPr lang="en-US" sz="3600" b="1" i="1" dirty="0" smtClean="0">
              <a:solidFill>
                <a:srgbClr val="FF3300"/>
              </a:solidFill>
            </a:endParaRP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b="1" dirty="0"/>
              <a:t>Дано </a:t>
            </a:r>
            <a:r>
              <a:rPr lang="ru-RU" sz="3600" i="1" dirty="0"/>
              <a:t>у Маши было 5 яблок</a:t>
            </a:r>
          </a:p>
          <a:p>
            <a:pPr marL="0" indent="0">
              <a:buNone/>
            </a:pPr>
            <a:r>
              <a:rPr lang="ru-RU" sz="3600" b="1" dirty="0"/>
              <a:t>Когда</a:t>
            </a:r>
            <a:r>
              <a:rPr lang="ru-RU" sz="3600" dirty="0"/>
              <a:t> </a:t>
            </a:r>
            <a:r>
              <a:rPr lang="ru-RU" sz="3600" i="1" dirty="0"/>
              <a:t>Маша отдала 2 яблока Саше</a:t>
            </a:r>
          </a:p>
          <a:p>
            <a:pPr marL="0" indent="0">
              <a:buNone/>
            </a:pPr>
            <a:r>
              <a:rPr lang="ru-RU" sz="3600" b="1" dirty="0"/>
              <a:t>Тогда</a:t>
            </a:r>
            <a:r>
              <a:rPr lang="ru-RU" sz="3600" dirty="0"/>
              <a:t> </a:t>
            </a:r>
            <a:r>
              <a:rPr lang="ru-RU" sz="3600" i="1" dirty="0"/>
              <a:t>у Маши должно остаться 3 яблока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689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Автоматизация не заменит </a:t>
            </a:r>
            <a:r>
              <a:rPr lang="ru-RU" dirty="0" err="1"/>
              <a:t>тестировщика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50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1844824"/>
            <a:ext cx="835292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Потому что: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err="1"/>
              <a:t>Тестировщик</a:t>
            </a:r>
            <a:r>
              <a:rPr lang="ru-RU" sz="3200" dirty="0"/>
              <a:t> умеет думать, а машина – </a:t>
            </a:r>
            <a:r>
              <a:rPr lang="ru-RU" sz="3200" dirty="0" smtClean="0"/>
              <a:t>выполнять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err="1"/>
              <a:t>Тестировщик</a:t>
            </a:r>
            <a:r>
              <a:rPr lang="ru-RU" sz="3200" dirty="0"/>
              <a:t> умеет тестировать, а машина – </a:t>
            </a:r>
            <a:r>
              <a:rPr lang="ru-RU" sz="3200" dirty="0" smtClean="0"/>
              <a:t>проверять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err="1"/>
              <a:t>Тестировщик</a:t>
            </a:r>
            <a:r>
              <a:rPr lang="ru-RU" sz="3200" dirty="0"/>
              <a:t> – это человек, а машина – это </a:t>
            </a:r>
            <a:r>
              <a:rPr lang="ru-RU" sz="3200" dirty="0" smtClean="0"/>
              <a:t>такая машина </a:t>
            </a:r>
            <a:r>
              <a:rPr lang="ru-RU" sz="3200" dirty="0"/>
              <a:t>;)</a:t>
            </a:r>
          </a:p>
          <a:p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42289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Запускаемая спецификация не заменит всё-всё-всё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51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35444" y="2060848"/>
            <a:ext cx="872065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Детали в переписке с </a:t>
            </a:r>
            <a:r>
              <a:rPr lang="ru-RU" sz="3200" dirty="0" smtClean="0"/>
              <a:t>заказчиками</a:t>
            </a:r>
          </a:p>
          <a:p>
            <a:pPr marL="171450" indent="-171450">
              <a:buFont typeface="Arial" pitchFamily="34" charset="0"/>
              <a:buChar char="•"/>
            </a:pPr>
            <a:endParaRPr lang="ru-RU" sz="1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Информацию из баг-</a:t>
            </a:r>
            <a:r>
              <a:rPr lang="ru-RU" sz="3200" dirty="0" err="1"/>
              <a:t>треккера</a:t>
            </a:r>
            <a:r>
              <a:rPr lang="ru-RU" sz="3200" dirty="0" smtClean="0"/>
              <a:t>,</a:t>
            </a:r>
          </a:p>
          <a:p>
            <a:pPr marL="171450" indent="-171450">
              <a:buFont typeface="Arial" pitchFamily="34" charset="0"/>
              <a:buChar char="•"/>
            </a:pPr>
            <a:endParaRPr lang="ru-RU" sz="1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Другая </a:t>
            </a:r>
            <a:r>
              <a:rPr lang="ru-RU" sz="3200" dirty="0"/>
              <a:t>проектная </a:t>
            </a:r>
            <a:r>
              <a:rPr lang="ru-RU" sz="3200" dirty="0" smtClean="0"/>
              <a:t>документация</a:t>
            </a:r>
          </a:p>
          <a:p>
            <a:pPr marL="171450" indent="-171450">
              <a:buFont typeface="Arial" pitchFamily="34" charset="0"/>
              <a:buChar char="•"/>
            </a:pPr>
            <a:endParaRPr lang="ru-RU" sz="1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Диаграммы</a:t>
            </a:r>
            <a:r>
              <a:rPr lang="ru-RU" sz="3200" dirty="0"/>
              <a:t>, скриншоты, разговоры в </a:t>
            </a:r>
            <a:r>
              <a:rPr lang="ru-RU" sz="3200" dirty="0" err="1" smtClean="0"/>
              <a:t>Скайпе</a:t>
            </a:r>
            <a:endParaRPr lang="ru-RU" sz="3200" dirty="0" smtClean="0"/>
          </a:p>
          <a:p>
            <a:pPr marL="171450" indent="-171450">
              <a:buFont typeface="Arial" pitchFamily="34" charset="0"/>
              <a:buChar char="•"/>
            </a:pPr>
            <a:endParaRPr lang="ru-RU" sz="1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Другие </a:t>
            </a:r>
            <a:r>
              <a:rPr lang="ru-RU" sz="3200" dirty="0"/>
              <a:t>инструменты </a:t>
            </a:r>
            <a:r>
              <a:rPr lang="ru-RU" sz="3200" dirty="0" smtClean="0"/>
              <a:t>тестирования</a:t>
            </a:r>
          </a:p>
          <a:p>
            <a:pPr marL="171450" indent="-171450">
              <a:buFont typeface="Arial" pitchFamily="34" charset="0"/>
              <a:buChar char="•"/>
            </a:pPr>
            <a:endParaRPr lang="ru-RU" sz="1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Все </a:t>
            </a:r>
            <a:r>
              <a:rPr lang="ru-RU" sz="3200" dirty="0"/>
              <a:t>другие мануальные </a:t>
            </a:r>
            <a:r>
              <a:rPr lang="ru-RU" sz="3200" dirty="0" smtClean="0"/>
              <a:t>тесты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2837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Зато помогает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52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51520" y="1628800"/>
            <a:ext cx="87129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2800" dirty="0"/>
              <a:t>Обсудить </a:t>
            </a:r>
            <a:r>
              <a:rPr lang="ru-RU" sz="2800" dirty="0" smtClean="0"/>
              <a:t>ожидания от  </a:t>
            </a:r>
            <a:r>
              <a:rPr lang="ru-RU" sz="2800" dirty="0"/>
              <a:t>реализации новой </a:t>
            </a:r>
            <a:r>
              <a:rPr lang="ru-RU" sz="2800" dirty="0" smtClean="0"/>
              <a:t>функциональности с коллегами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1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/>
              <a:t>Подкрепить требования примерами, тестами,  которые тестируют сами </a:t>
            </a:r>
            <a:r>
              <a:rPr lang="ru-RU" sz="2800" dirty="0" smtClean="0"/>
              <a:t>требования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1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/>
              <a:t>Создавать мануальные тест кейсы такими, чтобы их было легче </a:t>
            </a:r>
            <a:r>
              <a:rPr lang="ru-RU" sz="2800" dirty="0" smtClean="0"/>
              <a:t>автоматизировать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1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/>
              <a:t>Автоматизировать регрессионное </a:t>
            </a:r>
            <a:r>
              <a:rPr lang="ru-RU" sz="2800" dirty="0" smtClean="0"/>
              <a:t>тестирование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1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/>
              <a:t>Документировать новые знания и другую информацию о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355221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автоматизации тестирования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53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799288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/>
              <a:t>Помогает сделать сложный тест более читабельным и понятным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/>
              <a:t>Обеспечивает внешний пользовательский интерфейс для теста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/>
              <a:t>Помогает разбить один большой тест на повторно используемые блоки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548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Но, не лечит всю автоматизацию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54</a:t>
            </a:fld>
            <a:endParaRPr lang="ru-RU"/>
          </a:p>
        </p:txBody>
      </p:sp>
      <p:pic>
        <p:nvPicPr>
          <p:cNvPr id="1030" name="Picture 6" descr="white trash repairs - The Mobile Hotel Ro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4"/>
            <a:ext cx="7560840" cy="503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6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</a:t>
            </a:r>
            <a:r>
              <a:rPr lang="en-US" dirty="0" smtClean="0"/>
              <a:t> </a:t>
            </a:r>
            <a:r>
              <a:rPr lang="ru-RU" dirty="0" smtClean="0"/>
              <a:t>вылечить?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55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3" y="1412776"/>
            <a:ext cx="8543287" cy="506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19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 началом работы со </a:t>
            </a:r>
            <a:r>
              <a:rPr lang="en-US" dirty="0" err="1" smtClean="0"/>
              <a:t>SpecFlow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Слой автоматизации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WatiN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46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WatiN</a:t>
            </a:r>
            <a:r>
              <a:rPr lang="en-US" dirty="0" smtClean="0"/>
              <a:t> – </a:t>
            </a:r>
            <a:r>
              <a:rPr lang="ru-RU" dirty="0" smtClean="0"/>
              <a:t>это очень просто!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57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060848"/>
            <a:ext cx="84486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083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Набор текста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58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848872" cy="5185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9188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550" y="2636912"/>
            <a:ext cx="6755842" cy="362030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6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Ожидание элемента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59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45" y="1412775"/>
            <a:ext cx="7008813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21088"/>
            <a:ext cx="856895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5076056" y="2924944"/>
            <a:ext cx="1296144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8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Немножко на английском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sz="3600" dirty="0" smtClean="0"/>
          </a:p>
          <a:p>
            <a:pPr marL="0" indent="0">
              <a:buNone/>
            </a:pPr>
            <a:r>
              <a:rPr lang="en-US" sz="3600" b="1" dirty="0" smtClean="0"/>
              <a:t>Given</a:t>
            </a:r>
            <a:r>
              <a:rPr lang="en-US" sz="3600" dirty="0" smtClean="0"/>
              <a:t> </a:t>
            </a:r>
            <a:r>
              <a:rPr lang="en-US" sz="3600" i="1" dirty="0"/>
              <a:t>Masha had 5 apples</a:t>
            </a:r>
            <a:endParaRPr lang="ru-RU" sz="3600" i="1" dirty="0"/>
          </a:p>
          <a:p>
            <a:pPr marL="0" indent="0">
              <a:buNone/>
            </a:pPr>
            <a:r>
              <a:rPr lang="en-US" sz="3600" b="1" dirty="0" smtClean="0"/>
              <a:t>When</a:t>
            </a:r>
            <a:r>
              <a:rPr lang="en-US" sz="3600" dirty="0" smtClean="0"/>
              <a:t> </a:t>
            </a:r>
            <a:r>
              <a:rPr lang="en-US" sz="3600" i="1" dirty="0"/>
              <a:t>Masha gives 2 apples to Sasha</a:t>
            </a:r>
            <a:endParaRPr lang="ru-RU" sz="3600" i="1" dirty="0"/>
          </a:p>
          <a:p>
            <a:pPr marL="0" indent="0">
              <a:buNone/>
            </a:pPr>
            <a:r>
              <a:rPr lang="en-US" sz="3600" b="1" dirty="0"/>
              <a:t>Then</a:t>
            </a:r>
            <a:r>
              <a:rPr lang="en-US" sz="3600" dirty="0"/>
              <a:t> </a:t>
            </a:r>
            <a:r>
              <a:rPr lang="en-US" sz="3600" i="1" dirty="0"/>
              <a:t>Masha should have 3 apples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22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элемента в элементе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60</a:t>
            </a:fld>
            <a:endParaRPr lang="ru-RU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16" y="1268760"/>
            <a:ext cx="8742363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41168"/>
            <a:ext cx="7128792" cy="158417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61</a:t>
            </a:fld>
            <a:endParaRPr lang="ru-RU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2447925"/>
            <a:ext cx="8951913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148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62</a:t>
            </a:fld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3037"/>
            <a:ext cx="9144000" cy="4513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55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Демо</a:t>
            </a:r>
            <a:r>
              <a:rPr lang="ru-RU" dirty="0" smtClean="0"/>
              <a:t> самого глючного приложения в мире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63</a:t>
            </a:fld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6665913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838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 нашей стороны яблоки ушли...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Я не знаю, почему вы яблоки не </a:t>
            </a:r>
            <a:r>
              <a:rPr lang="ru-RU" sz="2400" dirty="0" smtClean="0"/>
              <a:t>получили…</a:t>
            </a: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en-US" sz="3600" dirty="0" smtClean="0">
                <a:solidFill>
                  <a:srgbClr val="FF3300"/>
                </a:solidFill>
              </a:rPr>
              <a:t>Scenario</a:t>
            </a:r>
            <a:r>
              <a:rPr lang="en-US" sz="3600" dirty="0">
                <a:solidFill>
                  <a:srgbClr val="FF3300"/>
                </a:solidFill>
              </a:rPr>
              <a:t>:</a:t>
            </a:r>
            <a:r>
              <a:rPr lang="en-US" sz="3600" dirty="0"/>
              <a:t> Apples sharing between </a:t>
            </a:r>
            <a:r>
              <a:rPr lang="en-US" sz="3600" dirty="0" smtClean="0"/>
              <a:t>users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Given</a:t>
            </a:r>
            <a:r>
              <a:rPr lang="en-US" dirty="0" smtClean="0"/>
              <a:t> </a:t>
            </a:r>
            <a:r>
              <a:rPr lang="en-US" i="1" dirty="0"/>
              <a:t>Masha had 5 apples</a:t>
            </a:r>
            <a:endParaRPr lang="ru-RU" dirty="0"/>
          </a:p>
          <a:p>
            <a:pPr marL="400050" lvl="1" indent="0">
              <a:buNone/>
            </a:pPr>
            <a:r>
              <a:rPr lang="ru-RU" b="1" dirty="0" smtClean="0">
                <a:solidFill>
                  <a:srgbClr val="0070C0"/>
                </a:solidFill>
              </a:rPr>
              <a:t>   </a:t>
            </a:r>
            <a:r>
              <a:rPr lang="en-US" b="1" dirty="0" smtClean="0">
                <a:solidFill>
                  <a:srgbClr val="0070C0"/>
                </a:solidFill>
              </a:rPr>
              <a:t>And</a:t>
            </a:r>
            <a:r>
              <a:rPr lang="en-US" i="1" dirty="0" smtClean="0"/>
              <a:t> </a:t>
            </a:r>
            <a:r>
              <a:rPr lang="en-US" i="1" dirty="0"/>
              <a:t>Sasha had 0 </a:t>
            </a:r>
            <a:r>
              <a:rPr lang="en-US" i="1" dirty="0" smtClean="0"/>
              <a:t>apples</a:t>
            </a:r>
            <a:endParaRPr lang="ru-RU" i="1" dirty="0" smtClean="0"/>
          </a:p>
          <a:p>
            <a:pPr marL="400050" lvl="1" indent="0">
              <a:buNone/>
            </a:pPr>
            <a:r>
              <a:rPr lang="en-US" b="1" dirty="0" smtClean="0"/>
              <a:t>When</a:t>
            </a:r>
            <a:r>
              <a:rPr lang="en-US" dirty="0" smtClean="0"/>
              <a:t> </a:t>
            </a:r>
            <a:r>
              <a:rPr lang="en-US" i="1" dirty="0"/>
              <a:t>Masha gives 2 apples to </a:t>
            </a:r>
            <a:r>
              <a:rPr lang="en-US" i="1" dirty="0" smtClean="0"/>
              <a:t>Sasha</a:t>
            </a:r>
            <a:endParaRPr lang="ru-RU" i="1" dirty="0" smtClean="0"/>
          </a:p>
          <a:p>
            <a:pPr marL="400050" lvl="1" indent="0">
              <a:buNone/>
            </a:pPr>
            <a:r>
              <a:rPr lang="ru-RU" b="1" dirty="0" smtClean="0">
                <a:solidFill>
                  <a:srgbClr val="00B050"/>
                </a:solidFill>
              </a:rPr>
              <a:t>  </a:t>
            </a:r>
            <a:r>
              <a:rPr lang="en-US" b="1" dirty="0" smtClean="0">
                <a:solidFill>
                  <a:srgbClr val="004821"/>
                </a:solidFill>
              </a:rPr>
              <a:t>Then</a:t>
            </a:r>
            <a:r>
              <a:rPr lang="en-US" dirty="0" smtClean="0"/>
              <a:t> </a:t>
            </a:r>
            <a:r>
              <a:rPr lang="en-US" i="1" dirty="0"/>
              <a:t>Masha should have 3 apples</a:t>
            </a:r>
            <a:endParaRPr lang="ru-RU" dirty="0"/>
          </a:p>
          <a:p>
            <a:pPr marL="400050" lvl="1" indent="0">
              <a:buNone/>
            </a:pPr>
            <a:r>
              <a:rPr lang="ru-RU" b="1" dirty="0" smtClean="0">
                <a:solidFill>
                  <a:srgbClr val="00B050"/>
                </a:solidFill>
              </a:rPr>
              <a:t>    </a:t>
            </a:r>
            <a:r>
              <a:rPr lang="en-US" b="1" dirty="0" smtClean="0">
                <a:solidFill>
                  <a:srgbClr val="004821"/>
                </a:solidFill>
              </a:rPr>
              <a:t>And</a:t>
            </a:r>
            <a:r>
              <a:rPr lang="en-US" i="1" dirty="0" smtClean="0"/>
              <a:t> </a:t>
            </a:r>
            <a:r>
              <a:rPr lang="en-US" i="1" dirty="0"/>
              <a:t>Sasha should have </a:t>
            </a:r>
            <a:r>
              <a:rPr lang="en-US" i="1" dirty="0" smtClean="0"/>
              <a:t>2 </a:t>
            </a:r>
            <a:r>
              <a:rPr lang="en-US" i="1" dirty="0"/>
              <a:t>apples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453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Сложно с </a:t>
            </a:r>
            <a:r>
              <a:rPr lang="en-US" dirty="0"/>
              <a:t>Given/When/Then?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* Звездочка!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FF3300"/>
                </a:solidFill>
              </a:rPr>
              <a:t>Scenario</a:t>
            </a:r>
            <a:r>
              <a:rPr lang="en-US" sz="2800" dirty="0">
                <a:solidFill>
                  <a:srgbClr val="FF3300"/>
                </a:solidFill>
              </a:rPr>
              <a:t>:</a:t>
            </a:r>
            <a:r>
              <a:rPr lang="en-US" sz="2800" dirty="0"/>
              <a:t> Apples sharing between </a:t>
            </a:r>
            <a:r>
              <a:rPr lang="en-US" sz="2800" dirty="0" smtClean="0"/>
              <a:t>users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</a:t>
            </a:r>
            <a:r>
              <a:rPr lang="en-US" i="1" dirty="0"/>
              <a:t>Masha had 5 apples</a:t>
            </a:r>
            <a:endParaRPr lang="ru-RU" dirty="0"/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i="1" dirty="0" smtClean="0"/>
              <a:t> </a:t>
            </a:r>
            <a:r>
              <a:rPr lang="en-US" i="1" dirty="0"/>
              <a:t>Sasha had 0 </a:t>
            </a:r>
            <a:r>
              <a:rPr lang="en-US" i="1" dirty="0" smtClean="0"/>
              <a:t>apples</a:t>
            </a:r>
            <a:endParaRPr lang="ru-RU" i="1" dirty="0" smtClean="0"/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</a:t>
            </a:r>
            <a:r>
              <a:rPr lang="en-US" i="1" dirty="0"/>
              <a:t>Masha gives 2 apples to </a:t>
            </a:r>
            <a:r>
              <a:rPr lang="en-US" i="1" dirty="0" smtClean="0"/>
              <a:t>Sasha</a:t>
            </a:r>
            <a:endParaRPr lang="ru-RU" i="1" dirty="0" smtClean="0"/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</a:t>
            </a:r>
            <a:r>
              <a:rPr lang="en-US" i="1" dirty="0"/>
              <a:t>Masha should have 3 apples</a:t>
            </a:r>
            <a:endParaRPr lang="ru-RU" dirty="0"/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i="1" dirty="0" smtClean="0"/>
              <a:t> </a:t>
            </a:r>
            <a:r>
              <a:rPr lang="en-US" i="1" dirty="0"/>
              <a:t>Sasha should have </a:t>
            </a:r>
            <a:r>
              <a:rPr lang="en-US" i="1" dirty="0" smtClean="0"/>
              <a:t>2 </a:t>
            </a:r>
            <a:r>
              <a:rPr lang="en-US" i="1" dirty="0"/>
              <a:t>apples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51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Предпочитаете таблицы?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07010"/>
              </p:ext>
            </p:extLst>
          </p:nvPr>
        </p:nvGraphicFramePr>
        <p:xfrm>
          <a:off x="467544" y="4005064"/>
          <a:ext cx="8229600" cy="1844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Masha initial balance</a:t>
                      </a:r>
                      <a:endParaRPr lang="ru-RU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Sasha initial balance</a:t>
                      </a:r>
                      <a:endParaRPr lang="ru-RU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Masha action</a:t>
                      </a:r>
                      <a:endParaRPr lang="ru-RU" sz="1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Shared apples</a:t>
                      </a:r>
                      <a:endParaRPr lang="ru-RU" sz="1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rgbClr val="0048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Masha expected balance</a:t>
                      </a:r>
                      <a:endParaRPr lang="ru-RU" sz="1400" dirty="0">
                        <a:solidFill>
                          <a:srgbClr val="0048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rgbClr val="0048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Sasha expected balance</a:t>
                      </a:r>
                      <a:endParaRPr lang="ru-RU" sz="1400" dirty="0">
                        <a:solidFill>
                          <a:srgbClr val="00482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628800"/>
            <a:ext cx="81369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Scenario Outline:</a:t>
            </a:r>
            <a:r>
              <a:rPr lang="en-US" sz="2000" dirty="0" smtClean="0"/>
              <a:t> </a:t>
            </a:r>
            <a:r>
              <a:rPr lang="en-US" sz="2000" dirty="0"/>
              <a:t>Apples sharing between </a:t>
            </a:r>
            <a:r>
              <a:rPr lang="en-US" sz="2000" dirty="0" smtClean="0"/>
              <a:t>users</a:t>
            </a:r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Given</a:t>
            </a:r>
            <a:r>
              <a:rPr lang="en-US" sz="2000" dirty="0" smtClean="0"/>
              <a:t> </a:t>
            </a:r>
            <a:r>
              <a:rPr lang="en-US" sz="2000" i="1" dirty="0"/>
              <a:t>Masha had </a:t>
            </a:r>
            <a:r>
              <a:rPr lang="en-US" sz="2000" b="1" dirty="0">
                <a:solidFill>
                  <a:srgbClr val="0070C0"/>
                </a:solidFill>
              </a:rPr>
              <a:t>&lt;Masha initial balance&gt;</a:t>
            </a:r>
            <a:r>
              <a:rPr lang="en-US" sz="2000" i="1" dirty="0"/>
              <a:t> apples</a:t>
            </a:r>
            <a:endParaRPr lang="ru-RU" sz="2000" dirty="0"/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   And</a:t>
            </a:r>
            <a:r>
              <a:rPr lang="en-US" sz="2000" i="1" dirty="0" smtClean="0"/>
              <a:t> </a:t>
            </a:r>
            <a:r>
              <a:rPr lang="en-US" sz="2000" i="1" dirty="0"/>
              <a:t>Sasha had </a:t>
            </a:r>
            <a:r>
              <a:rPr lang="en-US" sz="2000" b="1" dirty="0">
                <a:solidFill>
                  <a:srgbClr val="0070C0"/>
                </a:solidFill>
              </a:rPr>
              <a:t>&lt;Sasha initial balance&gt;</a:t>
            </a:r>
            <a:r>
              <a:rPr lang="en-US" sz="2000" b="1" i="1" dirty="0">
                <a:solidFill>
                  <a:srgbClr val="C00000"/>
                </a:solidFill>
              </a:rPr>
              <a:t> </a:t>
            </a:r>
            <a:r>
              <a:rPr lang="en-US" sz="2000" i="1" dirty="0"/>
              <a:t>apples</a:t>
            </a:r>
            <a:endParaRPr lang="ru-RU" sz="2000" dirty="0"/>
          </a:p>
          <a:p>
            <a:pPr lvl="1"/>
            <a:r>
              <a:rPr lang="en-US" sz="2000" b="1" dirty="0">
                <a:solidFill>
                  <a:srgbClr val="7030A0"/>
                </a:solidFill>
              </a:rPr>
              <a:t>When</a:t>
            </a:r>
            <a:r>
              <a:rPr lang="en-US" sz="2000" dirty="0"/>
              <a:t> </a:t>
            </a:r>
            <a:r>
              <a:rPr lang="en-US" sz="2000" i="1" dirty="0"/>
              <a:t>Masha </a:t>
            </a:r>
            <a:r>
              <a:rPr lang="en-US" sz="2000" b="1" dirty="0">
                <a:solidFill>
                  <a:srgbClr val="7030A0"/>
                </a:solidFill>
              </a:rPr>
              <a:t>&lt;Masha action&gt; </a:t>
            </a:r>
            <a:r>
              <a:rPr lang="en-US" sz="2000" b="1" i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&lt;Shared apples&gt;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i="1" dirty="0"/>
              <a:t>apples to Sasha</a:t>
            </a:r>
            <a:endParaRPr lang="ru-RU" sz="2000" dirty="0"/>
          </a:p>
          <a:p>
            <a:pPr lvl="1"/>
            <a:r>
              <a:rPr lang="en-US" sz="2000" b="1" dirty="0" smtClean="0"/>
              <a:t>  </a:t>
            </a:r>
            <a:r>
              <a:rPr lang="en-US" sz="2000" b="1" dirty="0" smtClean="0">
                <a:solidFill>
                  <a:srgbClr val="004821"/>
                </a:solidFill>
              </a:rPr>
              <a:t>Then</a:t>
            </a:r>
            <a:r>
              <a:rPr lang="en-US" sz="2000" dirty="0" smtClean="0"/>
              <a:t> </a:t>
            </a:r>
            <a:r>
              <a:rPr lang="en-US" sz="2000" i="1" dirty="0"/>
              <a:t>Masha should have </a:t>
            </a:r>
            <a:r>
              <a:rPr lang="en-US" sz="2000" b="1" dirty="0">
                <a:solidFill>
                  <a:srgbClr val="004821"/>
                </a:solidFill>
              </a:rPr>
              <a:t>&lt;Masha expected balance&gt;</a:t>
            </a:r>
            <a:r>
              <a:rPr lang="en-US" sz="2000" i="1" dirty="0"/>
              <a:t> apples</a:t>
            </a:r>
            <a:endParaRPr lang="ru-RU" sz="2000" dirty="0"/>
          </a:p>
          <a:p>
            <a:pPr lvl="1"/>
            <a:r>
              <a:rPr lang="en-US" sz="2000" b="1" dirty="0" smtClean="0"/>
              <a:t>    </a:t>
            </a:r>
            <a:r>
              <a:rPr lang="en-US" sz="2000" b="1" dirty="0" smtClean="0">
                <a:solidFill>
                  <a:srgbClr val="004821"/>
                </a:solidFill>
              </a:rPr>
              <a:t>And</a:t>
            </a:r>
            <a:r>
              <a:rPr lang="en-US" sz="2000" i="1" dirty="0" smtClean="0"/>
              <a:t> </a:t>
            </a:r>
            <a:r>
              <a:rPr lang="en-US" sz="2000" i="1" dirty="0"/>
              <a:t>Sasha should have </a:t>
            </a:r>
            <a:r>
              <a:rPr lang="en-US" sz="2000" b="1" dirty="0">
                <a:solidFill>
                  <a:srgbClr val="004821"/>
                </a:solidFill>
              </a:rPr>
              <a:t>&lt;Sasha expected balance&gt;</a:t>
            </a:r>
            <a:r>
              <a:rPr lang="en-US" sz="2000" i="1" dirty="0"/>
              <a:t> apples</a:t>
            </a:r>
            <a:endParaRPr lang="ru-RU" sz="2000" dirty="0"/>
          </a:p>
          <a:p>
            <a:r>
              <a:rPr lang="en-US" b="1" dirty="0" smtClean="0"/>
              <a:t>Examples: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778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1989</Words>
  <Application>Microsoft Office PowerPoint</Application>
  <PresentationFormat>Экран (4:3)</PresentationFormat>
  <Paragraphs>554</Paragraphs>
  <Slides>63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63</vt:i4>
      </vt:variant>
    </vt:vector>
  </HeadingPairs>
  <TitlesOfParts>
    <vt:vector size="64" baseType="lpstr">
      <vt:lpstr>Office Theme</vt:lpstr>
      <vt:lpstr>Запускаемая спецификация на SpecFlow с использованием WatiN для .NET</vt:lpstr>
      <vt:lpstr>Given when then</vt:lpstr>
      <vt:lpstr>Given When Then</vt:lpstr>
      <vt:lpstr>Задачка!</vt:lpstr>
      <vt:lpstr>Мы не задачки тут решаем</vt:lpstr>
      <vt:lpstr>Немножко на английском </vt:lpstr>
      <vt:lpstr>С нашей стороны яблоки ушли...</vt:lpstr>
      <vt:lpstr>Сложно с Given/When/Then?</vt:lpstr>
      <vt:lpstr>Предпочитаете таблицы?</vt:lpstr>
      <vt:lpstr>Предпочитаете таблицы?</vt:lpstr>
      <vt:lpstr>Цитаты – огромные куски текста</vt:lpstr>
      <vt:lpstr>Background – не повторяйтесь!</vt:lpstr>
      <vt:lpstr>Feature: Мы -- на вершине</vt:lpstr>
      <vt:lpstr>А еще можно писать любой текст</vt:lpstr>
      <vt:lpstr>Вид сверху</vt:lpstr>
      <vt:lpstr>Обобщенный вид сверху</vt:lpstr>
      <vt:lpstr>Gherkin – это:</vt:lpstr>
      <vt:lpstr>И главное!</vt:lpstr>
      <vt:lpstr>Нееееет! Не только в Cucucmber!</vt:lpstr>
      <vt:lpstr>И не только SpecFlow</vt:lpstr>
      <vt:lpstr>Мы еще не автоматизируем…</vt:lpstr>
      <vt:lpstr>Презентация PowerPoint</vt:lpstr>
      <vt:lpstr>Опа! Оптическая иллюзия!</vt:lpstr>
      <vt:lpstr>Презентация PowerPoint</vt:lpstr>
      <vt:lpstr>Презентация PowerPoint</vt:lpstr>
      <vt:lpstr>И всё вместе!</vt:lpstr>
      <vt:lpstr>Презентация PowerPoint</vt:lpstr>
      <vt:lpstr>Презентация PowerPoint</vt:lpstr>
      <vt:lpstr>Презентация PowerPoint</vt:lpstr>
      <vt:lpstr>Презентация PowerPoint</vt:lpstr>
      <vt:lpstr>И снова всё вместе!</vt:lpstr>
      <vt:lpstr>Сейчас, скоро, в будущем </vt:lpstr>
      <vt:lpstr>Сейчас: Спецификация с примерами</vt:lpstr>
      <vt:lpstr>Скоро: Запускаемая спецификация</vt:lpstr>
      <vt:lpstr>В будущем: Живая документация</vt:lpstr>
      <vt:lpstr>Обобщения и детализация</vt:lpstr>
      <vt:lpstr>Лес?</vt:lpstr>
      <vt:lpstr>Регистрация должна быть успешной?</vt:lpstr>
      <vt:lpstr>Или дерево?</vt:lpstr>
      <vt:lpstr>И еще</vt:lpstr>
      <vt:lpstr>А кто это сделал? (включил свет)</vt:lpstr>
      <vt:lpstr>Короче!</vt:lpstr>
      <vt:lpstr>Критика</vt:lpstr>
      <vt:lpstr>Сказочная страна</vt:lpstr>
      <vt:lpstr>В которой</vt:lpstr>
      <vt:lpstr>А нужен ли паттерн Given – When - Then?</vt:lpstr>
      <vt:lpstr>Дэн Норт: Человек, придумавший Given When Then</vt:lpstr>
      <vt:lpstr>Джеймс Бах: Всё ли можно автоматизировать?</vt:lpstr>
      <vt:lpstr>Серебряной пули действительно нет</vt:lpstr>
      <vt:lpstr>Автоматизация не заменит тестировщика</vt:lpstr>
      <vt:lpstr>Запускаемая спецификация не заменит всё-всё-всё</vt:lpstr>
      <vt:lpstr>Зато помогает</vt:lpstr>
      <vt:lpstr>В автоматизации тестирования</vt:lpstr>
      <vt:lpstr>Но, не лечит всю автоматизацию</vt:lpstr>
      <vt:lpstr>Как вылечить?</vt:lpstr>
      <vt:lpstr>Перед началом работы со SpecFlow</vt:lpstr>
      <vt:lpstr>WatiN – это очень просто!</vt:lpstr>
      <vt:lpstr>Набор текста</vt:lpstr>
      <vt:lpstr>Ожидание элемента</vt:lpstr>
      <vt:lpstr>Поиск элемента в элементе</vt:lpstr>
      <vt:lpstr>CSS</vt:lpstr>
      <vt:lpstr>LINQ</vt:lpstr>
      <vt:lpstr>Демо самого глючного приложения в мире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polus</dc:creator>
  <cp:lastModifiedBy>dzhariy</cp:lastModifiedBy>
  <cp:revision>100</cp:revision>
  <dcterms:created xsi:type="dcterms:W3CDTF">2011-01-23T18:56:34Z</dcterms:created>
  <dcterms:modified xsi:type="dcterms:W3CDTF">2012-05-16T14:44:39Z</dcterms:modified>
</cp:coreProperties>
</file>