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3"/>
  </p:notesMasterIdLst>
  <p:sldIdLst>
    <p:sldId id="256" r:id="rId2"/>
    <p:sldId id="257" r:id="rId3"/>
    <p:sldId id="258" r:id="rId4"/>
    <p:sldId id="259" r:id="rId5"/>
    <p:sldId id="260" r:id="rId6"/>
    <p:sldId id="261" r:id="rId7"/>
    <p:sldId id="265" r:id="rId8"/>
    <p:sldId id="262" r:id="rId9"/>
    <p:sldId id="263" r:id="rId10"/>
    <p:sldId id="264" r:id="rId11"/>
    <p:sldId id="266" r:id="rId12"/>
    <p:sldId id="269" r:id="rId13"/>
    <p:sldId id="267" r:id="rId14"/>
    <p:sldId id="270" r:id="rId15"/>
    <p:sldId id="271" r:id="rId16"/>
    <p:sldId id="276" r:id="rId17"/>
    <p:sldId id="274" r:id="rId18"/>
    <p:sldId id="275" r:id="rId19"/>
    <p:sldId id="272" r:id="rId20"/>
    <p:sldId id="273"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046D1-27BF-4D54-A6D5-1F361A158A05}" type="datetimeFigureOut">
              <a:rPr lang="en-US" smtClean="0"/>
              <a:t>7/27/2019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FE022-47BF-4B26-88BA-243EA5E5EAAD}" type="slidenum">
              <a:rPr lang="en-US" smtClean="0"/>
              <a:t>‹#›</a:t>
            </a:fld>
            <a:endParaRPr lang="en-US"/>
          </a:p>
        </p:txBody>
      </p:sp>
    </p:spTree>
    <p:extLst>
      <p:ext uri="{BB962C8B-B14F-4D97-AF65-F5344CB8AC3E}">
        <p14:creationId xmlns:p14="http://schemas.microsoft.com/office/powerpoint/2010/main" val="277725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FE022-47BF-4B26-88BA-243EA5E5EAAD}" type="slidenum">
              <a:rPr lang="en-US" smtClean="0"/>
              <a:t>12</a:t>
            </a:fld>
            <a:endParaRPr lang="en-US"/>
          </a:p>
        </p:txBody>
      </p:sp>
    </p:spTree>
    <p:extLst>
      <p:ext uri="{BB962C8B-B14F-4D97-AF65-F5344CB8AC3E}">
        <p14:creationId xmlns:p14="http://schemas.microsoft.com/office/powerpoint/2010/main" val="361179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371553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66119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576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3492403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884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374945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1354524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108958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276026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89CDD-AC28-42AE-B9D0-555839E523D5}"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22793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89CDD-AC28-42AE-B9D0-555839E523D5}"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87293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89CDD-AC28-42AE-B9D0-555839E523D5}" type="datetimeFigureOut">
              <a:rPr lang="en-US" smtClean="0"/>
              <a:t>7/27/2019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300970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89CDD-AC28-42AE-B9D0-555839E523D5}" type="datetimeFigureOut">
              <a:rPr lang="en-US" smtClean="0"/>
              <a:t>7/27/2019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393728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89CDD-AC28-42AE-B9D0-555839E523D5}" type="datetimeFigureOut">
              <a:rPr lang="en-US" smtClean="0"/>
              <a:t>7/27/2019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178253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89CDD-AC28-42AE-B9D0-555839E523D5}"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7DF5F-98AD-4229-9CEA-EF0AD6EDDA62}" type="slidenum">
              <a:rPr lang="en-US" smtClean="0"/>
              <a:t>‹#›</a:t>
            </a:fld>
            <a:endParaRPr lang="en-US"/>
          </a:p>
        </p:txBody>
      </p:sp>
    </p:spTree>
    <p:extLst>
      <p:ext uri="{BB962C8B-B14F-4D97-AF65-F5344CB8AC3E}">
        <p14:creationId xmlns:p14="http://schemas.microsoft.com/office/powerpoint/2010/main" val="235793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7DF5F-98AD-4229-9CEA-EF0AD6EDDA62}" type="slidenum">
              <a:rPr lang="en-US" smtClean="0"/>
              <a:t>‹#›</a:t>
            </a:fld>
            <a:endParaRPr lang="en-US"/>
          </a:p>
        </p:txBody>
      </p:sp>
      <p:sp>
        <p:nvSpPr>
          <p:cNvPr id="5" name="Date Placeholder 4"/>
          <p:cNvSpPr>
            <a:spLocks noGrp="1"/>
          </p:cNvSpPr>
          <p:nvPr>
            <p:ph type="dt" sz="half" idx="10"/>
          </p:nvPr>
        </p:nvSpPr>
        <p:spPr/>
        <p:txBody>
          <a:bodyPr/>
          <a:lstStyle/>
          <a:p>
            <a:fld id="{5E489CDD-AC28-42AE-B9D0-555839E523D5}" type="datetimeFigureOut">
              <a:rPr lang="en-US" smtClean="0"/>
              <a:t>7/27/2019</a:t>
            </a:fld>
            <a:endParaRPr lang="en-US"/>
          </a:p>
        </p:txBody>
      </p:sp>
    </p:spTree>
    <p:extLst>
      <p:ext uri="{BB962C8B-B14F-4D97-AF65-F5344CB8AC3E}">
        <p14:creationId xmlns:p14="http://schemas.microsoft.com/office/powerpoint/2010/main" val="185489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489CDD-AC28-42AE-B9D0-555839E523D5}" type="datetimeFigureOut">
              <a:rPr lang="en-US" smtClean="0"/>
              <a:t>7/27/2019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C7DF5F-98AD-4229-9CEA-EF0AD6EDDA62}" type="slidenum">
              <a:rPr lang="en-US" smtClean="0"/>
              <a:t>‹#›</a:t>
            </a:fld>
            <a:endParaRPr lang="en-US"/>
          </a:p>
        </p:txBody>
      </p:sp>
    </p:spTree>
    <p:extLst>
      <p:ext uri="{BB962C8B-B14F-4D97-AF65-F5344CB8AC3E}">
        <p14:creationId xmlns:p14="http://schemas.microsoft.com/office/powerpoint/2010/main" val="12505544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maps/documentation/geocoding/start" TargetMode="External"/><Relationship Id="rId2" Type="http://schemas.openxmlformats.org/officeDocument/2006/relationships/hyperlink" Target="https://datahub.cmap.illinois.gov/dataset/community-data-snapshots-raw-data" TargetMode="External"/><Relationship Id="rId1" Type="http://schemas.openxmlformats.org/officeDocument/2006/relationships/slideLayout" Target="../slideLayouts/slideLayout2.xml"/><Relationship Id="rId5" Type="http://schemas.openxmlformats.org/officeDocument/2006/relationships/hyperlink" Target="https://www.redfin.com/blog/data-center/" TargetMode="External"/><Relationship Id="rId4" Type="http://schemas.openxmlformats.org/officeDocument/2006/relationships/hyperlink" Target="https://developer.foursquare.com/docs/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1F9DC02-FA3D-4F87-8D38-48ACA7C4E6DA}"/>
              </a:ext>
            </a:extLst>
          </p:cNvPr>
          <p:cNvSpPr>
            <a:spLocks noGrp="1"/>
          </p:cNvSpPr>
          <p:nvPr>
            <p:ph type="ctrTitle"/>
          </p:nvPr>
        </p:nvSpPr>
        <p:spPr>
          <a:xfrm>
            <a:off x="677335" y="1282701"/>
            <a:ext cx="5096060" cy="4307148"/>
          </a:xfrm>
        </p:spPr>
        <p:txBody>
          <a:bodyPr anchor="ctr">
            <a:normAutofit/>
          </a:bodyPr>
          <a:lstStyle/>
          <a:p>
            <a:r>
              <a:rPr lang="en-US" sz="5000"/>
              <a:t>CHICAGO NEIGHBORHOOD ANALYSIS PROJECT</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5206ED6-790C-49EC-9206-FD08BFF2EC9F}"/>
              </a:ext>
            </a:extLst>
          </p:cNvPr>
          <p:cNvSpPr>
            <a:spLocks noGrp="1"/>
          </p:cNvSpPr>
          <p:nvPr>
            <p:ph type="subTitle" idx="1"/>
          </p:nvPr>
        </p:nvSpPr>
        <p:spPr>
          <a:xfrm>
            <a:off x="7821120" y="2876315"/>
            <a:ext cx="3602567" cy="1096899"/>
          </a:xfrm>
        </p:spPr>
        <p:txBody>
          <a:bodyPr anchor="ctr">
            <a:normAutofit/>
          </a:bodyPr>
          <a:lstStyle/>
          <a:p>
            <a:pPr algn="l"/>
            <a:r>
              <a:rPr lang="en-US">
                <a:solidFill>
                  <a:srgbClr val="FFFFFF"/>
                </a:solidFill>
              </a:rPr>
              <a:t>The Development Company</a:t>
            </a:r>
          </a:p>
          <a:p>
            <a:pPr algn="l"/>
            <a:r>
              <a:rPr lang="en-US">
                <a:solidFill>
                  <a:srgbClr val="FFFFFF"/>
                </a:solidFill>
              </a:rPr>
              <a:t>Date: July 14, 2019</a:t>
            </a:r>
          </a:p>
        </p:txBody>
      </p:sp>
    </p:spTree>
    <p:extLst>
      <p:ext uri="{BB962C8B-B14F-4D97-AF65-F5344CB8AC3E}">
        <p14:creationId xmlns:p14="http://schemas.microsoft.com/office/powerpoint/2010/main" val="197025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8D20499-0F84-4672-B476-9E3EFE72DD8B}"/>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dirty="0"/>
              <a:t>Review of Cluster 2</a:t>
            </a:r>
          </a:p>
        </p:txBody>
      </p:sp>
      <p:sp>
        <p:nvSpPr>
          <p:cNvPr id="6" name="Content Placeholder 5">
            <a:extLst>
              <a:ext uri="{FF2B5EF4-FFF2-40B4-BE49-F238E27FC236}">
                <a16:creationId xmlns:a16="http://schemas.microsoft.com/office/drawing/2014/main" id="{767B549F-4DB7-4B19-B338-9C58B3E31C27}"/>
              </a:ext>
            </a:extLst>
          </p:cNvPr>
          <p:cNvSpPr>
            <a:spLocks noGrp="1"/>
          </p:cNvSpPr>
          <p:nvPr>
            <p:ph sz="half" idx="1"/>
          </p:nvPr>
        </p:nvSpPr>
        <p:spPr>
          <a:xfrm>
            <a:off x="685167" y="2160589"/>
            <a:ext cx="3720916" cy="3560733"/>
          </a:xfrm>
        </p:spPr>
        <p:txBody>
          <a:bodyPr vert="horz" lIns="91440" tIns="45720" rIns="91440" bIns="45720" rtlCol="0">
            <a:normAutofit/>
          </a:bodyPr>
          <a:lstStyle/>
          <a:p>
            <a:r>
              <a:rPr lang="en-US" dirty="0"/>
              <a:t>This picture shows the distribution of the Chicago neighborhoods in Cluster 2: </a:t>
            </a:r>
            <a:r>
              <a:rPr lang="en-US" dirty="0" err="1"/>
              <a:t>Armour</a:t>
            </a:r>
            <a:r>
              <a:rPr lang="en-US" dirty="0"/>
              <a:t> Square, Douglas, Hermosa, Hyde Park, Kenwood, Lower West Side, </a:t>
            </a:r>
            <a:r>
              <a:rPr lang="en-US" dirty="0" err="1"/>
              <a:t>Montclare</a:t>
            </a:r>
            <a:r>
              <a:rPr lang="en-US" dirty="0"/>
              <a:t>, Mount Greenwood, Oakland</a:t>
            </a:r>
          </a:p>
          <a:p>
            <a:r>
              <a:rPr lang="en-US" dirty="0"/>
              <a:t>In the following slides, we’ll further explore these neighborhoods through visuals</a:t>
            </a:r>
          </a:p>
          <a:p>
            <a:endParaRPr lang="en-US" dirty="0"/>
          </a:p>
        </p:txBody>
      </p:sp>
      <p:pic>
        <p:nvPicPr>
          <p:cNvPr id="9" name="Content Placeholder 8" descr="A picture containing text, map&#10;&#10;Description automatically generated">
            <a:extLst>
              <a:ext uri="{FF2B5EF4-FFF2-40B4-BE49-F238E27FC236}">
                <a16:creationId xmlns:a16="http://schemas.microsoft.com/office/drawing/2014/main" id="{9C2EED6A-684E-4261-B78C-72BB1BF44B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54035" y="927141"/>
            <a:ext cx="4602747" cy="4499185"/>
          </a:xfrm>
          <a:prstGeom prst="rect">
            <a:avLst/>
          </a:prstGeom>
        </p:spPr>
      </p:pic>
    </p:spTree>
    <p:extLst>
      <p:ext uri="{BB962C8B-B14F-4D97-AF65-F5344CB8AC3E}">
        <p14:creationId xmlns:p14="http://schemas.microsoft.com/office/powerpoint/2010/main" val="152207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B52380DF-D3DF-45F0-96A8-5A5ABC5E69CD}"/>
              </a:ext>
            </a:extLst>
          </p:cNvPr>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t="320" r="1" b="10551"/>
          <a:stretch/>
        </p:blipFill>
        <p:spPr>
          <a:xfrm>
            <a:off x="0" y="571500"/>
            <a:ext cx="11055350" cy="5715000"/>
          </a:xfrm>
          <a:prstGeom prst="rect">
            <a:avLst/>
          </a:prstGeom>
        </p:spPr>
      </p:pic>
    </p:spTree>
    <p:extLst>
      <p:ext uri="{BB962C8B-B14F-4D97-AF65-F5344CB8AC3E}">
        <p14:creationId xmlns:p14="http://schemas.microsoft.com/office/powerpoint/2010/main" val="362489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F0ED6F08-A22A-42FD-A12B-C1A21CAEAFEA}"/>
              </a:ext>
            </a:extLst>
          </p:cNvPr>
          <p:cNvPicPr>
            <a:picLocks noChangeAspect="1"/>
          </p:cNvPicPr>
          <p:nvPr/>
        </p:nvPicPr>
        <p:blipFill rotWithShape="1">
          <a:blip r:embed="rId3">
            <a:extLst>
              <a:ext uri="{28A0092B-C50C-407E-A947-70E740481C1C}">
                <a14:useLocalDpi xmlns:a14="http://schemas.microsoft.com/office/drawing/2010/main" val="0"/>
              </a:ext>
            </a:extLst>
          </a:blip>
          <a:srcRect r="1" b="2462"/>
          <a:stretch/>
        </p:blipFill>
        <p:spPr>
          <a:xfrm>
            <a:off x="568452" y="571500"/>
            <a:ext cx="11055096" cy="5715000"/>
          </a:xfrm>
          <a:prstGeom prst="rect">
            <a:avLst/>
          </a:prstGeom>
        </p:spPr>
      </p:pic>
    </p:spTree>
    <p:extLst>
      <p:ext uri="{BB962C8B-B14F-4D97-AF65-F5344CB8AC3E}">
        <p14:creationId xmlns:p14="http://schemas.microsoft.com/office/powerpoint/2010/main" val="108617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570F-93D3-4E99-B65B-DDDCED6D1D5B}"/>
              </a:ext>
            </a:extLst>
          </p:cNvPr>
          <p:cNvSpPr>
            <a:spLocks noGrp="1"/>
          </p:cNvSpPr>
          <p:nvPr>
            <p:ph type="title"/>
          </p:nvPr>
        </p:nvSpPr>
        <p:spPr/>
        <p:txBody>
          <a:bodyPr>
            <a:normAutofit/>
          </a:bodyPr>
          <a:lstStyle/>
          <a:p>
            <a:r>
              <a:rPr lang="en-US" dirty="0"/>
              <a:t>Cluster 2 Exploratory Data Analysis Observations &amp; Recommendations </a:t>
            </a:r>
          </a:p>
        </p:txBody>
      </p:sp>
      <p:graphicFrame>
        <p:nvGraphicFramePr>
          <p:cNvPr id="4" name="Content Placeholder 3">
            <a:extLst>
              <a:ext uri="{FF2B5EF4-FFF2-40B4-BE49-F238E27FC236}">
                <a16:creationId xmlns:a16="http://schemas.microsoft.com/office/drawing/2014/main" id="{BFFAC68B-B9FF-479A-8853-92E345EED0B9}"/>
              </a:ext>
            </a:extLst>
          </p:cNvPr>
          <p:cNvGraphicFramePr>
            <a:graphicFrameLocks noGrp="1"/>
          </p:cNvGraphicFramePr>
          <p:nvPr>
            <p:ph idx="1"/>
            <p:extLst>
              <p:ext uri="{D42A27DB-BD31-4B8C-83A1-F6EECF244321}">
                <p14:modId xmlns:p14="http://schemas.microsoft.com/office/powerpoint/2010/main" val="3661402649"/>
              </p:ext>
            </p:extLst>
          </p:nvPr>
        </p:nvGraphicFramePr>
        <p:xfrm>
          <a:off x="677863" y="2160588"/>
          <a:ext cx="8596311" cy="3022600"/>
        </p:xfrm>
        <a:graphic>
          <a:graphicData uri="http://schemas.openxmlformats.org/drawingml/2006/table">
            <a:tbl>
              <a:tblPr firstRow="1" bandRow="1">
                <a:tableStyleId>{5C22544A-7EE6-4342-B048-85BDC9FD1C3A}</a:tableStyleId>
              </a:tblPr>
              <a:tblGrid>
                <a:gridCol w="1876801">
                  <a:extLst>
                    <a:ext uri="{9D8B030D-6E8A-4147-A177-3AD203B41FA5}">
                      <a16:colId xmlns:a16="http://schemas.microsoft.com/office/drawing/2014/main" val="3808992805"/>
                    </a:ext>
                  </a:extLst>
                </a:gridCol>
                <a:gridCol w="3412503">
                  <a:extLst>
                    <a:ext uri="{9D8B030D-6E8A-4147-A177-3AD203B41FA5}">
                      <a16:colId xmlns:a16="http://schemas.microsoft.com/office/drawing/2014/main" val="676255494"/>
                    </a:ext>
                  </a:extLst>
                </a:gridCol>
                <a:gridCol w="3307007">
                  <a:extLst>
                    <a:ext uri="{9D8B030D-6E8A-4147-A177-3AD203B41FA5}">
                      <a16:colId xmlns:a16="http://schemas.microsoft.com/office/drawing/2014/main" val="2886114220"/>
                    </a:ext>
                  </a:extLst>
                </a:gridCol>
              </a:tblGrid>
              <a:tr h="370840">
                <a:tc>
                  <a:txBody>
                    <a:bodyPr/>
                    <a:lstStyle/>
                    <a:p>
                      <a:r>
                        <a:rPr lang="en-US" dirty="0"/>
                        <a:t>Neighborhood</a:t>
                      </a:r>
                    </a:p>
                  </a:txBody>
                  <a:tcPr/>
                </a:tc>
                <a:tc>
                  <a:txBody>
                    <a:bodyPr/>
                    <a:lstStyle/>
                    <a:p>
                      <a:r>
                        <a:rPr lang="en-US" dirty="0"/>
                        <a:t>Observation</a:t>
                      </a:r>
                    </a:p>
                  </a:txBody>
                  <a:tcPr/>
                </a:tc>
                <a:tc>
                  <a:txBody>
                    <a:bodyPr/>
                    <a:lstStyle/>
                    <a:p>
                      <a:r>
                        <a:rPr lang="en-US" dirty="0"/>
                        <a:t>Recommendation</a:t>
                      </a:r>
                    </a:p>
                  </a:txBody>
                  <a:tcPr/>
                </a:tc>
                <a:extLst>
                  <a:ext uri="{0D108BD9-81ED-4DB2-BD59-A6C34878D82A}">
                    <a16:rowId xmlns:a16="http://schemas.microsoft.com/office/drawing/2014/main" val="1288261194"/>
                  </a:ext>
                </a:extLst>
              </a:tr>
              <a:tr h="370840">
                <a:tc>
                  <a:txBody>
                    <a:bodyPr/>
                    <a:lstStyle/>
                    <a:p>
                      <a:r>
                        <a:rPr lang="en-US" dirty="0"/>
                        <a:t>Lower West Side</a:t>
                      </a:r>
                    </a:p>
                  </a:txBody>
                  <a:tcPr/>
                </a:tc>
                <a:tc>
                  <a:txBody>
                    <a:bodyPr/>
                    <a:lstStyle/>
                    <a:p>
                      <a:r>
                        <a:rPr lang="en-US" dirty="0"/>
                        <a:t>Downward Trend Line that appears to be due to gentrification and denser housing units being replaced by single-family detached units</a:t>
                      </a:r>
                    </a:p>
                  </a:txBody>
                  <a:tcPr/>
                </a:tc>
                <a:tc>
                  <a:txBody>
                    <a:bodyPr/>
                    <a:lstStyle/>
                    <a:p>
                      <a:r>
                        <a:rPr lang="en-US" dirty="0"/>
                        <a:t>Seek to do projects on vacant land before tearing down pre-existing buildings that may have historical significance</a:t>
                      </a:r>
                    </a:p>
                  </a:txBody>
                  <a:tcPr/>
                </a:tc>
                <a:extLst>
                  <a:ext uri="{0D108BD9-81ED-4DB2-BD59-A6C34878D82A}">
                    <a16:rowId xmlns:a16="http://schemas.microsoft.com/office/drawing/2014/main" val="4286335309"/>
                  </a:ext>
                </a:extLst>
              </a:tr>
              <a:tr h="370840">
                <a:tc>
                  <a:txBody>
                    <a:bodyPr/>
                    <a:lstStyle/>
                    <a:p>
                      <a:r>
                        <a:rPr lang="en-US" dirty="0" err="1"/>
                        <a:t>Armour</a:t>
                      </a:r>
                      <a:r>
                        <a:rPr lang="en-US" dirty="0"/>
                        <a:t> Square</a:t>
                      </a:r>
                    </a:p>
                  </a:txBody>
                  <a:tcPr/>
                </a:tc>
                <a:tc>
                  <a:txBody>
                    <a:bodyPr/>
                    <a:lstStyle/>
                    <a:p>
                      <a:r>
                        <a:rPr lang="en-US" dirty="0"/>
                        <a:t>Highest median home values in cluster due to either red-line access, access to Guaranteed Rate Field, or both. </a:t>
                      </a:r>
                    </a:p>
                  </a:txBody>
                  <a:tcPr/>
                </a:tc>
                <a:tc>
                  <a:txBody>
                    <a:bodyPr/>
                    <a:lstStyle/>
                    <a:p>
                      <a:r>
                        <a:rPr lang="en-US" dirty="0"/>
                        <a:t>Prioritize </a:t>
                      </a:r>
                      <a:r>
                        <a:rPr lang="en-US" dirty="0" err="1"/>
                        <a:t>Armour</a:t>
                      </a:r>
                      <a:r>
                        <a:rPr lang="en-US" dirty="0"/>
                        <a:t> Square for first projects if the cost of land acquisition is reasonable.</a:t>
                      </a:r>
                    </a:p>
                  </a:txBody>
                  <a:tcPr/>
                </a:tc>
                <a:extLst>
                  <a:ext uri="{0D108BD9-81ED-4DB2-BD59-A6C34878D82A}">
                    <a16:rowId xmlns:a16="http://schemas.microsoft.com/office/drawing/2014/main" val="2657896603"/>
                  </a:ext>
                </a:extLst>
              </a:tr>
            </a:tbl>
          </a:graphicData>
        </a:graphic>
      </p:graphicFrame>
    </p:spTree>
    <p:extLst>
      <p:ext uri="{BB962C8B-B14F-4D97-AF65-F5344CB8AC3E}">
        <p14:creationId xmlns:p14="http://schemas.microsoft.com/office/powerpoint/2010/main" val="280757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D787-EFD9-45F9-8C07-8177074A7C79}"/>
              </a:ext>
            </a:extLst>
          </p:cNvPr>
          <p:cNvSpPr>
            <a:spLocks noGrp="1"/>
          </p:cNvSpPr>
          <p:nvPr>
            <p:ph type="title"/>
          </p:nvPr>
        </p:nvSpPr>
        <p:spPr>
          <a:xfrm>
            <a:off x="677334" y="609600"/>
            <a:ext cx="8596668" cy="654996"/>
          </a:xfrm>
        </p:spPr>
        <p:txBody>
          <a:bodyPr/>
          <a:lstStyle/>
          <a:p>
            <a:r>
              <a:rPr lang="en-US" dirty="0"/>
              <a:t>Cluster 2 Neighborhood Deep Dive</a:t>
            </a:r>
          </a:p>
        </p:txBody>
      </p:sp>
      <p:pic>
        <p:nvPicPr>
          <p:cNvPr id="5" name="Content Placeholder 4" descr="A screenshot of text&#10;&#10;Description automatically generated">
            <a:extLst>
              <a:ext uri="{FF2B5EF4-FFF2-40B4-BE49-F238E27FC236}">
                <a16:creationId xmlns:a16="http://schemas.microsoft.com/office/drawing/2014/main" id="{21204B4A-40BD-41FE-9845-8C4697C48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338" y="1264596"/>
            <a:ext cx="8387664" cy="5205904"/>
          </a:xfrm>
        </p:spPr>
      </p:pic>
    </p:spTree>
    <p:extLst>
      <p:ext uri="{BB962C8B-B14F-4D97-AF65-F5344CB8AC3E}">
        <p14:creationId xmlns:p14="http://schemas.microsoft.com/office/powerpoint/2010/main" val="178972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1FDD-1374-4505-9676-8A237442730B}"/>
              </a:ext>
            </a:extLst>
          </p:cNvPr>
          <p:cNvSpPr>
            <a:spLocks noGrp="1"/>
          </p:cNvSpPr>
          <p:nvPr>
            <p:ph type="title"/>
          </p:nvPr>
        </p:nvSpPr>
        <p:spPr/>
        <p:txBody>
          <a:bodyPr/>
          <a:lstStyle/>
          <a:p>
            <a:r>
              <a:rPr lang="en-US" dirty="0"/>
              <a:t>Cluster 2 Neighborhood Deep Dive Observations &amp; Recommendations</a:t>
            </a:r>
          </a:p>
        </p:txBody>
      </p:sp>
      <p:graphicFrame>
        <p:nvGraphicFramePr>
          <p:cNvPr id="6" name="Content Placeholder 5">
            <a:extLst>
              <a:ext uri="{FF2B5EF4-FFF2-40B4-BE49-F238E27FC236}">
                <a16:creationId xmlns:a16="http://schemas.microsoft.com/office/drawing/2014/main" id="{4AB452F3-1DC8-4C66-80D0-635BB5D5A789}"/>
              </a:ext>
            </a:extLst>
          </p:cNvPr>
          <p:cNvGraphicFramePr>
            <a:graphicFrameLocks noGrp="1"/>
          </p:cNvGraphicFramePr>
          <p:nvPr>
            <p:ph idx="1"/>
            <p:extLst>
              <p:ext uri="{D42A27DB-BD31-4B8C-83A1-F6EECF244321}">
                <p14:modId xmlns:p14="http://schemas.microsoft.com/office/powerpoint/2010/main" val="3908940148"/>
              </p:ext>
            </p:extLst>
          </p:nvPr>
        </p:nvGraphicFramePr>
        <p:xfrm>
          <a:off x="677863" y="2160588"/>
          <a:ext cx="8596311" cy="2656840"/>
        </p:xfrm>
        <a:graphic>
          <a:graphicData uri="http://schemas.openxmlformats.org/drawingml/2006/table">
            <a:tbl>
              <a:tblPr firstRow="1" bandRow="1">
                <a:tableStyleId>{5C22544A-7EE6-4342-B048-85BDC9FD1C3A}</a:tableStyleId>
              </a:tblPr>
              <a:tblGrid>
                <a:gridCol w="2131325">
                  <a:extLst>
                    <a:ext uri="{9D8B030D-6E8A-4147-A177-3AD203B41FA5}">
                      <a16:colId xmlns:a16="http://schemas.microsoft.com/office/drawing/2014/main" val="328155604"/>
                    </a:ext>
                  </a:extLst>
                </a:gridCol>
                <a:gridCol w="3271101">
                  <a:extLst>
                    <a:ext uri="{9D8B030D-6E8A-4147-A177-3AD203B41FA5}">
                      <a16:colId xmlns:a16="http://schemas.microsoft.com/office/drawing/2014/main" val="3642589988"/>
                    </a:ext>
                  </a:extLst>
                </a:gridCol>
                <a:gridCol w="3193885">
                  <a:extLst>
                    <a:ext uri="{9D8B030D-6E8A-4147-A177-3AD203B41FA5}">
                      <a16:colId xmlns:a16="http://schemas.microsoft.com/office/drawing/2014/main" val="591073027"/>
                    </a:ext>
                  </a:extLst>
                </a:gridCol>
              </a:tblGrid>
              <a:tr h="370840">
                <a:tc>
                  <a:txBody>
                    <a:bodyPr/>
                    <a:lstStyle/>
                    <a:p>
                      <a:r>
                        <a:rPr lang="en-US" dirty="0"/>
                        <a:t>Neighborhood</a:t>
                      </a:r>
                    </a:p>
                  </a:txBody>
                  <a:tcPr/>
                </a:tc>
                <a:tc>
                  <a:txBody>
                    <a:bodyPr/>
                    <a:lstStyle/>
                    <a:p>
                      <a:r>
                        <a:rPr lang="en-US" dirty="0"/>
                        <a:t>Observation</a:t>
                      </a:r>
                    </a:p>
                  </a:txBody>
                  <a:tcPr/>
                </a:tc>
                <a:tc>
                  <a:txBody>
                    <a:bodyPr/>
                    <a:lstStyle/>
                    <a:p>
                      <a:r>
                        <a:rPr lang="en-US" dirty="0"/>
                        <a:t>Recommendation</a:t>
                      </a:r>
                    </a:p>
                  </a:txBody>
                  <a:tcPr/>
                </a:tc>
                <a:extLst>
                  <a:ext uri="{0D108BD9-81ED-4DB2-BD59-A6C34878D82A}">
                    <a16:rowId xmlns:a16="http://schemas.microsoft.com/office/drawing/2014/main" val="1348653055"/>
                  </a:ext>
                </a:extLst>
              </a:tr>
              <a:tr h="370840">
                <a:tc>
                  <a:txBody>
                    <a:bodyPr/>
                    <a:lstStyle/>
                    <a:p>
                      <a:r>
                        <a:rPr lang="en-US" dirty="0"/>
                        <a:t>Oakland / Douglas</a:t>
                      </a:r>
                    </a:p>
                  </a:txBody>
                  <a:tcPr/>
                </a:tc>
                <a:tc>
                  <a:txBody>
                    <a:bodyPr/>
                    <a:lstStyle/>
                    <a:p>
                      <a:r>
                        <a:rPr lang="en-US" dirty="0"/>
                        <a:t>This neighborhood has features (beach, parks, yoga studios) that can draw in residents with disposable income and lead to new services that require densely populated areas to thrive.</a:t>
                      </a:r>
                    </a:p>
                  </a:txBody>
                  <a:tcPr/>
                </a:tc>
                <a:tc>
                  <a:txBody>
                    <a:bodyPr/>
                    <a:lstStyle/>
                    <a:p>
                      <a:r>
                        <a:rPr lang="en-US" dirty="0"/>
                        <a:t>Purchase land in the Douglas neighborhood that sits near the border of Oakland so those development projects can act as “near-prime” housing that draws neighborhood rebuilding activities westward.</a:t>
                      </a:r>
                    </a:p>
                  </a:txBody>
                  <a:tcPr/>
                </a:tc>
                <a:extLst>
                  <a:ext uri="{0D108BD9-81ED-4DB2-BD59-A6C34878D82A}">
                    <a16:rowId xmlns:a16="http://schemas.microsoft.com/office/drawing/2014/main" val="3024376700"/>
                  </a:ext>
                </a:extLst>
              </a:tr>
            </a:tbl>
          </a:graphicData>
        </a:graphic>
      </p:graphicFrame>
    </p:spTree>
    <p:extLst>
      <p:ext uri="{BB962C8B-B14F-4D97-AF65-F5344CB8AC3E}">
        <p14:creationId xmlns:p14="http://schemas.microsoft.com/office/powerpoint/2010/main" val="53970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A979-57D3-4EDF-99F7-84A046385AA5}"/>
              </a:ext>
            </a:extLst>
          </p:cNvPr>
          <p:cNvSpPr>
            <a:spLocks noGrp="1"/>
          </p:cNvSpPr>
          <p:nvPr>
            <p:ph type="title"/>
          </p:nvPr>
        </p:nvSpPr>
        <p:spPr/>
        <p:txBody>
          <a:bodyPr>
            <a:normAutofit/>
          </a:bodyPr>
          <a:lstStyle/>
          <a:p>
            <a:r>
              <a:rPr lang="en-US" dirty="0"/>
              <a:t>Cluster 2 Neighborhood Real Estate Analysis</a:t>
            </a:r>
          </a:p>
        </p:txBody>
      </p:sp>
      <p:sp>
        <p:nvSpPr>
          <p:cNvPr id="3" name="Content Placeholder 2">
            <a:extLst>
              <a:ext uri="{FF2B5EF4-FFF2-40B4-BE49-F238E27FC236}">
                <a16:creationId xmlns:a16="http://schemas.microsoft.com/office/drawing/2014/main" id="{6FE89CFB-9D00-47DE-BA4C-9103FC7BAF7C}"/>
              </a:ext>
            </a:extLst>
          </p:cNvPr>
          <p:cNvSpPr>
            <a:spLocks noGrp="1"/>
          </p:cNvSpPr>
          <p:nvPr>
            <p:ph idx="1"/>
          </p:nvPr>
        </p:nvSpPr>
        <p:spPr/>
        <p:txBody>
          <a:bodyPr/>
          <a:lstStyle/>
          <a:p>
            <a:r>
              <a:rPr lang="en-US" dirty="0"/>
              <a:t>The following section will present Box Plots of Price Per Square Foot &amp; Days On Market for the entire cluster and a trend line chart for the Top 3 neighborhoods, for each property type, that best met TDC’s business plan.</a:t>
            </a:r>
          </a:p>
          <a:p>
            <a:r>
              <a:rPr lang="en-US" dirty="0"/>
              <a:t>The Box Plots and Trend Line charts for each property type is followed up by a table which recommends priority of neighborhoods and is supported by estimated sales price and days on market</a:t>
            </a:r>
          </a:p>
        </p:txBody>
      </p:sp>
    </p:spTree>
    <p:extLst>
      <p:ext uri="{BB962C8B-B14F-4D97-AF65-F5344CB8AC3E}">
        <p14:creationId xmlns:p14="http://schemas.microsoft.com/office/powerpoint/2010/main" val="168188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clock&#10;&#10;Description automatically generated">
            <a:extLst>
              <a:ext uri="{FF2B5EF4-FFF2-40B4-BE49-F238E27FC236}">
                <a16:creationId xmlns:a16="http://schemas.microsoft.com/office/drawing/2014/main" id="{6C599061-375A-463A-8CCB-0EFEAAAA24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062"/>
          <a:stretch/>
        </p:blipFill>
        <p:spPr>
          <a:xfrm>
            <a:off x="568452" y="571500"/>
            <a:ext cx="11055096" cy="5715000"/>
          </a:xfrm>
          <a:prstGeom prst="rect">
            <a:avLst/>
          </a:prstGeom>
        </p:spPr>
      </p:pic>
    </p:spTree>
    <p:extLst>
      <p:ext uri="{BB962C8B-B14F-4D97-AF65-F5344CB8AC3E}">
        <p14:creationId xmlns:p14="http://schemas.microsoft.com/office/powerpoint/2010/main" val="281953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9">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8"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clock&#10;&#10;Description automatically generated">
            <a:extLst>
              <a:ext uri="{FF2B5EF4-FFF2-40B4-BE49-F238E27FC236}">
                <a16:creationId xmlns:a16="http://schemas.microsoft.com/office/drawing/2014/main" id="{EA212047-EC0D-4870-BE50-228696CC8F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062"/>
          <a:stretch/>
        </p:blipFill>
        <p:spPr>
          <a:xfrm>
            <a:off x="568452" y="571500"/>
            <a:ext cx="11055096" cy="5715000"/>
          </a:xfrm>
          <a:prstGeom prst="rect">
            <a:avLst/>
          </a:prstGeom>
        </p:spPr>
      </p:pic>
    </p:spTree>
    <p:extLst>
      <p:ext uri="{BB962C8B-B14F-4D97-AF65-F5344CB8AC3E}">
        <p14:creationId xmlns:p14="http://schemas.microsoft.com/office/powerpoint/2010/main" val="118254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 name="Rectangle 3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4" name="Rectangle 4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Content Placeholder 31" descr="A close up of a tree&#10;&#10;Description automatically generated">
            <a:extLst>
              <a:ext uri="{FF2B5EF4-FFF2-40B4-BE49-F238E27FC236}">
                <a16:creationId xmlns:a16="http://schemas.microsoft.com/office/drawing/2014/main" id="{1F6AA563-D55B-4A41-B30A-F64145105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547" y="708301"/>
            <a:ext cx="10414905" cy="5441398"/>
          </a:xfrm>
        </p:spPr>
      </p:pic>
    </p:spTree>
    <p:extLst>
      <p:ext uri="{BB962C8B-B14F-4D97-AF65-F5344CB8AC3E}">
        <p14:creationId xmlns:p14="http://schemas.microsoft.com/office/powerpoint/2010/main" val="278206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5CB9-C1B6-4C60-878F-BEEC7FFCB5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5D0D2B3-ED96-4C63-8F63-D7C8D6B839C2}"/>
              </a:ext>
            </a:extLst>
          </p:cNvPr>
          <p:cNvSpPr>
            <a:spLocks noGrp="1"/>
          </p:cNvSpPr>
          <p:nvPr>
            <p:ph idx="1"/>
          </p:nvPr>
        </p:nvSpPr>
        <p:spPr/>
        <p:txBody>
          <a:bodyPr/>
          <a:lstStyle/>
          <a:p>
            <a:r>
              <a:rPr lang="en-US" dirty="0"/>
              <a:t>New Chicago-area Developer, The Development Company (TDC), is looking to determine which up-and-coming neighborhoods are likely to experience enough price appreciation to support new-construction residential housing.</a:t>
            </a:r>
          </a:p>
          <a:p>
            <a:r>
              <a:rPr lang="en-US" dirty="0"/>
              <a:t>TDC would like to work in the historically underserved South and West areas of the city, but they need to understand the underlying market dynamics in these areas.</a:t>
            </a:r>
          </a:p>
          <a:p>
            <a:r>
              <a:rPr lang="en-US" dirty="0"/>
              <a:t>TDC’s business plan is looking for neighborhoods where their finished products can sell for at least $200 per square foot and within 120 days of being listed for sale.</a:t>
            </a:r>
          </a:p>
        </p:txBody>
      </p:sp>
    </p:spTree>
    <p:extLst>
      <p:ext uri="{BB962C8B-B14F-4D97-AF65-F5344CB8AC3E}">
        <p14:creationId xmlns:p14="http://schemas.microsoft.com/office/powerpoint/2010/main" val="2411986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FF19-1240-4FD8-956A-F2BBAF32B084}"/>
              </a:ext>
            </a:extLst>
          </p:cNvPr>
          <p:cNvSpPr>
            <a:spLocks noGrp="1"/>
          </p:cNvSpPr>
          <p:nvPr>
            <p:ph type="title"/>
          </p:nvPr>
        </p:nvSpPr>
        <p:spPr/>
        <p:txBody>
          <a:bodyPr>
            <a:normAutofit fontScale="90000"/>
          </a:bodyPr>
          <a:lstStyle/>
          <a:p>
            <a:r>
              <a:rPr lang="en-US" dirty="0"/>
              <a:t>Top 3 Neighborhoods for Single Family Detached Units Analysis (Based on a 3000 Sq. Ft. Home)</a:t>
            </a:r>
          </a:p>
        </p:txBody>
      </p:sp>
      <p:graphicFrame>
        <p:nvGraphicFramePr>
          <p:cNvPr id="4" name="Content Placeholder 3">
            <a:extLst>
              <a:ext uri="{FF2B5EF4-FFF2-40B4-BE49-F238E27FC236}">
                <a16:creationId xmlns:a16="http://schemas.microsoft.com/office/drawing/2014/main" id="{EDDB93EA-BC6C-4154-B6A6-E87339D5861E}"/>
              </a:ext>
            </a:extLst>
          </p:cNvPr>
          <p:cNvGraphicFramePr>
            <a:graphicFrameLocks noGrp="1"/>
          </p:cNvGraphicFramePr>
          <p:nvPr>
            <p:ph idx="1"/>
            <p:extLst>
              <p:ext uri="{D42A27DB-BD31-4B8C-83A1-F6EECF244321}">
                <p14:modId xmlns:p14="http://schemas.microsoft.com/office/powerpoint/2010/main" val="1884066617"/>
              </p:ext>
            </p:extLst>
          </p:nvPr>
        </p:nvGraphicFramePr>
        <p:xfrm>
          <a:off x="677690" y="2330271"/>
          <a:ext cx="8596312" cy="1678686"/>
        </p:xfrm>
        <a:graphic>
          <a:graphicData uri="http://schemas.openxmlformats.org/drawingml/2006/table">
            <a:tbl>
              <a:tblPr firstRow="1" bandRow="1">
                <a:tableStyleId>{5C22544A-7EE6-4342-B048-85BDC9FD1C3A}</a:tableStyleId>
              </a:tblPr>
              <a:tblGrid>
                <a:gridCol w="1037988">
                  <a:extLst>
                    <a:ext uri="{9D8B030D-6E8A-4147-A177-3AD203B41FA5}">
                      <a16:colId xmlns:a16="http://schemas.microsoft.com/office/drawing/2014/main" val="1971510107"/>
                    </a:ext>
                  </a:extLst>
                </a:gridCol>
                <a:gridCol w="1800520">
                  <a:extLst>
                    <a:ext uri="{9D8B030D-6E8A-4147-A177-3AD203B41FA5}">
                      <a16:colId xmlns:a16="http://schemas.microsoft.com/office/drawing/2014/main" val="1138626123"/>
                    </a:ext>
                  </a:extLst>
                </a:gridCol>
                <a:gridCol w="3608726">
                  <a:extLst>
                    <a:ext uri="{9D8B030D-6E8A-4147-A177-3AD203B41FA5}">
                      <a16:colId xmlns:a16="http://schemas.microsoft.com/office/drawing/2014/main" val="3015355447"/>
                    </a:ext>
                  </a:extLst>
                </a:gridCol>
                <a:gridCol w="2149078">
                  <a:extLst>
                    <a:ext uri="{9D8B030D-6E8A-4147-A177-3AD203B41FA5}">
                      <a16:colId xmlns:a16="http://schemas.microsoft.com/office/drawing/2014/main" val="3396785620"/>
                    </a:ext>
                  </a:extLst>
                </a:gridCol>
              </a:tblGrid>
              <a:tr h="370840">
                <a:tc>
                  <a:txBody>
                    <a:bodyPr/>
                    <a:lstStyle/>
                    <a:p>
                      <a:pPr marL="0" marR="0">
                        <a:lnSpc>
                          <a:spcPct val="107000"/>
                        </a:lnSpc>
                        <a:spcBef>
                          <a:spcPts val="0"/>
                        </a:spcBef>
                        <a:spcAft>
                          <a:spcPts val="800"/>
                        </a:spcAft>
                      </a:pPr>
                      <a:r>
                        <a:rPr lang="en-US" sz="1800" b="1" dirty="0">
                          <a:effectLst/>
                          <a:latin typeface="+mj-lt"/>
                          <a:ea typeface="Times New Roman" panose="02020603050405020304" pitchFamily="18" charset="0"/>
                          <a:cs typeface="Times New Roman" panose="02020603050405020304" pitchFamily="18" charset="0"/>
                        </a:rPr>
                        <a:t>Priority</a:t>
                      </a:r>
                      <a:endParaRPr lang="en-US" sz="1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b="1">
                          <a:effectLst/>
                          <a:latin typeface="+mj-lt"/>
                          <a:ea typeface="Times New Roman" panose="02020603050405020304" pitchFamily="18" charset="0"/>
                          <a:cs typeface="Times New Roman" panose="02020603050405020304" pitchFamily="18" charset="0"/>
                        </a:rPr>
                        <a:t>Neighborhood</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b="1">
                          <a:effectLst/>
                          <a:latin typeface="+mj-lt"/>
                          <a:ea typeface="Times New Roman" panose="02020603050405020304" pitchFamily="18" charset="0"/>
                          <a:cs typeface="Times New Roman" panose="02020603050405020304" pitchFamily="18" charset="0"/>
                        </a:rPr>
                        <a:t>Estimated Sales Price</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b="1">
                          <a:effectLst/>
                          <a:latin typeface="+mj-lt"/>
                          <a:ea typeface="Times New Roman" panose="02020603050405020304" pitchFamily="18" charset="0"/>
                          <a:cs typeface="Times New Roman" panose="02020603050405020304" pitchFamily="18" charset="0"/>
                        </a:rPr>
                        <a:t>Estimated Days on Market</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191102"/>
                  </a:ext>
                </a:extLst>
              </a:tr>
              <a:tr h="370840">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Hermosa</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$681,000 @ $227/sq. ft.</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150</a:t>
                      </a:r>
                    </a:p>
                  </a:txBody>
                  <a:tcPr marL="68580" marR="68580" marT="0" marB="0"/>
                </a:tc>
                <a:extLst>
                  <a:ext uri="{0D108BD9-81ED-4DB2-BD59-A6C34878D82A}">
                    <a16:rowId xmlns:a16="http://schemas.microsoft.com/office/drawing/2014/main" val="2301396458"/>
                  </a:ext>
                </a:extLst>
              </a:tr>
              <a:tr h="370840">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2</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Douglas</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$562,500 @ $187.5/sq. ft.</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150</a:t>
                      </a:r>
                    </a:p>
                  </a:txBody>
                  <a:tcPr marL="68580" marR="68580" marT="0" marB="0"/>
                </a:tc>
                <a:extLst>
                  <a:ext uri="{0D108BD9-81ED-4DB2-BD59-A6C34878D82A}">
                    <a16:rowId xmlns:a16="http://schemas.microsoft.com/office/drawing/2014/main" val="3349642517"/>
                  </a:ext>
                </a:extLst>
              </a:tr>
              <a:tr h="370840">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Montclare</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$562,500 @ $187.5/sq. ft.</a:t>
                      </a:r>
                    </a:p>
                  </a:txBody>
                  <a:tcPr marL="68580" marR="68580" marT="0" marB="0"/>
                </a:tc>
                <a:tc>
                  <a:txBody>
                    <a:bodyPr/>
                    <a:lstStyle/>
                    <a:p>
                      <a:pPr marL="0" marR="0">
                        <a:lnSpc>
                          <a:spcPct val="107000"/>
                        </a:lnSpc>
                        <a:spcBef>
                          <a:spcPts val="0"/>
                        </a:spcBef>
                        <a:spcAft>
                          <a:spcPts val="800"/>
                        </a:spcAft>
                      </a:pPr>
                      <a:r>
                        <a:rPr lang="en-US" sz="1800" dirty="0">
                          <a:effectLst/>
                          <a:latin typeface="+mj-lt"/>
                          <a:ea typeface="Times New Roman" panose="02020603050405020304" pitchFamily="18" charset="0"/>
                          <a:cs typeface="Times New Roman" panose="02020603050405020304" pitchFamily="18" charset="0"/>
                        </a:rPr>
                        <a:t>200</a:t>
                      </a:r>
                    </a:p>
                  </a:txBody>
                  <a:tcPr marL="68580" marR="68580" marT="0" marB="0"/>
                </a:tc>
                <a:extLst>
                  <a:ext uri="{0D108BD9-81ED-4DB2-BD59-A6C34878D82A}">
                    <a16:rowId xmlns:a16="http://schemas.microsoft.com/office/drawing/2014/main" val="3890597355"/>
                  </a:ext>
                </a:extLst>
              </a:tr>
            </a:tbl>
          </a:graphicData>
        </a:graphic>
      </p:graphicFrame>
    </p:spTree>
    <p:extLst>
      <p:ext uri="{BB962C8B-B14F-4D97-AF65-F5344CB8AC3E}">
        <p14:creationId xmlns:p14="http://schemas.microsoft.com/office/powerpoint/2010/main" val="2432332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clock&#10;&#10;Description automatically generated">
            <a:extLst>
              <a:ext uri="{FF2B5EF4-FFF2-40B4-BE49-F238E27FC236}">
                <a16:creationId xmlns:a16="http://schemas.microsoft.com/office/drawing/2014/main" id="{361441D2-7704-4D2F-BEFA-17742DA92D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062"/>
          <a:stretch/>
        </p:blipFill>
        <p:spPr>
          <a:xfrm>
            <a:off x="568452" y="571500"/>
            <a:ext cx="11055096" cy="5715000"/>
          </a:xfrm>
          <a:prstGeom prst="rect">
            <a:avLst/>
          </a:prstGeom>
        </p:spPr>
      </p:pic>
    </p:spTree>
    <p:extLst>
      <p:ext uri="{BB962C8B-B14F-4D97-AF65-F5344CB8AC3E}">
        <p14:creationId xmlns:p14="http://schemas.microsoft.com/office/powerpoint/2010/main" val="2042364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ky&#10;&#10;Description automatically generated">
            <a:extLst>
              <a:ext uri="{FF2B5EF4-FFF2-40B4-BE49-F238E27FC236}">
                <a16:creationId xmlns:a16="http://schemas.microsoft.com/office/drawing/2014/main" id="{41F1999C-A95F-409F-B03A-0279D24CEB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062"/>
          <a:stretch/>
        </p:blipFill>
        <p:spPr>
          <a:xfrm>
            <a:off x="568452" y="571500"/>
            <a:ext cx="11055096" cy="5715000"/>
          </a:xfrm>
          <a:prstGeom prst="rect">
            <a:avLst/>
          </a:prstGeom>
        </p:spPr>
      </p:pic>
    </p:spTree>
    <p:extLst>
      <p:ext uri="{BB962C8B-B14F-4D97-AF65-F5344CB8AC3E}">
        <p14:creationId xmlns:p14="http://schemas.microsoft.com/office/powerpoint/2010/main" val="395863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CFC86960-5A08-4F37-A57B-36EC3DBE32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38" r="1227" b="1"/>
          <a:stretch/>
        </p:blipFill>
        <p:spPr>
          <a:xfrm>
            <a:off x="568452" y="571500"/>
            <a:ext cx="11055096" cy="5715000"/>
          </a:xfrm>
          <a:prstGeom prst="rect">
            <a:avLst/>
          </a:prstGeom>
        </p:spPr>
      </p:pic>
    </p:spTree>
    <p:extLst>
      <p:ext uri="{BB962C8B-B14F-4D97-AF65-F5344CB8AC3E}">
        <p14:creationId xmlns:p14="http://schemas.microsoft.com/office/powerpoint/2010/main" val="871417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FF19-1240-4FD8-956A-F2BBAF32B084}"/>
              </a:ext>
            </a:extLst>
          </p:cNvPr>
          <p:cNvSpPr>
            <a:spLocks noGrp="1"/>
          </p:cNvSpPr>
          <p:nvPr>
            <p:ph type="title"/>
          </p:nvPr>
        </p:nvSpPr>
        <p:spPr/>
        <p:txBody>
          <a:bodyPr>
            <a:normAutofit fontScale="90000"/>
          </a:bodyPr>
          <a:lstStyle/>
          <a:p>
            <a:r>
              <a:rPr lang="en-US" dirty="0"/>
              <a:t>Top 3 Neighborhoods for Single Family Attached Units Analysis (Based on a 2400 Sq. Ft. Home)</a:t>
            </a:r>
          </a:p>
        </p:txBody>
      </p:sp>
      <p:graphicFrame>
        <p:nvGraphicFramePr>
          <p:cNvPr id="4" name="Content Placeholder 3">
            <a:extLst>
              <a:ext uri="{FF2B5EF4-FFF2-40B4-BE49-F238E27FC236}">
                <a16:creationId xmlns:a16="http://schemas.microsoft.com/office/drawing/2014/main" id="{EDDB93EA-BC6C-4154-B6A6-E87339D5861E}"/>
              </a:ext>
            </a:extLst>
          </p:cNvPr>
          <p:cNvGraphicFramePr>
            <a:graphicFrameLocks noGrp="1"/>
          </p:cNvGraphicFramePr>
          <p:nvPr>
            <p:ph idx="1"/>
            <p:extLst>
              <p:ext uri="{D42A27DB-BD31-4B8C-83A1-F6EECF244321}">
                <p14:modId xmlns:p14="http://schemas.microsoft.com/office/powerpoint/2010/main" val="1458165256"/>
              </p:ext>
            </p:extLst>
          </p:nvPr>
        </p:nvGraphicFramePr>
        <p:xfrm>
          <a:off x="677690" y="2330271"/>
          <a:ext cx="8596312" cy="1678686"/>
        </p:xfrm>
        <a:graphic>
          <a:graphicData uri="http://schemas.openxmlformats.org/drawingml/2006/table">
            <a:tbl>
              <a:tblPr firstRow="1" bandRow="1">
                <a:tableStyleId>{5C22544A-7EE6-4342-B048-85BDC9FD1C3A}</a:tableStyleId>
              </a:tblPr>
              <a:tblGrid>
                <a:gridCol w="1037988">
                  <a:extLst>
                    <a:ext uri="{9D8B030D-6E8A-4147-A177-3AD203B41FA5}">
                      <a16:colId xmlns:a16="http://schemas.microsoft.com/office/drawing/2014/main" val="1971510107"/>
                    </a:ext>
                  </a:extLst>
                </a:gridCol>
                <a:gridCol w="1923068">
                  <a:extLst>
                    <a:ext uri="{9D8B030D-6E8A-4147-A177-3AD203B41FA5}">
                      <a16:colId xmlns:a16="http://schemas.microsoft.com/office/drawing/2014/main" val="1138626123"/>
                    </a:ext>
                  </a:extLst>
                </a:gridCol>
                <a:gridCol w="3486178">
                  <a:extLst>
                    <a:ext uri="{9D8B030D-6E8A-4147-A177-3AD203B41FA5}">
                      <a16:colId xmlns:a16="http://schemas.microsoft.com/office/drawing/2014/main" val="3015355447"/>
                    </a:ext>
                  </a:extLst>
                </a:gridCol>
                <a:gridCol w="2149078">
                  <a:extLst>
                    <a:ext uri="{9D8B030D-6E8A-4147-A177-3AD203B41FA5}">
                      <a16:colId xmlns:a16="http://schemas.microsoft.com/office/drawing/2014/main" val="3396785620"/>
                    </a:ext>
                  </a:extLst>
                </a:gridCol>
              </a:tblGrid>
              <a:tr h="370840">
                <a:tc>
                  <a:txBody>
                    <a:bodyPr/>
                    <a:lstStyle/>
                    <a:p>
                      <a:pPr marL="0" marR="0">
                        <a:lnSpc>
                          <a:spcPct val="107000"/>
                        </a:lnSpc>
                        <a:spcBef>
                          <a:spcPts val="0"/>
                        </a:spcBef>
                        <a:spcAft>
                          <a:spcPts val="800"/>
                        </a:spcAft>
                      </a:pPr>
                      <a:r>
                        <a:rPr lang="en-US" sz="1800" b="1" dirty="0">
                          <a:effectLst/>
                          <a:latin typeface="+mj-lt"/>
                          <a:ea typeface="Times New Roman" panose="02020603050405020304" pitchFamily="18" charset="0"/>
                          <a:cs typeface="Times New Roman" panose="02020603050405020304" pitchFamily="18" charset="0"/>
                        </a:rPr>
                        <a:t>Priority</a:t>
                      </a:r>
                      <a:endParaRPr lang="en-US" sz="1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b="1" dirty="0">
                          <a:effectLst/>
                          <a:latin typeface="+mj-lt"/>
                          <a:ea typeface="Times New Roman" panose="02020603050405020304" pitchFamily="18" charset="0"/>
                          <a:cs typeface="Times New Roman" panose="02020603050405020304" pitchFamily="18" charset="0"/>
                        </a:rPr>
                        <a:t>Neighborhood</a:t>
                      </a:r>
                      <a:endParaRPr lang="en-US" sz="1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b="1">
                          <a:effectLst/>
                          <a:latin typeface="+mj-lt"/>
                          <a:ea typeface="Times New Roman" panose="02020603050405020304" pitchFamily="18" charset="0"/>
                          <a:cs typeface="Times New Roman" panose="02020603050405020304" pitchFamily="18" charset="0"/>
                        </a:rPr>
                        <a:t>Estimated Sales Price</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b="1">
                          <a:effectLst/>
                          <a:latin typeface="+mj-lt"/>
                          <a:ea typeface="Times New Roman" panose="02020603050405020304" pitchFamily="18" charset="0"/>
                          <a:cs typeface="Times New Roman" panose="02020603050405020304" pitchFamily="18" charset="0"/>
                        </a:rPr>
                        <a:t>Estimated Days on Market</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191102"/>
                  </a:ext>
                </a:extLst>
              </a:tr>
              <a:tr h="370840">
                <a:tc>
                  <a:txBody>
                    <a:bodyPr/>
                    <a:lstStyle/>
                    <a:p>
                      <a:pPr marL="0" marR="0">
                        <a:lnSpc>
                          <a:spcPct val="107000"/>
                        </a:lnSpc>
                        <a:spcBef>
                          <a:spcPts val="0"/>
                        </a:spcBef>
                        <a:spcAft>
                          <a:spcPts val="800"/>
                        </a:spcAft>
                      </a:pPr>
                      <a:r>
                        <a:rPr lang="en-US" sz="1800" dirty="0">
                          <a:effectLst/>
                          <a:latin typeface="+mj-lt"/>
                          <a:ea typeface="Times New Roman" panose="02020603050405020304" pitchFamily="18"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Armour Square</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$576,000 @ $240/sq. ft.</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150</a:t>
                      </a:r>
                    </a:p>
                  </a:txBody>
                  <a:tcPr marL="68580" marR="68580" marT="0" marB="0"/>
                </a:tc>
                <a:extLst>
                  <a:ext uri="{0D108BD9-81ED-4DB2-BD59-A6C34878D82A}">
                    <a16:rowId xmlns:a16="http://schemas.microsoft.com/office/drawing/2014/main" val="2301396458"/>
                  </a:ext>
                </a:extLst>
              </a:tr>
              <a:tr h="370840">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2</a:t>
                      </a:r>
                    </a:p>
                  </a:txBody>
                  <a:tcPr marL="68580" marR="68580" marT="0" marB="0"/>
                </a:tc>
                <a:tc>
                  <a:txBody>
                    <a:bodyPr/>
                    <a:lstStyle/>
                    <a:p>
                      <a:pPr marL="0" marR="0">
                        <a:lnSpc>
                          <a:spcPct val="107000"/>
                        </a:lnSpc>
                        <a:spcBef>
                          <a:spcPts val="0"/>
                        </a:spcBef>
                        <a:spcAft>
                          <a:spcPts val="800"/>
                        </a:spcAft>
                      </a:pPr>
                      <a:r>
                        <a:rPr lang="en-US" sz="1800" dirty="0">
                          <a:effectLst/>
                          <a:latin typeface="+mj-lt"/>
                          <a:ea typeface="Times New Roman" panose="02020603050405020304" pitchFamily="18" charset="0"/>
                          <a:cs typeface="Times New Roman" panose="02020603050405020304" pitchFamily="18" charset="0"/>
                        </a:rPr>
                        <a:t>Hyde Park</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$576,000 @ $240/sq. ft.</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150</a:t>
                      </a:r>
                    </a:p>
                  </a:txBody>
                  <a:tcPr marL="68580" marR="68580" marT="0" marB="0"/>
                </a:tc>
                <a:extLst>
                  <a:ext uri="{0D108BD9-81ED-4DB2-BD59-A6C34878D82A}">
                    <a16:rowId xmlns:a16="http://schemas.microsoft.com/office/drawing/2014/main" val="3349642517"/>
                  </a:ext>
                </a:extLst>
              </a:tr>
              <a:tr h="370840">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Lower West Side</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$528,000 @ $220/sq. ft.</a:t>
                      </a:r>
                    </a:p>
                  </a:txBody>
                  <a:tcPr marL="68580" marR="68580" marT="0" marB="0"/>
                </a:tc>
                <a:tc>
                  <a:txBody>
                    <a:bodyPr/>
                    <a:lstStyle/>
                    <a:p>
                      <a:pPr marL="0" marR="0">
                        <a:lnSpc>
                          <a:spcPct val="107000"/>
                        </a:lnSpc>
                        <a:spcBef>
                          <a:spcPts val="0"/>
                        </a:spcBef>
                        <a:spcAft>
                          <a:spcPts val="800"/>
                        </a:spcAft>
                      </a:pPr>
                      <a:r>
                        <a:rPr lang="en-US" sz="1800" dirty="0">
                          <a:effectLst/>
                          <a:latin typeface="+mj-lt"/>
                          <a:ea typeface="Times New Roman" panose="02020603050405020304" pitchFamily="18" charset="0"/>
                          <a:cs typeface="Times New Roman" panose="02020603050405020304" pitchFamily="18" charset="0"/>
                        </a:rPr>
                        <a:t>150</a:t>
                      </a:r>
                    </a:p>
                  </a:txBody>
                  <a:tcPr marL="68580" marR="68580" marT="0" marB="0"/>
                </a:tc>
                <a:extLst>
                  <a:ext uri="{0D108BD9-81ED-4DB2-BD59-A6C34878D82A}">
                    <a16:rowId xmlns:a16="http://schemas.microsoft.com/office/drawing/2014/main" val="3890597355"/>
                  </a:ext>
                </a:extLst>
              </a:tr>
            </a:tbl>
          </a:graphicData>
        </a:graphic>
      </p:graphicFrame>
    </p:spTree>
    <p:extLst>
      <p:ext uri="{BB962C8B-B14F-4D97-AF65-F5344CB8AC3E}">
        <p14:creationId xmlns:p14="http://schemas.microsoft.com/office/powerpoint/2010/main" val="404942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lock&#10;&#10;Description automatically generated">
            <a:extLst>
              <a:ext uri="{FF2B5EF4-FFF2-40B4-BE49-F238E27FC236}">
                <a16:creationId xmlns:a16="http://schemas.microsoft.com/office/drawing/2014/main" id="{FC1F874E-0040-489E-A323-B133A68890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062"/>
          <a:stretch/>
        </p:blipFill>
        <p:spPr>
          <a:xfrm>
            <a:off x="568452" y="571500"/>
            <a:ext cx="11055096" cy="5715000"/>
          </a:xfrm>
          <a:prstGeom prst="rect">
            <a:avLst/>
          </a:prstGeom>
        </p:spPr>
      </p:pic>
    </p:spTree>
    <p:extLst>
      <p:ext uri="{BB962C8B-B14F-4D97-AF65-F5344CB8AC3E}">
        <p14:creationId xmlns:p14="http://schemas.microsoft.com/office/powerpoint/2010/main" val="1119690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10;&#10;Description automatically generated">
            <a:extLst>
              <a:ext uri="{FF2B5EF4-FFF2-40B4-BE49-F238E27FC236}">
                <a16:creationId xmlns:a16="http://schemas.microsoft.com/office/drawing/2014/main" id="{56CB7A63-F79E-4E0E-B422-1B03CE857A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586"/>
          <a:stretch/>
        </p:blipFill>
        <p:spPr>
          <a:xfrm>
            <a:off x="568452" y="571500"/>
            <a:ext cx="11055096" cy="5715000"/>
          </a:xfrm>
          <a:prstGeom prst="rect">
            <a:avLst/>
          </a:prstGeom>
        </p:spPr>
      </p:pic>
    </p:spTree>
    <p:extLst>
      <p:ext uri="{BB962C8B-B14F-4D97-AF65-F5344CB8AC3E}">
        <p14:creationId xmlns:p14="http://schemas.microsoft.com/office/powerpoint/2010/main" val="249105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6B1694DB-F62C-42FE-9570-76CB486DFBD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04" r="661" b="1"/>
          <a:stretch/>
        </p:blipFill>
        <p:spPr>
          <a:xfrm>
            <a:off x="568452" y="571500"/>
            <a:ext cx="11055096" cy="5715000"/>
          </a:xfrm>
          <a:prstGeom prst="rect">
            <a:avLst/>
          </a:prstGeom>
        </p:spPr>
      </p:pic>
    </p:spTree>
    <p:extLst>
      <p:ext uri="{BB962C8B-B14F-4D97-AF65-F5344CB8AC3E}">
        <p14:creationId xmlns:p14="http://schemas.microsoft.com/office/powerpoint/2010/main" val="61094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FF19-1240-4FD8-956A-F2BBAF32B084}"/>
              </a:ext>
            </a:extLst>
          </p:cNvPr>
          <p:cNvSpPr>
            <a:spLocks noGrp="1"/>
          </p:cNvSpPr>
          <p:nvPr>
            <p:ph type="title"/>
          </p:nvPr>
        </p:nvSpPr>
        <p:spPr/>
        <p:txBody>
          <a:bodyPr>
            <a:normAutofit/>
          </a:bodyPr>
          <a:lstStyle/>
          <a:p>
            <a:r>
              <a:rPr lang="en-US" dirty="0"/>
              <a:t>Top 3 Neighborhoods for Condo Units Analysis (Based on a 1200 Sq. Ft. Home)</a:t>
            </a:r>
          </a:p>
        </p:txBody>
      </p:sp>
      <p:graphicFrame>
        <p:nvGraphicFramePr>
          <p:cNvPr id="4" name="Content Placeholder 3">
            <a:extLst>
              <a:ext uri="{FF2B5EF4-FFF2-40B4-BE49-F238E27FC236}">
                <a16:creationId xmlns:a16="http://schemas.microsoft.com/office/drawing/2014/main" id="{EDDB93EA-BC6C-4154-B6A6-E87339D5861E}"/>
              </a:ext>
            </a:extLst>
          </p:cNvPr>
          <p:cNvGraphicFramePr>
            <a:graphicFrameLocks noGrp="1"/>
          </p:cNvGraphicFramePr>
          <p:nvPr>
            <p:ph idx="1"/>
            <p:extLst>
              <p:ext uri="{D42A27DB-BD31-4B8C-83A1-F6EECF244321}">
                <p14:modId xmlns:p14="http://schemas.microsoft.com/office/powerpoint/2010/main" val="2100285032"/>
              </p:ext>
            </p:extLst>
          </p:nvPr>
        </p:nvGraphicFramePr>
        <p:xfrm>
          <a:off x="677690" y="2330271"/>
          <a:ext cx="8596312" cy="1678686"/>
        </p:xfrm>
        <a:graphic>
          <a:graphicData uri="http://schemas.openxmlformats.org/drawingml/2006/table">
            <a:tbl>
              <a:tblPr firstRow="1" bandRow="1">
                <a:tableStyleId>{5C22544A-7EE6-4342-B048-85BDC9FD1C3A}</a:tableStyleId>
              </a:tblPr>
              <a:tblGrid>
                <a:gridCol w="1037988">
                  <a:extLst>
                    <a:ext uri="{9D8B030D-6E8A-4147-A177-3AD203B41FA5}">
                      <a16:colId xmlns:a16="http://schemas.microsoft.com/office/drawing/2014/main" val="1971510107"/>
                    </a:ext>
                  </a:extLst>
                </a:gridCol>
                <a:gridCol w="1923068">
                  <a:extLst>
                    <a:ext uri="{9D8B030D-6E8A-4147-A177-3AD203B41FA5}">
                      <a16:colId xmlns:a16="http://schemas.microsoft.com/office/drawing/2014/main" val="1138626123"/>
                    </a:ext>
                  </a:extLst>
                </a:gridCol>
                <a:gridCol w="3486178">
                  <a:extLst>
                    <a:ext uri="{9D8B030D-6E8A-4147-A177-3AD203B41FA5}">
                      <a16:colId xmlns:a16="http://schemas.microsoft.com/office/drawing/2014/main" val="3015355447"/>
                    </a:ext>
                  </a:extLst>
                </a:gridCol>
                <a:gridCol w="2149078">
                  <a:extLst>
                    <a:ext uri="{9D8B030D-6E8A-4147-A177-3AD203B41FA5}">
                      <a16:colId xmlns:a16="http://schemas.microsoft.com/office/drawing/2014/main" val="3396785620"/>
                    </a:ext>
                  </a:extLst>
                </a:gridCol>
              </a:tblGrid>
              <a:tr h="370840">
                <a:tc>
                  <a:txBody>
                    <a:bodyPr/>
                    <a:lstStyle/>
                    <a:p>
                      <a:pPr marL="0" marR="0">
                        <a:lnSpc>
                          <a:spcPct val="107000"/>
                        </a:lnSpc>
                        <a:spcBef>
                          <a:spcPts val="0"/>
                        </a:spcBef>
                        <a:spcAft>
                          <a:spcPts val="800"/>
                        </a:spcAft>
                      </a:pPr>
                      <a:r>
                        <a:rPr lang="en-US" sz="1800" b="1" dirty="0">
                          <a:effectLst/>
                          <a:latin typeface="+mj-lt"/>
                          <a:ea typeface="Times New Roman" panose="02020603050405020304" pitchFamily="18" charset="0"/>
                          <a:cs typeface="Times New Roman" panose="02020603050405020304" pitchFamily="18" charset="0"/>
                        </a:rPr>
                        <a:t>Priority</a:t>
                      </a:r>
                      <a:endParaRPr lang="en-US" sz="1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b="1" dirty="0">
                          <a:effectLst/>
                          <a:latin typeface="+mj-lt"/>
                          <a:ea typeface="Times New Roman" panose="02020603050405020304" pitchFamily="18" charset="0"/>
                          <a:cs typeface="Times New Roman" panose="02020603050405020304" pitchFamily="18" charset="0"/>
                        </a:rPr>
                        <a:t>Neighborhood</a:t>
                      </a:r>
                      <a:endParaRPr lang="en-US" sz="1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b="1">
                          <a:effectLst/>
                          <a:latin typeface="+mj-lt"/>
                          <a:ea typeface="Times New Roman" panose="02020603050405020304" pitchFamily="18" charset="0"/>
                          <a:cs typeface="Times New Roman" panose="02020603050405020304" pitchFamily="18" charset="0"/>
                        </a:rPr>
                        <a:t>Estimated Sales Price</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b="1">
                          <a:effectLst/>
                          <a:latin typeface="+mj-lt"/>
                          <a:ea typeface="Times New Roman" panose="02020603050405020304" pitchFamily="18" charset="0"/>
                          <a:cs typeface="Times New Roman" panose="02020603050405020304" pitchFamily="18" charset="0"/>
                        </a:rPr>
                        <a:t>Estimated Days on Market</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8191102"/>
                  </a:ext>
                </a:extLst>
              </a:tr>
              <a:tr h="370840">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Armour Square</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$252,000 @ $210/sq. ft.</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120</a:t>
                      </a:r>
                    </a:p>
                  </a:txBody>
                  <a:tcPr marL="68580" marR="68580" marT="0" marB="0"/>
                </a:tc>
                <a:extLst>
                  <a:ext uri="{0D108BD9-81ED-4DB2-BD59-A6C34878D82A}">
                    <a16:rowId xmlns:a16="http://schemas.microsoft.com/office/drawing/2014/main" val="2301396458"/>
                  </a:ext>
                </a:extLst>
              </a:tr>
              <a:tr h="370840">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2</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Lower West Side</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$336,000 @ $280/sq. ft.</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120</a:t>
                      </a:r>
                    </a:p>
                  </a:txBody>
                  <a:tcPr marL="68580" marR="68580" marT="0" marB="0"/>
                </a:tc>
                <a:extLst>
                  <a:ext uri="{0D108BD9-81ED-4DB2-BD59-A6C34878D82A}">
                    <a16:rowId xmlns:a16="http://schemas.microsoft.com/office/drawing/2014/main" val="3349642517"/>
                  </a:ext>
                </a:extLst>
              </a:tr>
              <a:tr h="370840">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Douglas</a:t>
                      </a:r>
                    </a:p>
                  </a:txBody>
                  <a:tcPr marL="68580" marR="68580" marT="0" marB="0"/>
                </a:tc>
                <a:tc>
                  <a:txBody>
                    <a:bodyPr/>
                    <a:lstStyle/>
                    <a:p>
                      <a:pPr marL="0" marR="0">
                        <a:lnSpc>
                          <a:spcPct val="107000"/>
                        </a:lnSpc>
                        <a:spcBef>
                          <a:spcPts val="0"/>
                        </a:spcBef>
                        <a:spcAft>
                          <a:spcPts val="800"/>
                        </a:spcAft>
                      </a:pPr>
                      <a:r>
                        <a:rPr lang="en-US" sz="1800">
                          <a:effectLst/>
                          <a:latin typeface="+mj-lt"/>
                          <a:ea typeface="Times New Roman" panose="02020603050405020304" pitchFamily="18" charset="0"/>
                          <a:cs typeface="Times New Roman" panose="02020603050405020304" pitchFamily="18" charset="0"/>
                        </a:rPr>
                        <a:t>$168,000 @ $140/sq. ft.</a:t>
                      </a:r>
                    </a:p>
                  </a:txBody>
                  <a:tcPr marL="68580" marR="68580" marT="0" marB="0"/>
                </a:tc>
                <a:tc>
                  <a:txBody>
                    <a:bodyPr/>
                    <a:lstStyle/>
                    <a:p>
                      <a:pPr marL="0" marR="0">
                        <a:lnSpc>
                          <a:spcPct val="107000"/>
                        </a:lnSpc>
                        <a:spcBef>
                          <a:spcPts val="0"/>
                        </a:spcBef>
                        <a:spcAft>
                          <a:spcPts val="800"/>
                        </a:spcAft>
                      </a:pPr>
                      <a:r>
                        <a:rPr lang="en-US" sz="1800" dirty="0">
                          <a:effectLst/>
                          <a:latin typeface="+mj-lt"/>
                          <a:ea typeface="Times New Roman" panose="02020603050405020304" pitchFamily="18" charset="0"/>
                          <a:cs typeface="Times New Roman" panose="02020603050405020304" pitchFamily="18" charset="0"/>
                        </a:rPr>
                        <a:t>90</a:t>
                      </a:r>
                    </a:p>
                  </a:txBody>
                  <a:tcPr marL="68580" marR="68580" marT="0" marB="0"/>
                </a:tc>
                <a:extLst>
                  <a:ext uri="{0D108BD9-81ED-4DB2-BD59-A6C34878D82A}">
                    <a16:rowId xmlns:a16="http://schemas.microsoft.com/office/drawing/2014/main" val="3890597355"/>
                  </a:ext>
                </a:extLst>
              </a:tr>
            </a:tbl>
          </a:graphicData>
        </a:graphic>
      </p:graphicFrame>
    </p:spTree>
    <p:extLst>
      <p:ext uri="{BB962C8B-B14F-4D97-AF65-F5344CB8AC3E}">
        <p14:creationId xmlns:p14="http://schemas.microsoft.com/office/powerpoint/2010/main" val="1230517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4D37EFE-0963-420A-BCE5-BA91936D23B9}"/>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dirty="0">
                <a:solidFill>
                  <a:srgbClr val="FFFFFF"/>
                </a:solidFill>
              </a:rPr>
              <a:t>Conclusion</a:t>
            </a:r>
          </a:p>
        </p:txBody>
      </p:sp>
    </p:spTree>
    <p:extLst>
      <p:ext uri="{BB962C8B-B14F-4D97-AF65-F5344CB8AC3E}">
        <p14:creationId xmlns:p14="http://schemas.microsoft.com/office/powerpoint/2010/main" val="375299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53"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4" name="Straight Connector 53">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4" name="Rectangle 63">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7" name="Straight Connector 66">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9"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74">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8D29024-C9E7-4A9C-83BC-DE49DAE79F9E}"/>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lnSpc>
                <a:spcPct val="90000"/>
              </a:lnSpc>
            </a:pPr>
            <a:r>
              <a:rPr lang="en-US" sz="5400">
                <a:solidFill>
                  <a:srgbClr val="FFFFFF"/>
                </a:solidFill>
              </a:rPr>
              <a:t>Data Acquisition &amp; Cleaning</a:t>
            </a:r>
          </a:p>
        </p:txBody>
      </p:sp>
    </p:spTree>
    <p:extLst>
      <p:ext uri="{BB962C8B-B14F-4D97-AF65-F5344CB8AC3E}">
        <p14:creationId xmlns:p14="http://schemas.microsoft.com/office/powerpoint/2010/main" val="1758491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9E6253A-354F-46A2-BC42-59845E9463DE}"/>
              </a:ext>
            </a:extLst>
          </p:cNvPr>
          <p:cNvSpPr>
            <a:spLocks noGrp="1"/>
          </p:cNvSpPr>
          <p:nvPr>
            <p:ph type="title"/>
          </p:nvPr>
        </p:nvSpPr>
        <p:spPr>
          <a:xfrm>
            <a:off x="643467" y="816638"/>
            <a:ext cx="3367359" cy="5224724"/>
          </a:xfrm>
        </p:spPr>
        <p:txBody>
          <a:bodyPr anchor="ctr">
            <a:normAutofit/>
          </a:bodyPr>
          <a:lstStyle/>
          <a:p>
            <a:r>
              <a:rPr lang="en-US" dirty="0"/>
              <a:t>Closing Thoughts</a:t>
            </a:r>
          </a:p>
        </p:txBody>
      </p:sp>
      <p:sp>
        <p:nvSpPr>
          <p:cNvPr id="3" name="Content Placeholder 2">
            <a:extLst>
              <a:ext uri="{FF2B5EF4-FFF2-40B4-BE49-F238E27FC236}">
                <a16:creationId xmlns:a16="http://schemas.microsoft.com/office/drawing/2014/main" id="{2961A905-2A89-450C-833E-15826AF23A3F}"/>
              </a:ext>
            </a:extLst>
          </p:cNvPr>
          <p:cNvSpPr>
            <a:spLocks noGrp="1"/>
          </p:cNvSpPr>
          <p:nvPr>
            <p:ph idx="1"/>
          </p:nvPr>
        </p:nvSpPr>
        <p:spPr>
          <a:xfrm>
            <a:off x="4654295" y="816638"/>
            <a:ext cx="4619706" cy="5224724"/>
          </a:xfrm>
        </p:spPr>
        <p:txBody>
          <a:bodyPr anchor="ctr">
            <a:normAutofit/>
          </a:bodyPr>
          <a:lstStyle/>
          <a:p>
            <a:r>
              <a:rPr lang="en-US" dirty="0">
                <a:latin typeface="+mj-lt"/>
                <a:ea typeface="Times New Roman" panose="02020603050405020304" pitchFamily="18" charset="0"/>
                <a:cs typeface="Times New Roman" panose="02020603050405020304" pitchFamily="18" charset="0"/>
              </a:rPr>
              <a:t>Investment in near-prime South and West-side neighborhoods can yield good profit potential while delivering community benefits. </a:t>
            </a:r>
          </a:p>
          <a:p>
            <a:r>
              <a:rPr lang="en-US" dirty="0"/>
              <a:t>Utilizing the popularity of Oakland and </a:t>
            </a:r>
            <a:r>
              <a:rPr lang="en-US" dirty="0" err="1"/>
              <a:t>Armour</a:t>
            </a:r>
            <a:r>
              <a:rPr lang="en-US" dirty="0"/>
              <a:t> Square to re-densify Douglas can be a good investment for Developers (i.e. increasing profit potential) and bring higher-quality services to neighborhood residents. </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8977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43EEC-11EE-4083-AE3B-BD046397E2C0}"/>
              </a:ext>
            </a:extLst>
          </p:cNvPr>
          <p:cNvSpPr>
            <a:spLocks noGrp="1"/>
          </p:cNvSpPr>
          <p:nvPr>
            <p:ph type="title"/>
          </p:nvPr>
        </p:nvSpPr>
        <p:spPr>
          <a:xfrm>
            <a:off x="1043950" y="1179151"/>
            <a:ext cx="3300646" cy="4463889"/>
          </a:xfrm>
        </p:spPr>
        <p:txBody>
          <a:bodyPr anchor="ctr">
            <a:normAutofit/>
          </a:bodyPr>
          <a:lstStyle/>
          <a:p>
            <a:r>
              <a:rPr lang="en-US" dirty="0"/>
              <a:t>Future Projects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B53BE6-4411-4865-82F8-4E223CE39EDA}"/>
              </a:ext>
            </a:extLst>
          </p:cNvPr>
          <p:cNvSpPr>
            <a:spLocks noGrp="1"/>
          </p:cNvSpPr>
          <p:nvPr>
            <p:ph idx="1"/>
          </p:nvPr>
        </p:nvSpPr>
        <p:spPr>
          <a:xfrm>
            <a:off x="4978918" y="1109145"/>
            <a:ext cx="6341016" cy="4603900"/>
          </a:xfrm>
        </p:spPr>
        <p:txBody>
          <a:bodyPr anchor="ctr">
            <a:normAutofit/>
          </a:bodyPr>
          <a:lstStyle/>
          <a:p>
            <a:r>
              <a:rPr lang="en-US" dirty="0"/>
              <a:t>Logistic Regression models taking in market data for the Cluster 2 neighborhoods and predicts estimated sales price of finished products.</a:t>
            </a:r>
          </a:p>
          <a:p>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535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EFB0-517F-4853-A70C-34537A867850}"/>
              </a:ext>
            </a:extLst>
          </p:cNvPr>
          <p:cNvSpPr>
            <a:spLocks noGrp="1"/>
          </p:cNvSpPr>
          <p:nvPr>
            <p:ph type="title"/>
          </p:nvPr>
        </p:nvSpPr>
        <p:spPr>
          <a:xfrm>
            <a:off x="677334" y="609600"/>
            <a:ext cx="8596668" cy="1320800"/>
          </a:xfrm>
        </p:spPr>
        <p:txBody>
          <a:bodyPr>
            <a:normAutofit/>
          </a:bodyPr>
          <a:lstStyle/>
          <a:p>
            <a:r>
              <a:rPr lang="en-US"/>
              <a:t>Data Sources</a:t>
            </a:r>
            <a:endParaRPr lang="en-US" dirty="0"/>
          </a:p>
        </p:txBody>
      </p:sp>
      <p:graphicFrame>
        <p:nvGraphicFramePr>
          <p:cNvPr id="4" name="Content Placeholder 3">
            <a:extLst>
              <a:ext uri="{FF2B5EF4-FFF2-40B4-BE49-F238E27FC236}">
                <a16:creationId xmlns:a16="http://schemas.microsoft.com/office/drawing/2014/main" id="{134B653F-670A-4D25-B9BE-196D2E89367D}"/>
              </a:ext>
            </a:extLst>
          </p:cNvPr>
          <p:cNvGraphicFramePr>
            <a:graphicFrameLocks noGrp="1"/>
          </p:cNvGraphicFramePr>
          <p:nvPr>
            <p:ph idx="1"/>
            <p:extLst>
              <p:ext uri="{D42A27DB-BD31-4B8C-83A1-F6EECF244321}">
                <p14:modId xmlns:p14="http://schemas.microsoft.com/office/powerpoint/2010/main" val="152247440"/>
              </p:ext>
            </p:extLst>
          </p:nvPr>
        </p:nvGraphicFramePr>
        <p:xfrm>
          <a:off x="677863" y="2579221"/>
          <a:ext cx="8596313" cy="3044172"/>
        </p:xfrm>
        <a:graphic>
          <a:graphicData uri="http://schemas.openxmlformats.org/drawingml/2006/table">
            <a:tbl>
              <a:tblPr firstRow="1" firstCol="1" bandRow="1">
                <a:tableStyleId>{5C22544A-7EE6-4342-B048-85BDC9FD1C3A}</a:tableStyleId>
              </a:tblPr>
              <a:tblGrid>
                <a:gridCol w="2161648">
                  <a:extLst>
                    <a:ext uri="{9D8B030D-6E8A-4147-A177-3AD203B41FA5}">
                      <a16:colId xmlns:a16="http://schemas.microsoft.com/office/drawing/2014/main" val="2156654363"/>
                    </a:ext>
                  </a:extLst>
                </a:gridCol>
                <a:gridCol w="3464260">
                  <a:extLst>
                    <a:ext uri="{9D8B030D-6E8A-4147-A177-3AD203B41FA5}">
                      <a16:colId xmlns:a16="http://schemas.microsoft.com/office/drawing/2014/main" val="73290925"/>
                    </a:ext>
                  </a:extLst>
                </a:gridCol>
                <a:gridCol w="2970405">
                  <a:extLst>
                    <a:ext uri="{9D8B030D-6E8A-4147-A177-3AD203B41FA5}">
                      <a16:colId xmlns:a16="http://schemas.microsoft.com/office/drawing/2014/main" val="4143618700"/>
                    </a:ext>
                  </a:extLst>
                </a:gridCol>
              </a:tblGrid>
              <a:tr h="235946">
                <a:tc>
                  <a:txBody>
                    <a:bodyPr/>
                    <a:lstStyle/>
                    <a:p>
                      <a:pPr marL="0" marR="0">
                        <a:spcBef>
                          <a:spcPts val="0"/>
                        </a:spcBef>
                        <a:spcAft>
                          <a:spcPts val="0"/>
                        </a:spcAft>
                      </a:pPr>
                      <a:r>
                        <a:rPr lang="en-US" sz="900">
                          <a:effectLst/>
                        </a:rPr>
                        <a:t>Data </a:t>
                      </a:r>
                      <a:endParaRPr lang="en-US" sz="8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a:effectLst/>
                        </a:rPr>
                        <a:t>Link to Data</a:t>
                      </a:r>
                      <a:endParaRPr lang="en-US" sz="8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a:effectLst/>
                        </a:rPr>
                        <a:t>Use Case to Solve Problem</a:t>
                      </a:r>
                      <a:endParaRPr lang="en-US" sz="800">
                        <a:effectLst/>
                        <a:latin typeface="Calibri" panose="020F0502020204030204" pitchFamily="34" charset="0"/>
                        <a:ea typeface="Times New Roman" panose="02020603050405020304" pitchFamily="18" charset="0"/>
                      </a:endParaRPr>
                    </a:p>
                  </a:txBody>
                  <a:tcPr marL="35405" marR="35405" marT="35405" marB="35405"/>
                </a:tc>
                <a:extLst>
                  <a:ext uri="{0D108BD9-81ED-4DB2-BD59-A6C34878D82A}">
                    <a16:rowId xmlns:a16="http://schemas.microsoft.com/office/drawing/2014/main" val="2780677052"/>
                  </a:ext>
                </a:extLst>
              </a:tr>
              <a:tr h="901818">
                <a:tc>
                  <a:txBody>
                    <a:bodyPr/>
                    <a:lstStyle/>
                    <a:p>
                      <a:pPr marL="0" marR="0">
                        <a:spcBef>
                          <a:spcPts val="0"/>
                        </a:spcBef>
                        <a:spcAft>
                          <a:spcPts val="0"/>
                        </a:spcAft>
                      </a:pPr>
                      <a:r>
                        <a:rPr lang="en-US" sz="900">
                          <a:effectLst/>
                        </a:rPr>
                        <a:t>Chicago Community Area Snapshot Dataset from June 2019</a:t>
                      </a:r>
                      <a:endParaRPr lang="en-US" sz="9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u="sng">
                          <a:effectLst/>
                          <a:hlinkClick r:id="rId2"/>
                        </a:rPr>
                        <a:t>https://datahub.cmap.illinois.gov/dataset/community-data-snapshots-raw-data</a:t>
                      </a:r>
                      <a:endParaRPr lang="en-US" sz="9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a:effectLst/>
                        </a:rPr>
                        <a:t>This data set from the Chicago Metropolitan Agency for Planning (CMAP) is a snapshot of demographics for each of Chicago’s 77 neighborhoods. This will allow for obtaining a complete listing of all the neighborhoods in Chicago to conduct analysis activities (i.e. Clustering, Geocoding) at the Neighborhood level.</a:t>
                      </a:r>
                      <a:endParaRPr lang="en-US" sz="900">
                        <a:effectLst/>
                        <a:latin typeface="Calibri" panose="020F0502020204030204" pitchFamily="34" charset="0"/>
                        <a:ea typeface="Times New Roman" panose="02020603050405020304" pitchFamily="18" charset="0"/>
                      </a:endParaRPr>
                    </a:p>
                  </a:txBody>
                  <a:tcPr marL="35405" marR="35405" marT="35405" marB="35405"/>
                </a:tc>
                <a:extLst>
                  <a:ext uri="{0D108BD9-81ED-4DB2-BD59-A6C34878D82A}">
                    <a16:rowId xmlns:a16="http://schemas.microsoft.com/office/drawing/2014/main" val="4269297648"/>
                  </a:ext>
                </a:extLst>
              </a:tr>
              <a:tr h="502295">
                <a:tc>
                  <a:txBody>
                    <a:bodyPr/>
                    <a:lstStyle/>
                    <a:p>
                      <a:pPr marL="0" marR="0">
                        <a:spcBef>
                          <a:spcPts val="0"/>
                        </a:spcBef>
                        <a:spcAft>
                          <a:spcPts val="0"/>
                        </a:spcAft>
                      </a:pPr>
                      <a:r>
                        <a:rPr lang="en-US" sz="900">
                          <a:effectLst/>
                        </a:rPr>
                        <a:t>Google Geocoding API</a:t>
                      </a:r>
                      <a:endParaRPr lang="en-US" sz="9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u="sng">
                          <a:effectLst/>
                          <a:hlinkClick r:id="rId3"/>
                        </a:rPr>
                        <a:t>https://developers.google.com/maps/documentation/geocoding/start</a:t>
                      </a:r>
                      <a:endParaRPr lang="en-US" sz="9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a:effectLst/>
                        </a:rPr>
                        <a:t>This data source will allow for identifying the center of each Chicago neighborhood for map plotting and retrieval of nearby venues via FourSquare.</a:t>
                      </a:r>
                      <a:endParaRPr lang="en-US" sz="900" dirty="0">
                        <a:effectLst/>
                        <a:latin typeface="Calibri" panose="020F0502020204030204" pitchFamily="34" charset="0"/>
                        <a:ea typeface="Times New Roman" panose="02020603050405020304" pitchFamily="18" charset="0"/>
                      </a:endParaRPr>
                    </a:p>
                  </a:txBody>
                  <a:tcPr marL="35405" marR="35405" marT="35405" marB="35405"/>
                </a:tc>
                <a:extLst>
                  <a:ext uri="{0D108BD9-81ED-4DB2-BD59-A6C34878D82A}">
                    <a16:rowId xmlns:a16="http://schemas.microsoft.com/office/drawing/2014/main" val="4147673501"/>
                  </a:ext>
                </a:extLst>
              </a:tr>
              <a:tr h="901818">
                <a:tc>
                  <a:txBody>
                    <a:bodyPr/>
                    <a:lstStyle/>
                    <a:p>
                      <a:pPr marL="0" marR="0">
                        <a:spcBef>
                          <a:spcPts val="0"/>
                        </a:spcBef>
                        <a:spcAft>
                          <a:spcPts val="0"/>
                        </a:spcAft>
                      </a:pPr>
                      <a:r>
                        <a:rPr lang="en-US" sz="900">
                          <a:effectLst/>
                        </a:rPr>
                        <a:t>FourSquare Explore Venues API</a:t>
                      </a:r>
                      <a:endParaRPr lang="en-US" sz="9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u="sng">
                          <a:effectLst/>
                          <a:hlinkClick r:id="rId4"/>
                        </a:rPr>
                        <a:t>https://developer.foursquare.com/docs/api</a:t>
                      </a:r>
                      <a:endParaRPr lang="en-US" sz="9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a:effectLst/>
                        </a:rPr>
                        <a:t>This data source will allow for obtaining data on venues in Chicago neighborhoods that are closest to the center of the neighborhood area for a given distance. </a:t>
                      </a:r>
                    </a:p>
                    <a:p>
                      <a:pPr marL="0" marR="0">
                        <a:spcBef>
                          <a:spcPts val="0"/>
                        </a:spcBef>
                        <a:spcAft>
                          <a:spcPts val="0"/>
                        </a:spcAft>
                      </a:pPr>
                      <a:r>
                        <a:rPr lang="en-US" sz="900">
                          <a:effectLst/>
                        </a:rPr>
                        <a:t>This will be used to determine what basic features each neighborhood has that may be of interest to potential buyers of TDCs products.</a:t>
                      </a:r>
                      <a:endParaRPr lang="en-US" sz="900">
                        <a:effectLst/>
                        <a:latin typeface="Calibri" panose="020F0502020204030204" pitchFamily="34" charset="0"/>
                        <a:ea typeface="Times New Roman" panose="02020603050405020304" pitchFamily="18" charset="0"/>
                      </a:endParaRPr>
                    </a:p>
                  </a:txBody>
                  <a:tcPr marL="35405" marR="35405" marT="35405" marB="35405"/>
                </a:tc>
                <a:extLst>
                  <a:ext uri="{0D108BD9-81ED-4DB2-BD59-A6C34878D82A}">
                    <a16:rowId xmlns:a16="http://schemas.microsoft.com/office/drawing/2014/main" val="2779202974"/>
                  </a:ext>
                </a:extLst>
              </a:tr>
              <a:tr h="502295">
                <a:tc>
                  <a:txBody>
                    <a:bodyPr/>
                    <a:lstStyle/>
                    <a:p>
                      <a:pPr marL="0" marR="0">
                        <a:spcBef>
                          <a:spcPts val="0"/>
                        </a:spcBef>
                        <a:spcAft>
                          <a:spcPts val="0"/>
                        </a:spcAft>
                      </a:pPr>
                      <a:r>
                        <a:rPr lang="en-US" sz="900">
                          <a:effectLst/>
                        </a:rPr>
                        <a:t>Redfin Data Center - </a:t>
                      </a:r>
                    </a:p>
                    <a:p>
                      <a:pPr marL="0" marR="0">
                        <a:spcBef>
                          <a:spcPts val="0"/>
                        </a:spcBef>
                        <a:spcAft>
                          <a:spcPts val="0"/>
                        </a:spcAft>
                      </a:pPr>
                      <a:r>
                        <a:rPr lang="en-US" sz="900">
                          <a:effectLst/>
                        </a:rPr>
                        <a:t>Days on Market &amp; Price Per Square Foot 2012 - 2019</a:t>
                      </a:r>
                      <a:endParaRPr lang="en-US" sz="9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u="sng">
                          <a:effectLst/>
                          <a:hlinkClick r:id="rId5"/>
                        </a:rPr>
                        <a:t>https://www.redfin.com/blog/data-center/</a:t>
                      </a:r>
                      <a:endParaRPr lang="en-US" sz="900">
                        <a:effectLst/>
                        <a:latin typeface="Calibri" panose="020F0502020204030204" pitchFamily="34" charset="0"/>
                        <a:ea typeface="Times New Roman" panose="02020603050405020304" pitchFamily="18" charset="0"/>
                      </a:endParaRPr>
                    </a:p>
                  </a:txBody>
                  <a:tcPr marL="35405" marR="35405" marT="35405" marB="35405"/>
                </a:tc>
                <a:tc>
                  <a:txBody>
                    <a:bodyPr/>
                    <a:lstStyle/>
                    <a:p>
                      <a:pPr marL="0" marR="0">
                        <a:spcBef>
                          <a:spcPts val="0"/>
                        </a:spcBef>
                        <a:spcAft>
                          <a:spcPts val="0"/>
                        </a:spcAft>
                      </a:pPr>
                      <a:r>
                        <a:rPr lang="en-US" sz="900">
                          <a:effectLst/>
                        </a:rPr>
                        <a:t>This data source will allow for obtaining insights into real estate market activity occurring in the Chicago neighborhoods.</a:t>
                      </a:r>
                      <a:endParaRPr lang="en-US" sz="900" dirty="0">
                        <a:effectLst/>
                        <a:latin typeface="Calibri" panose="020F0502020204030204" pitchFamily="34" charset="0"/>
                        <a:ea typeface="Times New Roman" panose="02020603050405020304" pitchFamily="18" charset="0"/>
                      </a:endParaRPr>
                    </a:p>
                  </a:txBody>
                  <a:tcPr marL="35405" marR="35405" marT="35405" marB="35405"/>
                </a:tc>
                <a:extLst>
                  <a:ext uri="{0D108BD9-81ED-4DB2-BD59-A6C34878D82A}">
                    <a16:rowId xmlns:a16="http://schemas.microsoft.com/office/drawing/2014/main" val="672165082"/>
                  </a:ext>
                </a:extLst>
              </a:tr>
            </a:tbl>
          </a:graphicData>
        </a:graphic>
      </p:graphicFrame>
    </p:spTree>
    <p:extLst>
      <p:ext uri="{BB962C8B-B14F-4D97-AF65-F5344CB8AC3E}">
        <p14:creationId xmlns:p14="http://schemas.microsoft.com/office/powerpoint/2010/main" val="192098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990AC91-6D17-4B41-82A2-5E2C3563F4BB}"/>
              </a:ext>
            </a:extLst>
          </p:cNvPr>
          <p:cNvSpPr>
            <a:spLocks noGrp="1"/>
          </p:cNvSpPr>
          <p:nvPr>
            <p:ph type="title"/>
          </p:nvPr>
        </p:nvSpPr>
        <p:spPr>
          <a:xfrm>
            <a:off x="643467" y="816638"/>
            <a:ext cx="3367359" cy="5224724"/>
          </a:xfrm>
        </p:spPr>
        <p:txBody>
          <a:bodyPr anchor="ctr">
            <a:normAutofit/>
          </a:bodyPr>
          <a:lstStyle/>
          <a:p>
            <a:r>
              <a:rPr lang="en-US" dirty="0"/>
              <a:t>Data Cleaning</a:t>
            </a:r>
          </a:p>
        </p:txBody>
      </p:sp>
      <p:sp>
        <p:nvSpPr>
          <p:cNvPr id="3" name="Content Placeholder 2">
            <a:extLst>
              <a:ext uri="{FF2B5EF4-FFF2-40B4-BE49-F238E27FC236}">
                <a16:creationId xmlns:a16="http://schemas.microsoft.com/office/drawing/2014/main" id="{061E996F-4559-4668-AE6F-E445EAE489FB}"/>
              </a:ext>
            </a:extLst>
          </p:cNvPr>
          <p:cNvSpPr>
            <a:spLocks noGrp="1"/>
          </p:cNvSpPr>
          <p:nvPr>
            <p:ph idx="1"/>
          </p:nvPr>
        </p:nvSpPr>
        <p:spPr>
          <a:xfrm>
            <a:off x="4654295" y="816638"/>
            <a:ext cx="4619706" cy="5224724"/>
          </a:xfrm>
        </p:spPr>
        <p:txBody>
          <a:bodyPr anchor="ctr">
            <a:normAutofit/>
          </a:bodyPr>
          <a:lstStyle/>
          <a:p>
            <a:r>
              <a:rPr lang="en-US" i="1" dirty="0"/>
              <a:t>CMAP Chicago Community Area Snapshot</a:t>
            </a:r>
            <a:endParaRPr lang="en-US" dirty="0"/>
          </a:p>
          <a:p>
            <a:pPr lvl="1"/>
            <a:r>
              <a:rPr lang="en-US" dirty="0"/>
              <a:t>The Original CMAP Dataset contained 231 columns of data for each Chicago neighborhood. Using the Data Dictionary from the CMAP Data Hub, MS Excel was used to drop columns deemed least applicable to the analysis of inherent market value. 108 columns were retained as they were the type of data points that would most contribute to inherent market value (i.e. demographics, proportion of owner-occupants to renters, proportion of vacant land to overall land use).</a:t>
            </a:r>
          </a:p>
        </p:txBody>
      </p:sp>
    </p:spTree>
    <p:extLst>
      <p:ext uri="{BB962C8B-B14F-4D97-AF65-F5344CB8AC3E}">
        <p14:creationId xmlns:p14="http://schemas.microsoft.com/office/powerpoint/2010/main" val="64805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4"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5" name="Straight Connector 44">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5" name="Rectangle 54">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8" name="Straight Connector 57">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902E7D4-DD77-40BE-BD3E-6819ADBE2E89}"/>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dirty="0">
                <a:solidFill>
                  <a:srgbClr val="FFFFFF"/>
                </a:solidFill>
              </a:rPr>
              <a:t>Results &amp; Discussion</a:t>
            </a:r>
          </a:p>
        </p:txBody>
      </p:sp>
    </p:spTree>
    <p:extLst>
      <p:ext uri="{BB962C8B-B14F-4D97-AF65-F5344CB8AC3E}">
        <p14:creationId xmlns:p14="http://schemas.microsoft.com/office/powerpoint/2010/main" val="2695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998F-C0E3-48DF-B6C0-DB7257FEC6F3}"/>
              </a:ext>
            </a:extLst>
          </p:cNvPr>
          <p:cNvSpPr>
            <a:spLocks noGrp="1"/>
          </p:cNvSpPr>
          <p:nvPr>
            <p:ph type="title"/>
          </p:nvPr>
        </p:nvSpPr>
        <p:spPr/>
        <p:txBody>
          <a:bodyPr vert="horz" lIns="91440" tIns="45720" rIns="91440" bIns="45720" rtlCol="0" anchor="b">
            <a:normAutofit fontScale="90000"/>
          </a:bodyPr>
          <a:lstStyle/>
          <a:p>
            <a:r>
              <a:rPr lang="en-US" sz="4400"/>
              <a:t>Population Results from K-means Algorithm</a:t>
            </a:r>
          </a:p>
        </p:txBody>
      </p:sp>
      <p:pic>
        <p:nvPicPr>
          <p:cNvPr id="7" name="Content Placeholder 6" descr="A close up of a map&#10;&#10;Description automatically generated">
            <a:extLst>
              <a:ext uri="{FF2B5EF4-FFF2-40B4-BE49-F238E27FC236}">
                <a16:creationId xmlns:a16="http://schemas.microsoft.com/office/drawing/2014/main" id="{11771AFF-30F2-4590-834A-4130FB591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7903" y="942935"/>
            <a:ext cx="4899276" cy="4972129"/>
          </a:xfrm>
          <a:prstGeom prst="rect">
            <a:avLst/>
          </a:prstGeom>
        </p:spPr>
      </p:pic>
      <p:sp>
        <p:nvSpPr>
          <p:cNvPr id="9" name="Text Placeholder 8">
            <a:extLst>
              <a:ext uri="{FF2B5EF4-FFF2-40B4-BE49-F238E27FC236}">
                <a16:creationId xmlns:a16="http://schemas.microsoft.com/office/drawing/2014/main" id="{A83B00F5-B068-4C24-9C31-35CCF8235ED4}"/>
              </a:ext>
            </a:extLst>
          </p:cNvPr>
          <p:cNvSpPr>
            <a:spLocks noGrp="1"/>
          </p:cNvSpPr>
          <p:nvPr>
            <p:ph type="body" sz="half" idx="2"/>
          </p:nvPr>
        </p:nvSpPr>
        <p:spPr>
          <a:xfrm>
            <a:off x="677334" y="2777069"/>
            <a:ext cx="3854528" cy="3137995"/>
          </a:xfrm>
        </p:spPr>
        <p:txBody>
          <a:bodyPr>
            <a:normAutofit fontScale="92500"/>
          </a:bodyPr>
          <a:lstStyle/>
          <a:p>
            <a:r>
              <a:rPr lang="en-US" dirty="0"/>
              <a:t>The K-Means Algorithm was used to group the 77 Chicago neighborhoods into 11 clusters based on the CMAP data set.</a:t>
            </a:r>
          </a:p>
          <a:p>
            <a:r>
              <a:rPr lang="en-US" dirty="0"/>
              <a:t>The picture depicts the distribution of the 11 clusters. </a:t>
            </a:r>
          </a:p>
          <a:p>
            <a:r>
              <a:rPr lang="en-US" dirty="0"/>
              <a:t>The profile of Cluster 2 (Dark Blue) best matched TDC’s business plan and will be used from this point  forward.</a:t>
            </a:r>
          </a:p>
          <a:p>
            <a:r>
              <a:rPr lang="en-US" dirty="0"/>
              <a:t>One observation of note was North Center in Cluster 5 (Aqua Green) that had median home values over $100,000 more in home value than traditionally expensive neighborhood such as Lincoln Park and Lakeview in Cluster 6.</a:t>
            </a:r>
          </a:p>
          <a:p>
            <a:endParaRPr lang="en-US" dirty="0"/>
          </a:p>
        </p:txBody>
      </p:sp>
    </p:spTree>
    <p:extLst>
      <p:ext uri="{BB962C8B-B14F-4D97-AF65-F5344CB8AC3E}">
        <p14:creationId xmlns:p14="http://schemas.microsoft.com/office/powerpoint/2010/main" val="88189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FDBA8-783B-40BF-84A4-CC4963B5B284}"/>
              </a:ext>
            </a:extLst>
          </p:cNvPr>
          <p:cNvSpPr>
            <a:spLocks noGrp="1"/>
          </p:cNvSpPr>
          <p:nvPr>
            <p:ph type="title"/>
          </p:nvPr>
        </p:nvSpPr>
        <p:spPr>
          <a:xfrm>
            <a:off x="1043950" y="1179151"/>
            <a:ext cx="3300646" cy="4463889"/>
          </a:xfrm>
        </p:spPr>
        <p:txBody>
          <a:bodyPr anchor="ctr">
            <a:normAutofit/>
          </a:bodyPr>
          <a:lstStyle/>
          <a:p>
            <a:r>
              <a:rPr lang="en-US" dirty="0"/>
              <a:t>Population Review Results from K-means Algorithm</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CF6EAC56-C338-4C96-9EED-33B0739DD039}"/>
              </a:ext>
            </a:extLst>
          </p:cNvPr>
          <p:cNvGraphicFramePr>
            <a:graphicFrameLocks noGrp="1"/>
          </p:cNvGraphicFramePr>
          <p:nvPr>
            <p:ph idx="1"/>
            <p:extLst>
              <p:ext uri="{D42A27DB-BD31-4B8C-83A1-F6EECF244321}">
                <p14:modId xmlns:p14="http://schemas.microsoft.com/office/powerpoint/2010/main" val="2516835672"/>
              </p:ext>
            </p:extLst>
          </p:nvPr>
        </p:nvGraphicFramePr>
        <p:xfrm>
          <a:off x="4939813" y="347632"/>
          <a:ext cx="6424299" cy="6126925"/>
        </p:xfrm>
        <a:graphic>
          <a:graphicData uri="http://schemas.openxmlformats.org/drawingml/2006/table">
            <a:tbl>
              <a:tblPr firstRow="1" firstCol="1" bandRow="1">
                <a:tableStyleId>{5C22544A-7EE6-4342-B048-85BDC9FD1C3A}</a:tableStyleId>
              </a:tblPr>
              <a:tblGrid>
                <a:gridCol w="781223">
                  <a:extLst>
                    <a:ext uri="{9D8B030D-6E8A-4147-A177-3AD203B41FA5}">
                      <a16:colId xmlns:a16="http://schemas.microsoft.com/office/drawing/2014/main" val="1801507951"/>
                    </a:ext>
                  </a:extLst>
                </a:gridCol>
                <a:gridCol w="1008649">
                  <a:extLst>
                    <a:ext uri="{9D8B030D-6E8A-4147-A177-3AD203B41FA5}">
                      <a16:colId xmlns:a16="http://schemas.microsoft.com/office/drawing/2014/main" val="2328423942"/>
                    </a:ext>
                  </a:extLst>
                </a:gridCol>
                <a:gridCol w="1818730">
                  <a:extLst>
                    <a:ext uri="{9D8B030D-6E8A-4147-A177-3AD203B41FA5}">
                      <a16:colId xmlns:a16="http://schemas.microsoft.com/office/drawing/2014/main" val="4163962171"/>
                    </a:ext>
                  </a:extLst>
                </a:gridCol>
                <a:gridCol w="2815697">
                  <a:extLst>
                    <a:ext uri="{9D8B030D-6E8A-4147-A177-3AD203B41FA5}">
                      <a16:colId xmlns:a16="http://schemas.microsoft.com/office/drawing/2014/main" val="1559236103"/>
                    </a:ext>
                  </a:extLst>
                </a:gridCol>
              </a:tblGrid>
              <a:tr h="105318">
                <a:tc>
                  <a:txBody>
                    <a:bodyPr/>
                    <a:lstStyle/>
                    <a:p>
                      <a:pPr marL="0" marR="0">
                        <a:lnSpc>
                          <a:spcPct val="107000"/>
                        </a:lnSpc>
                        <a:spcBef>
                          <a:spcPts val="0"/>
                        </a:spcBef>
                        <a:spcAft>
                          <a:spcPts val="800"/>
                        </a:spcAft>
                      </a:pPr>
                      <a:r>
                        <a:rPr lang="en-US" sz="900">
                          <a:effectLst/>
                        </a:rPr>
                        <a:t>Cluster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800"/>
                        </a:spcAft>
                      </a:pPr>
                      <a:r>
                        <a:rPr lang="en-US" sz="900">
                          <a:effectLst/>
                        </a:rPr>
                        <a:t>Cluster Color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800"/>
                        </a:spcAft>
                      </a:pPr>
                      <a:r>
                        <a:rPr lang="en-US" sz="900" dirty="0">
                          <a:effectLst/>
                        </a:rPr>
                        <a:t>Neighborhoods</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800"/>
                        </a:spcAft>
                      </a:pPr>
                      <a:r>
                        <a:rPr lang="en-US" sz="900">
                          <a:effectLst/>
                        </a:rPr>
                        <a:t>Cluster Profile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extLst>
                  <a:ext uri="{0D108BD9-81ED-4DB2-BD59-A6C34878D82A}">
                    <a16:rowId xmlns:a16="http://schemas.microsoft.com/office/drawing/2014/main" val="469697584"/>
                  </a:ext>
                </a:extLst>
              </a:tr>
              <a:tr h="1758221">
                <a:tc>
                  <a:txBody>
                    <a:bodyPr/>
                    <a:lstStyle/>
                    <a:p>
                      <a:pPr marL="0" marR="0">
                        <a:lnSpc>
                          <a:spcPct val="107000"/>
                        </a:lnSpc>
                        <a:spcBef>
                          <a:spcPts val="0"/>
                        </a:spcBef>
                        <a:spcAft>
                          <a:spcPts val="0"/>
                        </a:spcAft>
                      </a:pPr>
                      <a:r>
                        <a:rPr lang="en-US" sz="900">
                          <a:effectLst/>
                        </a:rPr>
                        <a:t>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0"/>
                        </a:spcAft>
                      </a:pPr>
                      <a:r>
                        <a:rPr lang="en-US" sz="900">
                          <a:effectLst/>
                        </a:rPr>
                        <a:t>Red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0"/>
                        </a:spcAft>
                      </a:pPr>
                      <a:r>
                        <a:rPr lang="en-US" sz="900" dirty="0">
                          <a:effectLst/>
                        </a:rPr>
                        <a:t>Ashburn</a:t>
                      </a:r>
                    </a:p>
                    <a:p>
                      <a:pPr marL="0" marR="0">
                        <a:lnSpc>
                          <a:spcPct val="107000"/>
                        </a:lnSpc>
                        <a:spcBef>
                          <a:spcPts val="0"/>
                        </a:spcBef>
                        <a:spcAft>
                          <a:spcPts val="0"/>
                        </a:spcAft>
                      </a:pPr>
                      <a:r>
                        <a:rPr lang="en-US" sz="900" dirty="0">
                          <a:effectLst/>
                        </a:rPr>
                        <a:t>Auburn Gresham</a:t>
                      </a:r>
                    </a:p>
                    <a:p>
                      <a:pPr marL="0" marR="0">
                        <a:lnSpc>
                          <a:spcPct val="107000"/>
                        </a:lnSpc>
                        <a:spcBef>
                          <a:spcPts val="0"/>
                        </a:spcBef>
                        <a:spcAft>
                          <a:spcPts val="0"/>
                        </a:spcAft>
                      </a:pPr>
                      <a:r>
                        <a:rPr lang="en-US" sz="900" dirty="0">
                          <a:effectLst/>
                        </a:rPr>
                        <a:t>Brighton Park</a:t>
                      </a:r>
                    </a:p>
                    <a:p>
                      <a:pPr marL="0" marR="0">
                        <a:lnSpc>
                          <a:spcPct val="107000"/>
                        </a:lnSpc>
                        <a:spcBef>
                          <a:spcPts val="0"/>
                        </a:spcBef>
                        <a:spcAft>
                          <a:spcPts val="0"/>
                        </a:spcAft>
                      </a:pPr>
                      <a:r>
                        <a:rPr lang="en-US" sz="900" dirty="0">
                          <a:effectLst/>
                        </a:rPr>
                        <a:t>Chatham</a:t>
                      </a:r>
                    </a:p>
                    <a:p>
                      <a:pPr marL="0" marR="0">
                        <a:lnSpc>
                          <a:spcPct val="107000"/>
                        </a:lnSpc>
                        <a:spcBef>
                          <a:spcPts val="0"/>
                        </a:spcBef>
                        <a:spcAft>
                          <a:spcPts val="0"/>
                        </a:spcAft>
                      </a:pPr>
                      <a:r>
                        <a:rPr lang="en-US" sz="900" dirty="0">
                          <a:effectLst/>
                        </a:rPr>
                        <a:t>Chicago Lawn</a:t>
                      </a:r>
                    </a:p>
                    <a:p>
                      <a:pPr marL="0" marR="0">
                        <a:lnSpc>
                          <a:spcPct val="107000"/>
                        </a:lnSpc>
                        <a:spcBef>
                          <a:spcPts val="0"/>
                        </a:spcBef>
                        <a:spcAft>
                          <a:spcPts val="0"/>
                        </a:spcAft>
                      </a:pPr>
                      <a:r>
                        <a:rPr lang="en-US" sz="900" dirty="0">
                          <a:effectLst/>
                        </a:rPr>
                        <a:t>East Side</a:t>
                      </a:r>
                    </a:p>
                    <a:p>
                      <a:pPr marL="0" marR="0">
                        <a:lnSpc>
                          <a:spcPct val="107000"/>
                        </a:lnSpc>
                        <a:spcBef>
                          <a:spcPts val="0"/>
                        </a:spcBef>
                        <a:spcAft>
                          <a:spcPts val="0"/>
                        </a:spcAft>
                      </a:pPr>
                      <a:r>
                        <a:rPr lang="en-US" sz="900" dirty="0">
                          <a:effectLst/>
                        </a:rPr>
                        <a:t>Englewood</a:t>
                      </a:r>
                    </a:p>
                    <a:p>
                      <a:pPr marL="0" marR="0">
                        <a:lnSpc>
                          <a:spcPct val="107000"/>
                        </a:lnSpc>
                        <a:spcBef>
                          <a:spcPts val="0"/>
                        </a:spcBef>
                        <a:spcAft>
                          <a:spcPts val="0"/>
                        </a:spcAft>
                      </a:pPr>
                      <a:r>
                        <a:rPr lang="en-US" sz="900" dirty="0">
                          <a:effectLst/>
                        </a:rPr>
                        <a:t>Gage Park</a:t>
                      </a:r>
                    </a:p>
                    <a:p>
                      <a:pPr marL="0" marR="0">
                        <a:lnSpc>
                          <a:spcPct val="107000"/>
                        </a:lnSpc>
                        <a:spcBef>
                          <a:spcPts val="0"/>
                        </a:spcBef>
                        <a:spcAft>
                          <a:spcPts val="0"/>
                        </a:spcAft>
                      </a:pPr>
                      <a:r>
                        <a:rPr lang="en-US" sz="900" dirty="0">
                          <a:effectLst/>
                        </a:rPr>
                        <a:t>Greater Grand Crossing</a:t>
                      </a:r>
                    </a:p>
                    <a:p>
                      <a:pPr marL="0" marR="0">
                        <a:lnSpc>
                          <a:spcPct val="107000"/>
                        </a:lnSpc>
                        <a:spcBef>
                          <a:spcPts val="0"/>
                        </a:spcBef>
                        <a:spcAft>
                          <a:spcPts val="0"/>
                        </a:spcAft>
                      </a:pPr>
                      <a:r>
                        <a:rPr lang="en-US" sz="900" dirty="0">
                          <a:effectLst/>
                        </a:rPr>
                        <a:t>New City</a:t>
                      </a:r>
                    </a:p>
                    <a:p>
                      <a:pPr marL="0" marR="0">
                        <a:lnSpc>
                          <a:spcPct val="107000"/>
                        </a:lnSpc>
                        <a:spcBef>
                          <a:spcPts val="0"/>
                        </a:spcBef>
                        <a:spcAft>
                          <a:spcPts val="0"/>
                        </a:spcAft>
                      </a:pPr>
                      <a:r>
                        <a:rPr lang="en-US" sz="900" dirty="0">
                          <a:effectLst/>
                        </a:rPr>
                        <a:t>North Lawndale</a:t>
                      </a:r>
                    </a:p>
                    <a:p>
                      <a:pPr marL="0" marR="0">
                        <a:lnSpc>
                          <a:spcPct val="107000"/>
                        </a:lnSpc>
                        <a:spcBef>
                          <a:spcPts val="0"/>
                        </a:spcBef>
                        <a:spcAft>
                          <a:spcPts val="0"/>
                        </a:spcAft>
                      </a:pPr>
                      <a:r>
                        <a:rPr lang="en-US" sz="900" dirty="0">
                          <a:effectLst/>
                        </a:rPr>
                        <a:t>Roseland</a:t>
                      </a:r>
                    </a:p>
                    <a:p>
                      <a:pPr marL="0" marR="0">
                        <a:lnSpc>
                          <a:spcPct val="107000"/>
                        </a:lnSpc>
                        <a:spcBef>
                          <a:spcPts val="0"/>
                        </a:spcBef>
                        <a:spcAft>
                          <a:spcPts val="0"/>
                        </a:spcAft>
                      </a:pPr>
                      <a:r>
                        <a:rPr lang="en-US" sz="900" dirty="0">
                          <a:effectLst/>
                        </a:rPr>
                        <a:t>South Chicago</a:t>
                      </a:r>
                    </a:p>
                    <a:p>
                      <a:pPr marL="0" marR="0">
                        <a:lnSpc>
                          <a:spcPct val="107000"/>
                        </a:lnSpc>
                        <a:spcBef>
                          <a:spcPts val="0"/>
                        </a:spcBef>
                        <a:spcAft>
                          <a:spcPts val="0"/>
                        </a:spcAft>
                      </a:pPr>
                      <a:r>
                        <a:rPr lang="en-US" sz="900" dirty="0">
                          <a:effectLst/>
                        </a:rPr>
                        <a:t>Washington Heights</a:t>
                      </a:r>
                    </a:p>
                    <a:p>
                      <a:pPr marL="0" marR="0">
                        <a:lnSpc>
                          <a:spcPct val="107000"/>
                        </a:lnSpc>
                        <a:spcBef>
                          <a:spcPts val="0"/>
                        </a:spcBef>
                        <a:spcAft>
                          <a:spcPts val="0"/>
                        </a:spcAft>
                      </a:pPr>
                      <a:r>
                        <a:rPr lang="en-US" sz="900" dirty="0">
                          <a:effectLst/>
                        </a:rPr>
                        <a:t>West Englewood</a:t>
                      </a:r>
                    </a:p>
                    <a:p>
                      <a:pPr marL="0" marR="0">
                        <a:lnSpc>
                          <a:spcPct val="107000"/>
                        </a:lnSpc>
                        <a:spcBef>
                          <a:spcPts val="0"/>
                        </a:spcBef>
                        <a:spcAft>
                          <a:spcPts val="0"/>
                        </a:spcAft>
                      </a:pPr>
                      <a:r>
                        <a:rPr lang="en-US" sz="900" dirty="0">
                          <a:effectLst/>
                        </a:rPr>
                        <a:t>West Pullman</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0"/>
                        </a:spcAft>
                      </a:pPr>
                      <a:r>
                        <a:rPr lang="en-US" sz="900" dirty="0">
                          <a:effectLst/>
                        </a:rPr>
                        <a:t>South and Southwest side neighborhoods with low median home values with declining population.</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extLst>
                  <a:ext uri="{0D108BD9-81ED-4DB2-BD59-A6C34878D82A}">
                    <a16:rowId xmlns:a16="http://schemas.microsoft.com/office/drawing/2014/main" val="2124440537"/>
                  </a:ext>
                </a:extLst>
              </a:tr>
              <a:tr h="325705">
                <a:tc>
                  <a:txBody>
                    <a:bodyPr/>
                    <a:lstStyle/>
                    <a:p>
                      <a:pPr marL="0" marR="0">
                        <a:lnSpc>
                          <a:spcPct val="107000"/>
                        </a:lnSpc>
                        <a:spcBef>
                          <a:spcPts val="0"/>
                        </a:spcBef>
                        <a:spcAft>
                          <a:spcPts val="0"/>
                        </a:spcAft>
                      </a:pPr>
                      <a:r>
                        <a:rPr lang="en-US" sz="900">
                          <a:effectLst/>
                        </a:rPr>
                        <a:t>1</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0"/>
                        </a:spcAft>
                      </a:pPr>
                      <a:r>
                        <a:rPr lang="en-US" sz="900">
                          <a:effectLst/>
                        </a:rPr>
                        <a:t>Purple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0"/>
                        </a:spcAft>
                      </a:pPr>
                      <a:r>
                        <a:rPr lang="en-US" sz="900">
                          <a:effectLst/>
                        </a:rPr>
                        <a:t>Lincoln Square</a:t>
                      </a:r>
                    </a:p>
                    <a:p>
                      <a:pPr marL="0" marR="0">
                        <a:lnSpc>
                          <a:spcPct val="107000"/>
                        </a:lnSpc>
                        <a:spcBef>
                          <a:spcPts val="0"/>
                        </a:spcBef>
                        <a:spcAft>
                          <a:spcPts val="0"/>
                        </a:spcAft>
                      </a:pPr>
                      <a:r>
                        <a:rPr lang="en-US" sz="900">
                          <a:effectLst/>
                        </a:rPr>
                        <a:t>Logan Square</a:t>
                      </a:r>
                    </a:p>
                    <a:p>
                      <a:pPr marL="0" marR="0">
                        <a:lnSpc>
                          <a:spcPct val="107000"/>
                        </a:lnSpc>
                        <a:spcBef>
                          <a:spcPts val="0"/>
                        </a:spcBef>
                        <a:spcAft>
                          <a:spcPts val="0"/>
                        </a:spcAft>
                      </a:pPr>
                      <a:r>
                        <a:rPr lang="en-US" sz="900">
                          <a:effectLst/>
                        </a:rPr>
                        <a:t>Near West Side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0"/>
                        </a:spcAft>
                      </a:pPr>
                      <a:r>
                        <a:rPr lang="en-US" sz="900">
                          <a:effectLst/>
                        </a:rPr>
                        <a:t>Northwest and West side neighborhoods with high median home values and increasing population.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extLst>
                  <a:ext uri="{0D108BD9-81ED-4DB2-BD59-A6C34878D82A}">
                    <a16:rowId xmlns:a16="http://schemas.microsoft.com/office/drawing/2014/main" val="509874225"/>
                  </a:ext>
                </a:extLst>
              </a:tr>
              <a:tr h="986866">
                <a:tc>
                  <a:txBody>
                    <a:bodyPr/>
                    <a:lstStyle/>
                    <a:p>
                      <a:pPr marL="0" marR="0">
                        <a:lnSpc>
                          <a:spcPct val="107000"/>
                        </a:lnSpc>
                        <a:spcBef>
                          <a:spcPts val="0"/>
                        </a:spcBef>
                        <a:spcAft>
                          <a:spcPts val="800"/>
                        </a:spcAft>
                      </a:pPr>
                      <a:r>
                        <a:rPr lang="en-US" sz="900">
                          <a:effectLst/>
                        </a:rPr>
                        <a:t>2</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800"/>
                        </a:spcAft>
                      </a:pPr>
                      <a:r>
                        <a:rPr lang="en-US" sz="900">
                          <a:effectLst/>
                        </a:rPr>
                        <a:t>Dark Blue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0"/>
                        </a:spcAft>
                      </a:pPr>
                      <a:r>
                        <a:rPr lang="en-US" sz="900">
                          <a:effectLst/>
                        </a:rPr>
                        <a:t>Armour Square</a:t>
                      </a:r>
                    </a:p>
                    <a:p>
                      <a:pPr marL="0" marR="0">
                        <a:lnSpc>
                          <a:spcPct val="107000"/>
                        </a:lnSpc>
                        <a:spcBef>
                          <a:spcPts val="0"/>
                        </a:spcBef>
                        <a:spcAft>
                          <a:spcPts val="0"/>
                        </a:spcAft>
                      </a:pPr>
                      <a:r>
                        <a:rPr lang="en-US" sz="900">
                          <a:effectLst/>
                        </a:rPr>
                        <a:t>Douglas</a:t>
                      </a:r>
                    </a:p>
                    <a:p>
                      <a:pPr marL="0" marR="0">
                        <a:lnSpc>
                          <a:spcPct val="107000"/>
                        </a:lnSpc>
                        <a:spcBef>
                          <a:spcPts val="0"/>
                        </a:spcBef>
                        <a:spcAft>
                          <a:spcPts val="0"/>
                        </a:spcAft>
                      </a:pPr>
                      <a:r>
                        <a:rPr lang="en-US" sz="900">
                          <a:effectLst/>
                        </a:rPr>
                        <a:t>Hermosa</a:t>
                      </a:r>
                    </a:p>
                    <a:p>
                      <a:pPr marL="0" marR="0">
                        <a:lnSpc>
                          <a:spcPct val="107000"/>
                        </a:lnSpc>
                        <a:spcBef>
                          <a:spcPts val="0"/>
                        </a:spcBef>
                        <a:spcAft>
                          <a:spcPts val="0"/>
                        </a:spcAft>
                      </a:pPr>
                      <a:r>
                        <a:rPr lang="en-US" sz="900">
                          <a:effectLst/>
                        </a:rPr>
                        <a:t>Hyde Park</a:t>
                      </a:r>
                    </a:p>
                    <a:p>
                      <a:pPr marL="0" marR="0">
                        <a:lnSpc>
                          <a:spcPct val="107000"/>
                        </a:lnSpc>
                        <a:spcBef>
                          <a:spcPts val="0"/>
                        </a:spcBef>
                        <a:spcAft>
                          <a:spcPts val="0"/>
                        </a:spcAft>
                      </a:pPr>
                      <a:r>
                        <a:rPr lang="en-US" sz="900">
                          <a:effectLst/>
                        </a:rPr>
                        <a:t>Kenwood</a:t>
                      </a:r>
                    </a:p>
                    <a:p>
                      <a:pPr marL="0" marR="0">
                        <a:lnSpc>
                          <a:spcPct val="107000"/>
                        </a:lnSpc>
                        <a:spcBef>
                          <a:spcPts val="0"/>
                        </a:spcBef>
                        <a:spcAft>
                          <a:spcPts val="0"/>
                        </a:spcAft>
                      </a:pPr>
                      <a:r>
                        <a:rPr lang="en-US" sz="900">
                          <a:effectLst/>
                        </a:rPr>
                        <a:t>Lower West Side</a:t>
                      </a:r>
                    </a:p>
                    <a:p>
                      <a:pPr marL="0" marR="0">
                        <a:lnSpc>
                          <a:spcPct val="107000"/>
                        </a:lnSpc>
                        <a:spcBef>
                          <a:spcPts val="0"/>
                        </a:spcBef>
                        <a:spcAft>
                          <a:spcPts val="0"/>
                        </a:spcAft>
                      </a:pPr>
                      <a:r>
                        <a:rPr lang="en-US" sz="900">
                          <a:effectLst/>
                        </a:rPr>
                        <a:t>Montclare</a:t>
                      </a:r>
                    </a:p>
                    <a:p>
                      <a:pPr marL="0" marR="0">
                        <a:lnSpc>
                          <a:spcPct val="107000"/>
                        </a:lnSpc>
                        <a:spcBef>
                          <a:spcPts val="0"/>
                        </a:spcBef>
                        <a:spcAft>
                          <a:spcPts val="0"/>
                        </a:spcAft>
                      </a:pPr>
                      <a:r>
                        <a:rPr lang="en-US" sz="900">
                          <a:effectLst/>
                        </a:rPr>
                        <a:t>Mount Greenwood</a:t>
                      </a:r>
                    </a:p>
                    <a:p>
                      <a:pPr marL="0" marR="0">
                        <a:lnSpc>
                          <a:spcPct val="107000"/>
                        </a:lnSpc>
                        <a:spcBef>
                          <a:spcPts val="0"/>
                        </a:spcBef>
                        <a:spcAft>
                          <a:spcPts val="0"/>
                        </a:spcAft>
                      </a:pPr>
                      <a:r>
                        <a:rPr lang="en-US" sz="900">
                          <a:effectLst/>
                        </a:rPr>
                        <a:t>Oakland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800"/>
                        </a:spcAft>
                      </a:pPr>
                      <a:r>
                        <a:rPr lang="en-US" sz="900">
                          <a:effectLst/>
                        </a:rPr>
                        <a:t>South, Southwest, and Northwest side neighborhoods with moderately high median home values and increasing population.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extLst>
                  <a:ext uri="{0D108BD9-81ED-4DB2-BD59-A6C34878D82A}">
                    <a16:rowId xmlns:a16="http://schemas.microsoft.com/office/drawing/2014/main" val="2154216007"/>
                  </a:ext>
                </a:extLst>
              </a:tr>
              <a:tr h="1427640">
                <a:tc>
                  <a:txBody>
                    <a:bodyPr/>
                    <a:lstStyle/>
                    <a:p>
                      <a:pPr marL="0" marR="0">
                        <a:lnSpc>
                          <a:spcPct val="107000"/>
                        </a:lnSpc>
                        <a:spcBef>
                          <a:spcPts val="0"/>
                        </a:spcBef>
                        <a:spcAft>
                          <a:spcPts val="800"/>
                        </a:spcAft>
                      </a:pPr>
                      <a:r>
                        <a:rPr lang="en-US" sz="900">
                          <a:effectLst/>
                        </a:rPr>
                        <a:t>3</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800"/>
                        </a:spcAft>
                      </a:pPr>
                      <a:r>
                        <a:rPr lang="en-US" sz="900">
                          <a:effectLst/>
                        </a:rPr>
                        <a:t>Medium Blue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0"/>
                        </a:spcAft>
                      </a:pPr>
                      <a:r>
                        <a:rPr lang="en-US" sz="900">
                          <a:effectLst/>
                        </a:rPr>
                        <a:t>Archer Heights</a:t>
                      </a:r>
                    </a:p>
                    <a:p>
                      <a:pPr marL="0" marR="0">
                        <a:lnSpc>
                          <a:spcPct val="107000"/>
                        </a:lnSpc>
                        <a:spcBef>
                          <a:spcPts val="0"/>
                        </a:spcBef>
                        <a:spcAft>
                          <a:spcPts val="0"/>
                        </a:spcAft>
                      </a:pPr>
                      <a:r>
                        <a:rPr lang="en-US" sz="900">
                          <a:effectLst/>
                        </a:rPr>
                        <a:t>Avalon Park</a:t>
                      </a:r>
                    </a:p>
                    <a:p>
                      <a:pPr marL="0" marR="0">
                        <a:lnSpc>
                          <a:spcPct val="107000"/>
                        </a:lnSpc>
                        <a:spcBef>
                          <a:spcPts val="0"/>
                        </a:spcBef>
                        <a:spcAft>
                          <a:spcPts val="0"/>
                        </a:spcAft>
                      </a:pPr>
                      <a:r>
                        <a:rPr lang="en-US" sz="900">
                          <a:effectLst/>
                        </a:rPr>
                        <a:t>Calumet Heights</a:t>
                      </a:r>
                    </a:p>
                    <a:p>
                      <a:pPr marL="0" marR="0">
                        <a:lnSpc>
                          <a:spcPct val="107000"/>
                        </a:lnSpc>
                        <a:spcBef>
                          <a:spcPts val="0"/>
                        </a:spcBef>
                        <a:spcAft>
                          <a:spcPts val="0"/>
                        </a:spcAft>
                      </a:pPr>
                      <a:r>
                        <a:rPr lang="en-US" sz="900">
                          <a:effectLst/>
                        </a:rPr>
                        <a:t>Clearing</a:t>
                      </a:r>
                    </a:p>
                    <a:p>
                      <a:pPr marL="0" marR="0">
                        <a:lnSpc>
                          <a:spcPct val="107000"/>
                        </a:lnSpc>
                        <a:spcBef>
                          <a:spcPts val="0"/>
                        </a:spcBef>
                        <a:spcAft>
                          <a:spcPts val="0"/>
                        </a:spcAft>
                      </a:pPr>
                      <a:r>
                        <a:rPr lang="en-US" sz="900">
                          <a:effectLst/>
                        </a:rPr>
                        <a:t>East Garfield Park</a:t>
                      </a:r>
                    </a:p>
                    <a:p>
                      <a:pPr marL="0" marR="0">
                        <a:lnSpc>
                          <a:spcPct val="107000"/>
                        </a:lnSpc>
                        <a:spcBef>
                          <a:spcPts val="0"/>
                        </a:spcBef>
                        <a:spcAft>
                          <a:spcPts val="0"/>
                        </a:spcAft>
                      </a:pPr>
                      <a:r>
                        <a:rPr lang="en-US" sz="900">
                          <a:effectLst/>
                        </a:rPr>
                        <a:t>Garfield Ridge</a:t>
                      </a:r>
                    </a:p>
                    <a:p>
                      <a:pPr marL="0" marR="0">
                        <a:lnSpc>
                          <a:spcPct val="107000"/>
                        </a:lnSpc>
                        <a:spcBef>
                          <a:spcPts val="0"/>
                        </a:spcBef>
                        <a:spcAft>
                          <a:spcPts val="0"/>
                        </a:spcAft>
                      </a:pPr>
                      <a:r>
                        <a:rPr lang="en-US" sz="900">
                          <a:effectLst/>
                        </a:rPr>
                        <a:t>Grand Boulevard</a:t>
                      </a:r>
                    </a:p>
                    <a:p>
                      <a:pPr marL="0" marR="0">
                        <a:lnSpc>
                          <a:spcPct val="107000"/>
                        </a:lnSpc>
                        <a:spcBef>
                          <a:spcPts val="0"/>
                        </a:spcBef>
                        <a:spcAft>
                          <a:spcPts val="0"/>
                        </a:spcAft>
                      </a:pPr>
                      <a:r>
                        <a:rPr lang="en-US" sz="900">
                          <a:effectLst/>
                        </a:rPr>
                        <a:t>McKinley Park</a:t>
                      </a:r>
                    </a:p>
                    <a:p>
                      <a:pPr marL="0" marR="0">
                        <a:lnSpc>
                          <a:spcPct val="107000"/>
                        </a:lnSpc>
                        <a:spcBef>
                          <a:spcPts val="0"/>
                        </a:spcBef>
                        <a:spcAft>
                          <a:spcPts val="0"/>
                        </a:spcAft>
                      </a:pPr>
                      <a:r>
                        <a:rPr lang="en-US" sz="900">
                          <a:effectLst/>
                        </a:rPr>
                        <a:t>Morgan Park</a:t>
                      </a:r>
                    </a:p>
                    <a:p>
                      <a:pPr marL="0" marR="0">
                        <a:lnSpc>
                          <a:spcPct val="107000"/>
                        </a:lnSpc>
                        <a:spcBef>
                          <a:spcPts val="0"/>
                        </a:spcBef>
                        <a:spcAft>
                          <a:spcPts val="0"/>
                        </a:spcAft>
                      </a:pPr>
                      <a:r>
                        <a:rPr lang="en-US" sz="900">
                          <a:effectLst/>
                        </a:rPr>
                        <a:t>O'Hare</a:t>
                      </a:r>
                    </a:p>
                    <a:p>
                      <a:pPr marL="0" marR="0">
                        <a:lnSpc>
                          <a:spcPct val="107000"/>
                        </a:lnSpc>
                        <a:spcBef>
                          <a:spcPts val="0"/>
                        </a:spcBef>
                        <a:spcAft>
                          <a:spcPts val="0"/>
                        </a:spcAft>
                      </a:pPr>
                      <a:r>
                        <a:rPr lang="en-US" sz="900">
                          <a:effectLst/>
                        </a:rPr>
                        <a:t>West Elsdon</a:t>
                      </a:r>
                    </a:p>
                    <a:p>
                      <a:pPr marL="0" marR="0">
                        <a:lnSpc>
                          <a:spcPct val="107000"/>
                        </a:lnSpc>
                        <a:spcBef>
                          <a:spcPts val="0"/>
                        </a:spcBef>
                        <a:spcAft>
                          <a:spcPts val="0"/>
                        </a:spcAft>
                      </a:pPr>
                      <a:r>
                        <a:rPr lang="en-US" sz="900">
                          <a:effectLst/>
                        </a:rPr>
                        <a:t>West Lawn</a:t>
                      </a:r>
                    </a:p>
                    <a:p>
                      <a:pPr marL="0" marR="0">
                        <a:lnSpc>
                          <a:spcPct val="107000"/>
                        </a:lnSpc>
                        <a:spcBef>
                          <a:spcPts val="0"/>
                        </a:spcBef>
                        <a:spcAft>
                          <a:spcPts val="0"/>
                        </a:spcAft>
                      </a:pPr>
                      <a:r>
                        <a:rPr lang="en-US" sz="900">
                          <a:effectLst/>
                        </a:rPr>
                        <a:t>Woodlawn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tc>
                  <a:txBody>
                    <a:bodyPr/>
                    <a:lstStyle/>
                    <a:p>
                      <a:pPr marL="0" marR="0">
                        <a:lnSpc>
                          <a:spcPct val="107000"/>
                        </a:lnSpc>
                        <a:spcBef>
                          <a:spcPts val="0"/>
                        </a:spcBef>
                        <a:spcAft>
                          <a:spcPts val="800"/>
                        </a:spcAft>
                      </a:pPr>
                      <a:r>
                        <a:rPr lang="en-US" sz="900" dirty="0">
                          <a:effectLst/>
                        </a:rPr>
                        <a:t>Northwest, West, South, and Southwest side neighborhoods with moderately low median home values and increasing population.</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127" marR="42127" marT="0" marB="0"/>
                </a:tc>
                <a:extLst>
                  <a:ext uri="{0D108BD9-81ED-4DB2-BD59-A6C34878D82A}">
                    <a16:rowId xmlns:a16="http://schemas.microsoft.com/office/drawing/2014/main" val="2972060884"/>
                  </a:ext>
                </a:extLst>
              </a:tr>
            </a:tbl>
          </a:graphicData>
        </a:graphic>
      </p:graphicFrame>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335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0998F-C0E3-48DF-B6C0-DB7257FEC6F3}"/>
              </a:ext>
            </a:extLst>
          </p:cNvPr>
          <p:cNvSpPr>
            <a:spLocks noGrp="1"/>
          </p:cNvSpPr>
          <p:nvPr>
            <p:ph type="title"/>
          </p:nvPr>
        </p:nvSpPr>
        <p:spPr>
          <a:xfrm>
            <a:off x="1043950" y="1179151"/>
            <a:ext cx="3300646" cy="4463889"/>
          </a:xfrm>
        </p:spPr>
        <p:txBody>
          <a:bodyPr anchor="ctr">
            <a:normAutofit/>
          </a:bodyPr>
          <a:lstStyle/>
          <a:p>
            <a:r>
              <a:rPr lang="en-US" dirty="0"/>
              <a:t>Population Results from K-means Algorithm</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BE454073-ABC1-4F2D-9555-71ECF1A10F01}"/>
              </a:ext>
            </a:extLst>
          </p:cNvPr>
          <p:cNvGraphicFramePr>
            <a:graphicFrameLocks noGrp="1"/>
          </p:cNvGraphicFramePr>
          <p:nvPr>
            <p:ph idx="1"/>
            <p:extLst>
              <p:ext uri="{D42A27DB-BD31-4B8C-83A1-F6EECF244321}">
                <p14:modId xmlns:p14="http://schemas.microsoft.com/office/powerpoint/2010/main" val="2539001748"/>
              </p:ext>
            </p:extLst>
          </p:nvPr>
        </p:nvGraphicFramePr>
        <p:xfrm>
          <a:off x="4939813" y="278319"/>
          <a:ext cx="6322345" cy="5817299"/>
        </p:xfrm>
        <a:graphic>
          <a:graphicData uri="http://schemas.openxmlformats.org/drawingml/2006/table">
            <a:tbl>
              <a:tblPr firstRow="1" firstCol="1" bandRow="1">
                <a:tableStyleId>{5C22544A-7EE6-4342-B048-85BDC9FD1C3A}</a:tableStyleId>
              </a:tblPr>
              <a:tblGrid>
                <a:gridCol w="768824">
                  <a:extLst>
                    <a:ext uri="{9D8B030D-6E8A-4147-A177-3AD203B41FA5}">
                      <a16:colId xmlns:a16="http://schemas.microsoft.com/office/drawing/2014/main" val="1029126047"/>
                    </a:ext>
                  </a:extLst>
                </a:gridCol>
                <a:gridCol w="992642">
                  <a:extLst>
                    <a:ext uri="{9D8B030D-6E8A-4147-A177-3AD203B41FA5}">
                      <a16:colId xmlns:a16="http://schemas.microsoft.com/office/drawing/2014/main" val="2861089975"/>
                    </a:ext>
                  </a:extLst>
                </a:gridCol>
                <a:gridCol w="1789866">
                  <a:extLst>
                    <a:ext uri="{9D8B030D-6E8A-4147-A177-3AD203B41FA5}">
                      <a16:colId xmlns:a16="http://schemas.microsoft.com/office/drawing/2014/main" val="2167686393"/>
                    </a:ext>
                  </a:extLst>
                </a:gridCol>
                <a:gridCol w="2771013">
                  <a:extLst>
                    <a:ext uri="{9D8B030D-6E8A-4147-A177-3AD203B41FA5}">
                      <a16:colId xmlns:a16="http://schemas.microsoft.com/office/drawing/2014/main" val="2168543988"/>
                    </a:ext>
                  </a:extLst>
                </a:gridCol>
              </a:tblGrid>
              <a:tr h="0">
                <a:tc>
                  <a:txBody>
                    <a:bodyPr/>
                    <a:lstStyle/>
                    <a:p>
                      <a:pPr marL="0" marR="0">
                        <a:lnSpc>
                          <a:spcPct val="107000"/>
                        </a:lnSpc>
                        <a:spcBef>
                          <a:spcPts val="0"/>
                        </a:spcBef>
                        <a:spcAft>
                          <a:spcPts val="800"/>
                        </a:spcAft>
                      </a:pPr>
                      <a:r>
                        <a:rPr lang="en-US" sz="900" dirty="0">
                          <a:effectLst/>
                        </a:rPr>
                        <a:t>Cluster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900">
                          <a:effectLst/>
                        </a:rPr>
                        <a:t>Cluster Color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900">
                          <a:effectLst/>
                        </a:rPr>
                        <a:t>Neighborhoods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900" dirty="0">
                          <a:effectLst/>
                        </a:rPr>
                        <a:t>Cluster Profile</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5269138"/>
                  </a:ext>
                </a:extLst>
              </a:tr>
              <a:tr h="0">
                <a:tc>
                  <a:txBody>
                    <a:bodyPr/>
                    <a:lstStyle/>
                    <a:p>
                      <a:pPr marL="0" marR="0">
                        <a:lnSpc>
                          <a:spcPct val="107000"/>
                        </a:lnSpc>
                        <a:spcBef>
                          <a:spcPts val="0"/>
                        </a:spcBef>
                        <a:spcAft>
                          <a:spcPts val="80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4</a:t>
                      </a:r>
                    </a:p>
                  </a:txBody>
                  <a:tcPr marL="68580" marR="68580" marT="0" marB="0"/>
                </a:tc>
                <a:tc>
                  <a:txBody>
                    <a:bodyPr/>
                    <a:lstStyle/>
                    <a:p>
                      <a:pPr marL="0" marR="0">
                        <a:lnSpc>
                          <a:spcPct val="107000"/>
                        </a:lnSpc>
                        <a:spcBef>
                          <a:spcPts val="0"/>
                        </a:spcBef>
                        <a:spcAft>
                          <a:spcPts val="80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Sky Blue</a:t>
                      </a: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Avondale</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Beverly</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Bridgeport</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Jefferson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North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Norwood Park</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Northwest and South side neighborhoods with high median home values and increasing population.</a:t>
                      </a:r>
                    </a:p>
                  </a:txBody>
                  <a:tcPr marL="68580" marR="68580" marT="0" marB="0"/>
                </a:tc>
                <a:extLst>
                  <a:ext uri="{0D108BD9-81ED-4DB2-BD59-A6C34878D82A}">
                    <a16:rowId xmlns:a16="http://schemas.microsoft.com/office/drawing/2014/main" val="4113757016"/>
                  </a:ext>
                </a:extLst>
              </a:tr>
              <a:tr h="0">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5</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Aqua Green</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North Center</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North side neighborhood with very high median home values and increasing population.</a:t>
                      </a:r>
                    </a:p>
                  </a:txBody>
                  <a:tcPr marL="68580" marR="68580" marT="0" marB="0"/>
                </a:tc>
                <a:extLst>
                  <a:ext uri="{0D108BD9-81ED-4DB2-BD59-A6C34878D82A}">
                    <a16:rowId xmlns:a16="http://schemas.microsoft.com/office/drawing/2014/main" val="2548779451"/>
                  </a:ext>
                </a:extLst>
              </a:tr>
              <a:tr h="0">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6</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Light Green</a:t>
                      </a: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Lake View</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Lincoln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Near North Side</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West Town</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North and West side neighborhoods with high median home values and increasing population.</a:t>
                      </a:r>
                    </a:p>
                  </a:txBody>
                  <a:tcPr marL="68580" marR="68580" marT="0" marB="0"/>
                </a:tc>
                <a:extLst>
                  <a:ext uri="{0D108BD9-81ED-4DB2-BD59-A6C34878D82A}">
                    <a16:rowId xmlns:a16="http://schemas.microsoft.com/office/drawing/2014/main" val="1419864992"/>
                  </a:ext>
                </a:extLst>
              </a:tr>
              <a:tr h="0">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7</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Medium Green</a:t>
                      </a: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Austin</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Belmont Cragin</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Humboldt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Rogers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South Lawndale</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South Shore</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North, West, and South side neighborhoods with low median home values and declining population.</a:t>
                      </a:r>
                    </a:p>
                  </a:txBody>
                  <a:tcPr marL="68580" marR="68580" marT="0" marB="0"/>
                </a:tc>
                <a:extLst>
                  <a:ext uri="{0D108BD9-81ED-4DB2-BD59-A6C34878D82A}">
                    <a16:rowId xmlns:a16="http://schemas.microsoft.com/office/drawing/2014/main" val="2131695724"/>
                  </a:ext>
                </a:extLst>
              </a:tr>
              <a:tr h="0">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8</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Dark Yellow</a:t>
                      </a: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Albany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Dunning</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Edgewater</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Irving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Portage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Uptown</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West Ridge</a:t>
                      </a:r>
                    </a:p>
                  </a:txBody>
                  <a:tcPr marL="68580" marR="68580" marT="0" marB="0"/>
                </a:tc>
                <a:tc>
                  <a:txBody>
                    <a:bodyPr/>
                    <a:lstStyle/>
                    <a:p>
                      <a:pPr marL="0" marR="0">
                        <a:lnSpc>
                          <a:spcPct val="107000"/>
                        </a:lnSpc>
                        <a:spcBef>
                          <a:spcPts val="0"/>
                        </a:spcBef>
                        <a:spcAft>
                          <a:spcPts val="80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North and Northwest side neighborhoods with moderately high median home values and increasing population.</a:t>
                      </a:r>
                    </a:p>
                  </a:txBody>
                  <a:tcPr marL="68580" marR="68580" marT="0" marB="0"/>
                </a:tc>
                <a:extLst>
                  <a:ext uri="{0D108BD9-81ED-4DB2-BD59-A6C34878D82A}">
                    <a16:rowId xmlns:a16="http://schemas.microsoft.com/office/drawing/2014/main" val="2961663635"/>
                  </a:ext>
                </a:extLst>
              </a:tr>
              <a:tr h="0">
                <a:tc>
                  <a:txBody>
                    <a:bodyPr/>
                    <a:lstStyle/>
                    <a:p>
                      <a:pPr marL="0" marR="0">
                        <a:lnSpc>
                          <a:spcPct val="107000"/>
                        </a:lnSpc>
                        <a:spcBef>
                          <a:spcPts val="0"/>
                        </a:spcBef>
                        <a:spcAft>
                          <a:spcPts val="80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9</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Orange</a:t>
                      </a: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Edison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Forest Glen</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Near South Side</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The Loop</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Northwest, Central, and South side neighborhoods with high median home values and increasing population.</a:t>
                      </a:r>
                    </a:p>
                  </a:txBody>
                  <a:tcPr marL="68580" marR="68580" marT="0" marB="0"/>
                </a:tc>
                <a:extLst>
                  <a:ext uri="{0D108BD9-81ED-4DB2-BD59-A6C34878D82A}">
                    <a16:rowId xmlns:a16="http://schemas.microsoft.com/office/drawing/2014/main" val="3475355363"/>
                  </a:ext>
                </a:extLst>
              </a:tr>
              <a:tr h="0">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10</a:t>
                      </a:r>
                    </a:p>
                  </a:txBody>
                  <a:tcPr marL="68580" marR="68580" marT="0" marB="0"/>
                </a:tc>
                <a:tc>
                  <a:txBody>
                    <a:bodyPr/>
                    <a:lstStyle/>
                    <a:p>
                      <a:pPr marL="0" marR="0">
                        <a:lnSpc>
                          <a:spcPct val="107000"/>
                        </a:lnSpc>
                        <a:spcBef>
                          <a:spcPts val="0"/>
                        </a:spcBef>
                        <a:spcAft>
                          <a:spcPts val="80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Dark Orange</a:t>
                      </a: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Burnside</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Fuller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Hegewisch</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Pullman</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Riverdale</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South Deering</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Washington Park</a:t>
                      </a:r>
                    </a:p>
                    <a:p>
                      <a:pPr marL="0" marR="0">
                        <a:lnSpc>
                          <a:spcPct val="107000"/>
                        </a:lnSpc>
                        <a:spcBef>
                          <a:spcPts val="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West Garfield Park</a:t>
                      </a:r>
                    </a:p>
                  </a:txBody>
                  <a:tcPr marL="68580" marR="68580" marT="0" marB="0"/>
                </a:tc>
                <a:tc>
                  <a:txBody>
                    <a:bodyPr/>
                    <a:lstStyle/>
                    <a:p>
                      <a:pPr marL="0" marR="0">
                        <a:lnSpc>
                          <a:spcPct val="107000"/>
                        </a:lnSpc>
                        <a:spcBef>
                          <a:spcPts val="0"/>
                        </a:spcBef>
                        <a:spcAft>
                          <a:spcPts val="80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South and West side neighborhoods with very low median home values and declining population.</a:t>
                      </a:r>
                    </a:p>
                  </a:txBody>
                  <a:tcPr marL="68580" marR="68580" marT="0" marB="0"/>
                </a:tc>
                <a:extLst>
                  <a:ext uri="{0D108BD9-81ED-4DB2-BD59-A6C34878D82A}">
                    <a16:rowId xmlns:a16="http://schemas.microsoft.com/office/drawing/2014/main" val="1806607424"/>
                  </a:ext>
                </a:extLst>
              </a:tr>
            </a:tbl>
          </a:graphicData>
        </a:graphic>
      </p:graphicFrame>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932097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1503</Words>
  <Application>Microsoft Office PowerPoint</Application>
  <PresentationFormat>Widescreen</PresentationFormat>
  <Paragraphs>239</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Trebuchet MS</vt:lpstr>
      <vt:lpstr>Wingdings 3</vt:lpstr>
      <vt:lpstr>Facet</vt:lpstr>
      <vt:lpstr>CHICAGO NEIGHBORHOOD ANALYSIS PROJECT</vt:lpstr>
      <vt:lpstr>Introduction</vt:lpstr>
      <vt:lpstr>Data Acquisition &amp; Cleaning</vt:lpstr>
      <vt:lpstr>Data Sources</vt:lpstr>
      <vt:lpstr>Data Cleaning</vt:lpstr>
      <vt:lpstr>Results &amp; Discussion</vt:lpstr>
      <vt:lpstr>Population Results from K-means Algorithm</vt:lpstr>
      <vt:lpstr>Population Review Results from K-means Algorithm</vt:lpstr>
      <vt:lpstr>Population Results from K-means Algorithm</vt:lpstr>
      <vt:lpstr>Review of Cluster 2</vt:lpstr>
      <vt:lpstr>PowerPoint Presentation</vt:lpstr>
      <vt:lpstr>PowerPoint Presentation</vt:lpstr>
      <vt:lpstr>Cluster 2 Exploratory Data Analysis Observations &amp; Recommendations </vt:lpstr>
      <vt:lpstr>Cluster 2 Neighborhood Deep Dive</vt:lpstr>
      <vt:lpstr>Cluster 2 Neighborhood Deep Dive Observations &amp; Recommendations</vt:lpstr>
      <vt:lpstr>Cluster 2 Neighborhood Real Estate Analysis</vt:lpstr>
      <vt:lpstr>PowerPoint Presentation</vt:lpstr>
      <vt:lpstr>PowerPoint Presentation</vt:lpstr>
      <vt:lpstr>PowerPoint Presentation</vt:lpstr>
      <vt:lpstr>Top 3 Neighborhoods for Single Family Detached Units Analysis (Based on a 3000 Sq. Ft. Home)</vt:lpstr>
      <vt:lpstr>PowerPoint Presentation</vt:lpstr>
      <vt:lpstr>PowerPoint Presentation</vt:lpstr>
      <vt:lpstr>PowerPoint Presentation</vt:lpstr>
      <vt:lpstr>Top 3 Neighborhoods for Single Family Attached Units Analysis (Based on a 2400 Sq. Ft. Home)</vt:lpstr>
      <vt:lpstr>PowerPoint Presentation</vt:lpstr>
      <vt:lpstr>PowerPoint Presentation</vt:lpstr>
      <vt:lpstr>PowerPoint Presentation</vt:lpstr>
      <vt:lpstr>Top 3 Neighborhoods for Condo Units Analysis (Based on a 1200 Sq. Ft. Home)</vt:lpstr>
      <vt:lpstr>Conclusion</vt:lpstr>
      <vt:lpstr>Closing Thoughts</vt:lpstr>
      <vt:lpstr>Future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NEIGHBORHOOD ANALYSIS PROJECT</dc:title>
  <dc:creator>Demetrius Moorer</dc:creator>
  <cp:lastModifiedBy>Demetrius Moorer</cp:lastModifiedBy>
  <cp:revision>1</cp:revision>
  <dcterms:created xsi:type="dcterms:W3CDTF">2019-07-28T23:13:57Z</dcterms:created>
  <dcterms:modified xsi:type="dcterms:W3CDTF">2019-07-28T23:17:26Z</dcterms:modified>
</cp:coreProperties>
</file>