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charts/chartEx3.xml" ContentType="application/vnd.ms-office.chartex+xml"/>
  <Override PartName="/ppt/charts/style13.xml" ContentType="application/vnd.ms-office.chartstyle+xml"/>
  <Override PartName="/ppt/charts/colors13.xml" ContentType="application/vnd.ms-office.chartcolorstyle+xml"/>
  <Override PartName="/ppt/charts/chartEx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1.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2.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3"/>
  </p:notesMasterIdLst>
  <p:sldIdLst>
    <p:sldId id="256" r:id="rId2"/>
    <p:sldId id="257" r:id="rId3"/>
    <p:sldId id="258" r:id="rId4"/>
    <p:sldId id="269" r:id="rId5"/>
    <p:sldId id="259" r:id="rId6"/>
    <p:sldId id="270" r:id="rId7"/>
    <p:sldId id="271" r:id="rId8"/>
    <p:sldId id="272" r:id="rId9"/>
    <p:sldId id="273" r:id="rId10"/>
    <p:sldId id="274" r:id="rId11"/>
    <p:sldId id="277" r:id="rId12"/>
    <p:sldId id="275" r:id="rId13"/>
    <p:sldId id="278" r:id="rId14"/>
    <p:sldId id="268" r:id="rId15"/>
    <p:sldId id="261" r:id="rId16"/>
    <p:sldId id="262" r:id="rId17"/>
    <p:sldId id="260" r:id="rId18"/>
    <p:sldId id="264" r:id="rId19"/>
    <p:sldId id="265" r:id="rId20"/>
    <p:sldId id="266" r:id="rId21"/>
    <p:sldId id="267"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yv9lt+UX/BFELfCtP4lWjssHY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380415-17A6-43DE-A5B4-2A3D13572C4F}">
  <a:tblStyle styleId="{2B380415-17A6-43DE-A5B4-2A3D13572C4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162"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9D-4AED-A799-BE165452575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9D-4AED-A799-BE165452575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9D-4AED-A799-BE165452575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D9D-4AED-A799-BE1654525756}"/>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ru-RU"/>
        </a:p>
      </c:txPr>
    </c:title>
    <c:autoTitleDeleted val="0"/>
    <c:plotArea>
      <c:layout/>
      <c:pieChart>
        <c:varyColors val="1"/>
        <c:ser>
          <c:idx val="0"/>
          <c:order val="0"/>
          <c:tx>
            <c:strRef>
              <c:f>Sheet1!$B$1</c:f>
              <c:strCache>
                <c:ptCount val="1"/>
                <c:pt idx="0">
                  <c:v>Test Dataset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F6-4FAB-A4D1-CDB37A0888ED}"/>
              </c:ext>
            </c:extLst>
          </c:dPt>
          <c:dPt>
            <c:idx val="1"/>
            <c:bubble3D val="0"/>
            <c:spPr>
              <a:solidFill>
                <a:srgbClr val="FF5050"/>
              </a:solidFill>
              <a:ln w="19050">
                <a:solidFill>
                  <a:schemeClr val="lt1"/>
                </a:solidFill>
              </a:ln>
              <a:effectLst/>
            </c:spPr>
            <c:extLst>
              <c:ext xmlns:c16="http://schemas.microsoft.com/office/drawing/2014/chart" uri="{C3380CC4-5D6E-409C-BE32-E72D297353CC}">
                <c16:uniqueId val="{00000003-75F6-4FAB-A4D1-CDB37A0888ED}"/>
              </c:ext>
            </c:extLst>
          </c:dPt>
          <c:dLbls>
            <c:dLbl>
              <c:idx val="0"/>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fld id="{57A5EDB8-EA4A-4791-894D-4AE10B66A46C}" type="VALUE">
                      <a:rPr lang="en-US" sz="2000">
                        <a:solidFill>
                          <a:schemeClr val="bg1"/>
                        </a:solidFill>
                      </a:rPr>
                      <a:pPr>
                        <a:defRPr sz="2000">
                          <a:solidFill>
                            <a:schemeClr val="bg1"/>
                          </a:solidFill>
                        </a:defRPr>
                      </a:pPr>
                      <a:t>[VALUE]</a:t>
                    </a:fld>
                    <a:endParaRPr lang="ru-RU"/>
                  </a:p>
                </c:rich>
              </c:tx>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32212475119391748"/>
                      <c:h val="0.17695000862940233"/>
                    </c:manualLayout>
                  </c15:layout>
                  <c15:dlblFieldTable/>
                  <c15:showDataLabelsRange val="0"/>
                </c:ext>
                <c:ext xmlns:c16="http://schemas.microsoft.com/office/drawing/2014/chart" uri="{C3380CC4-5D6E-409C-BE32-E72D297353CC}">
                  <c16:uniqueId val="{00000001-75F6-4FAB-A4D1-CDB37A0888ED}"/>
                </c:ext>
              </c:extLst>
            </c:dLbl>
            <c:dLbl>
              <c:idx val="1"/>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fld id="{0CBA3795-44BA-4A68-B502-BC43947334A4}" type="VALUE">
                      <a:rPr lang="en-US" sz="2000">
                        <a:solidFill>
                          <a:schemeClr val="bg1"/>
                        </a:solidFill>
                      </a:rPr>
                      <a:pPr>
                        <a:defRPr sz="2000">
                          <a:solidFill>
                            <a:schemeClr val="bg1"/>
                          </a:solidFill>
                        </a:defRPr>
                      </a:pPr>
                      <a:t>[VALUE]</a:t>
                    </a:fld>
                    <a:endParaRPr lang="ru-RU"/>
                  </a:p>
                </c:rich>
              </c:tx>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22470574065086968"/>
                      <c:h val="0.21785302569951545"/>
                    </c:manualLayout>
                  </c15:layout>
                  <c15:dlblFieldTable/>
                  <c15:showDataLabelsRange val="0"/>
                </c:ext>
                <c:ext xmlns:c16="http://schemas.microsoft.com/office/drawing/2014/chart" uri="{C3380CC4-5D6E-409C-BE32-E72D297353CC}">
                  <c16:uniqueId val="{00000003-75F6-4FAB-A4D1-CDB37A0888ED}"/>
                </c:ext>
              </c:extLst>
            </c:dLbl>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Да</c:v>
                </c:pt>
                <c:pt idx="1">
                  <c:v>Нет</c:v>
                </c:pt>
              </c:strCache>
            </c:strRef>
          </c:cat>
          <c:val>
            <c:numRef>
              <c:f>Sheet1!$B$2:$B$3</c:f>
              <c:numCache>
                <c:formatCode>General</c:formatCode>
                <c:ptCount val="2"/>
                <c:pt idx="0">
                  <c:v>412</c:v>
                </c:pt>
                <c:pt idx="1">
                  <c:v>409</c:v>
                </c:pt>
              </c:numCache>
            </c:numRef>
          </c:val>
          <c:extLst>
            <c:ext xmlns:c16="http://schemas.microsoft.com/office/drawing/2014/chart" uri="{C3380CC4-5D6E-409C-BE32-E72D297353CC}">
              <c16:uniqueId val="{00000004-75F6-4FAB-A4D1-CDB37A0888ED}"/>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9541-4D16-BE9C-AC29836D6670}"/>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rgbClr val="80BC00"/>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0BF3-4A01-8C1D-A92CFFCC520D}"/>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1D-423C-A917-798184983ED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1D-423C-A917-798184983E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1D-423C-A917-798184983E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C1D-423C-A917-798184983ED9}"/>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49-4DA6-B2DB-E8DC8BDA6D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49-4DA6-B2DB-E8DC8BDA6D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49-4DA6-B2DB-E8DC8BDA6D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249-4DA6-B2DB-E8DC8BDA6D69}"/>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doughnutChart>
        <c:varyColors val="1"/>
        <c:ser>
          <c:idx val="0"/>
          <c:order val="0"/>
          <c:tx>
            <c:strRef>
              <c:f>Лист1!$B$1</c:f>
              <c:strCache>
                <c:ptCount val="1"/>
                <c:pt idx="0">
                  <c:v>Продажи</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0F8-4D97-972A-3E16CAABB3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0F8-4D97-972A-3E16CAABB3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0F8-4D97-972A-3E16CAABB3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0F8-4D97-972A-3E16CAABB3FA}"/>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6"/>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rgbClr val="80BC00"/>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Лист1!$B$1</c:f>
              <c:strCache>
                <c:ptCount val="1"/>
                <c:pt idx="0">
                  <c:v>Продажи</c:v>
                </c:pt>
              </c:strCache>
            </c:strRef>
          </c:tx>
          <c:spPr>
            <a:solidFill>
              <a:schemeClr val="accent1"/>
            </a:solidFill>
            <a:ln w="19050">
              <a:solidFill>
                <a:schemeClr val="lt1"/>
              </a:solidFill>
            </a:ln>
            <a:effectLst/>
          </c:spPr>
          <c:invertIfNegative val="0"/>
          <c:dPt>
            <c:idx val="0"/>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3-FE9A-4C9E-B5E5-536D6313177E}"/>
              </c:ext>
            </c:extLst>
          </c:dPt>
          <c:dPt>
            <c:idx val="1"/>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2-FE9A-4C9E-B5E5-536D6313177E}"/>
              </c:ext>
            </c:extLst>
          </c:dPt>
          <c:dPt>
            <c:idx val="2"/>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0-FE9A-4C9E-B5E5-536D6313177E}"/>
              </c:ext>
            </c:extLst>
          </c:dPt>
          <c:dPt>
            <c:idx val="3"/>
            <c:invertIfNegative val="0"/>
            <c:bubble3D val="0"/>
            <c:spPr>
              <a:solidFill>
                <a:srgbClr val="80BC00"/>
              </a:solidFill>
              <a:ln w="19050">
                <a:solidFill>
                  <a:schemeClr val="lt1"/>
                </a:solidFill>
              </a:ln>
              <a:effectLst/>
            </c:spPr>
            <c:extLst>
              <c:ext xmlns:c16="http://schemas.microsoft.com/office/drawing/2014/chart" uri="{C3380CC4-5D6E-409C-BE32-E72D297353CC}">
                <c16:uniqueId val="{00000001-FE9A-4C9E-B5E5-536D6313177E}"/>
              </c:ext>
            </c:extLst>
          </c:dPt>
          <c:cat>
            <c:strRef>
              <c:f>Лист1!$A$2:$A$5</c:f>
              <c:strCache>
                <c:ptCount val="4"/>
                <c:pt idx="0">
                  <c:v>Кв. 1</c:v>
                </c:pt>
                <c:pt idx="1">
                  <c:v>Кв. 2</c:v>
                </c:pt>
                <c:pt idx="2">
                  <c:v>Кв. 3</c:v>
                </c:pt>
                <c:pt idx="3">
                  <c:v>Кв. 4</c:v>
                </c:pt>
              </c:strCache>
            </c:strRef>
          </c:cat>
          <c:val>
            <c:numRef>
              <c:f>Лист1!$B$2:$B$5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15-478A-91F6-BCBBB7551FDB}"/>
            </c:ext>
          </c:extLst>
        </c:ser>
        <c:dLbls>
          <c:showLegendKey val="0"/>
          <c:showVal val="0"/>
          <c:showCatName val="0"/>
          <c:showSerName val="0"/>
          <c:showPercent val="0"/>
          <c:showBubbleSize val="0"/>
        </c:dLbls>
        <c:gapWidth val="150"/>
        <c:axId val="280429519"/>
        <c:axId val="282825823"/>
      </c:barChart>
      <c:catAx>
        <c:axId val="2804295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2825823"/>
        <c:crosses val="autoZero"/>
        <c:auto val="1"/>
        <c:lblAlgn val="ctr"/>
        <c:lblOffset val="100"/>
        <c:noMultiLvlLbl val="0"/>
      </c:catAx>
      <c:valAx>
        <c:axId val="282825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280429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ru-RU"/>
        </a:p>
      </c:txPr>
    </c:title>
    <c:autoTitleDeleted val="0"/>
    <c:plotArea>
      <c:layout/>
      <c:pieChart>
        <c:varyColors val="1"/>
        <c:ser>
          <c:idx val="0"/>
          <c:order val="0"/>
          <c:tx>
            <c:strRef>
              <c:f>Sheet1!$B$1</c:f>
              <c:strCache>
                <c:ptCount val="1"/>
                <c:pt idx="0">
                  <c:v>Train Dataset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2804-4E6B-9701-79679EE70B7B}"/>
              </c:ext>
            </c:extLst>
          </c:dPt>
          <c:dPt>
            <c:idx val="1"/>
            <c:bubble3D val="0"/>
            <c:spPr>
              <a:solidFill>
                <a:srgbClr val="FF5050"/>
              </a:solidFill>
              <a:ln w="19050">
                <a:solidFill>
                  <a:schemeClr val="lt1"/>
                </a:solidFill>
              </a:ln>
              <a:effectLst/>
            </c:spPr>
            <c:extLst>
              <c:ext xmlns:c16="http://schemas.microsoft.com/office/drawing/2014/chart" uri="{C3380CC4-5D6E-409C-BE32-E72D297353CC}">
                <c16:uniqueId val="{00000001-2804-4E6B-9701-79679EE70B7B}"/>
              </c:ext>
            </c:extLst>
          </c:dPt>
          <c:dLbls>
            <c:dLbl>
              <c:idx val="0"/>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fld id="{57A5EDB8-EA4A-4791-894D-4AE10B66A46C}" type="VALUE">
                      <a:rPr lang="en-US" sz="2000">
                        <a:solidFill>
                          <a:schemeClr val="bg1"/>
                        </a:solidFill>
                        <a:latin typeface="Calibri" panose="020F0502020204030204" pitchFamily="34" charset="0"/>
                        <a:ea typeface="Calibri" panose="020F0502020204030204" pitchFamily="34" charset="0"/>
                        <a:cs typeface="Calibri" panose="020F0502020204030204" pitchFamily="34" charset="0"/>
                      </a:rPr>
                      <a:pPr>
                        <a:defRPr sz="2000">
                          <a:solidFill>
                            <a:schemeClr val="bg1"/>
                          </a:solidFill>
                          <a:latin typeface="Calibri" panose="020F0502020204030204" pitchFamily="34" charset="0"/>
                          <a:ea typeface="Calibri" panose="020F0502020204030204" pitchFamily="34" charset="0"/>
                          <a:cs typeface="Calibri" panose="020F0502020204030204" pitchFamily="34" charset="0"/>
                        </a:defRPr>
                      </a:pPr>
                      <a:t>[VALUE]</a:t>
                    </a:fld>
                    <a:endParaRPr lang="ru-RU"/>
                  </a:p>
                </c:rich>
              </c:tx>
              <c:spPr>
                <a:noFill/>
                <a:ln>
                  <a:solidFill>
                    <a:schemeClr val="accent1"/>
                  </a:solid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32212475119391748"/>
                      <c:h val="0.17695000862940233"/>
                    </c:manualLayout>
                  </c15:layout>
                  <c15:dlblFieldTable/>
                  <c15:showDataLabelsRange val="0"/>
                </c:ext>
                <c:ext xmlns:c16="http://schemas.microsoft.com/office/drawing/2014/chart" uri="{C3380CC4-5D6E-409C-BE32-E72D297353CC}">
                  <c16:uniqueId val="{00000002-2804-4E6B-9701-79679EE70B7B}"/>
                </c:ext>
              </c:extLst>
            </c:dLbl>
            <c:dLbl>
              <c:idx val="1"/>
              <c:tx>
                <c:rich>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fld id="{0CBA3795-44BA-4A68-B502-BC43947334A4}" type="VALUE">
                      <a:rPr lang="en-US" sz="2000">
                        <a:solidFill>
                          <a:schemeClr val="bg1"/>
                        </a:solidFill>
                        <a:latin typeface="Calibri" panose="020F0502020204030204" pitchFamily="34" charset="0"/>
                        <a:ea typeface="Calibri" panose="020F0502020204030204" pitchFamily="34" charset="0"/>
                        <a:cs typeface="Calibri" panose="020F0502020204030204" pitchFamily="34" charset="0"/>
                      </a:rPr>
                      <a:pPr>
                        <a:defRPr sz="2000">
                          <a:solidFill>
                            <a:schemeClr val="bg1"/>
                          </a:solidFill>
                          <a:latin typeface="Calibri" panose="020F0502020204030204" pitchFamily="34" charset="0"/>
                          <a:ea typeface="Calibri" panose="020F0502020204030204" pitchFamily="34" charset="0"/>
                          <a:cs typeface="Calibri" panose="020F0502020204030204" pitchFamily="34" charset="0"/>
                        </a:defRPr>
                      </a:pPr>
                      <a:t>[VALUE]</a:t>
                    </a:fld>
                    <a:endParaRPr lang="ru-RU"/>
                  </a:p>
                </c:rich>
              </c:tx>
              <c:spPr>
                <a:noFill/>
                <a:ln>
                  <a:no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ru-RU"/>
                </a:p>
              </c:txPr>
              <c:dLblPos val="ctr"/>
              <c:showLegendKey val="0"/>
              <c:showVal val="1"/>
              <c:showCatName val="0"/>
              <c:showSerName val="0"/>
              <c:showPercent val="0"/>
              <c:showBubbleSize val="0"/>
              <c:extLst>
                <c:ext xmlns:c15="http://schemas.microsoft.com/office/drawing/2012/chart" uri="{CE6537A1-D6FC-4f65-9D91-7224C49458BB}">
                  <c15:layout>
                    <c:manualLayout>
                      <c:w val="0.22470574065086968"/>
                      <c:h val="0.21785302569951545"/>
                    </c:manualLayout>
                  </c15:layout>
                  <c15:dlblFieldTable/>
                  <c15:showDataLabelsRange val="0"/>
                </c:ext>
                <c:ext xmlns:c16="http://schemas.microsoft.com/office/drawing/2014/chart" uri="{C3380CC4-5D6E-409C-BE32-E72D297353CC}">
                  <c16:uniqueId val="{00000001-2804-4E6B-9701-79679EE70B7B}"/>
                </c:ext>
              </c:extLst>
            </c:dLbl>
            <c:spPr>
              <a:noFill/>
              <a:ln>
                <a:solidFill>
                  <a:schemeClr val="accent1"/>
                </a:solidFill>
              </a:ln>
              <a:effectLst>
                <a:outerShdw blurRad="546100" dist="50800" dir="5400000" sx="175000" sy="175000" algn="ctr" rotWithShape="0">
                  <a:srgbClr val="000000">
                    <a:alpha val="0"/>
                  </a:srgbClr>
                </a:outerShdw>
                <a:softEdge rad="0"/>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ru-RU"/>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Да</c:v>
                </c:pt>
                <c:pt idx="1">
                  <c:v>Нет</c:v>
                </c:pt>
              </c:strCache>
            </c:strRef>
          </c:cat>
          <c:val>
            <c:numRef>
              <c:f>Sheet1!$B$2:$B$3</c:f>
              <c:numCache>
                <c:formatCode>General</c:formatCode>
                <c:ptCount val="2"/>
                <c:pt idx="0">
                  <c:v>1061</c:v>
                </c:pt>
                <c:pt idx="1">
                  <c:v>688</c:v>
                </c:pt>
              </c:numCache>
            </c:numRef>
          </c:val>
          <c:extLst>
            <c:ext xmlns:c16="http://schemas.microsoft.com/office/drawing/2014/chart" uri="{C3380CC4-5D6E-409C-BE32-E72D297353CC}">
              <c16:uniqueId val="{00000000-2804-4E6B-9701-79679EE70B7B}"/>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L0</cx:pt>
          <cx:pt idx="1">L1</cx:pt>
          <cx:pt idx="2">L2</cx:pt>
          <cx:pt idx="3">L3</cx:pt>
          <cx:pt idx="4">L4</cx:pt>
          <cx:pt idx="5">L5</cx:pt>
        </cx:lvl>
      </cx:strDim>
      <cx:numDim type="val">
        <cx:f>Sheet1!$B$2:$B$7</cx:f>
        <cx:lvl ptCount="6" formatCode="Основной">
          <cx:pt idx="0">3200</cx:pt>
          <cx:pt idx="1">3200</cx:pt>
          <cx:pt idx="2">3200</cx:pt>
          <cx:pt idx="3">3095</cx:pt>
          <cx:pt idx="4">2656</cx:pt>
          <cx:pt idx="5">2022</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Символы контекста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B64D8ABB-06EC-4872-9A4B-B2FE63A1D5D5}">
          <cx:tx>
            <cx:txData>
              <cx:f>Sheet1!$B$1</cx:f>
              <cx:v>Series1</cx:v>
            </cx:txData>
          </cx:tx>
          <cx:dataLabels pos="ctr">
            <cx:visibility seriesName="0" categoryName="0" value="1"/>
          </cx:dataLabels>
          <cx:dataId val="0"/>
        </cx:series>
      </cx:plotAreaRegion>
      <cx:axis id="0">
        <cx:catScaling gapWidth="0.0599999987"/>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Category 1</cx:pt>
          <cx:pt idx="1">Category 2</cx:pt>
          <cx:pt idx="2">Category 3</cx:pt>
          <cx:pt idx="3">Category 4</cx:pt>
          <cx:pt idx="4">Category 5</cx:pt>
        </cx:lvl>
      </cx:strDim>
      <cx:numDim type="val">
        <cx:f>Sheet1!$B$2:$B$7</cx:f>
        <cx:lvl ptCount="6" formatCode="Основной">
          <cx:pt idx="0">587</cx:pt>
          <cx:pt idx="1">587</cx:pt>
          <cx:pt idx="2">587</cx:pt>
          <cx:pt idx="3">479</cx:pt>
          <cx:pt idx="4">340</cx:pt>
          <cx:pt idx="5">340</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Слова контекста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53173755-41C2-4209-8AEC-1248852CCA9E}">
          <cx:tx>
            <cx:txData>
              <cx:f>Sheet1!$B$1</cx:f>
              <cx:v>Series1</cx:v>
            </cx:txData>
          </cx:tx>
          <cx:dataLabels pos="ctr">
            <cx:visibility seriesName="0" categoryName="0" value="1"/>
          </cx:dataLabels>
          <cx:dataId val="0"/>
        </cx:series>
      </cx:plotAreaRegion>
      <cx:axis id="0" hidden="1">
        <cx:catScaling gapWidth="0.0599999987"/>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L0</cx:pt>
          <cx:pt idx="1">L1</cx:pt>
          <cx:pt idx="2">L2</cx:pt>
          <cx:pt idx="3">L3</cx:pt>
          <cx:pt idx="4">L4</cx:pt>
          <cx:pt idx="5">L5</cx:pt>
        </cx:lvl>
      </cx:strDim>
      <cx:numDim type="val">
        <cx:f>Sheet1!$B$2:$B$7</cx:f>
        <cx:lvl ptCount="6" formatCode="Основной">
          <cx:pt idx="0">182</cx:pt>
          <cx:pt idx="1">182</cx:pt>
          <cx:pt idx="2">182</cx:pt>
          <cx:pt idx="3">179</cx:pt>
          <cx:pt idx="4">162</cx:pt>
          <cx:pt idx="5">162</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Символы вопроса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912B18F8-0FD3-4528-A0DE-315C1F31C30E}">
          <cx:tx>
            <cx:txData>
              <cx:f>Sheet1!$B$1</cx:f>
              <cx:v>Series1</cx:v>
            </cx:txData>
          </cx:tx>
          <cx:dataLabels pos="ctr">
            <cx:visibility seriesName="0" categoryName="0" value="1"/>
          </cx:dataLabels>
          <cx:dataId val="0"/>
        </cx:series>
      </cx:plotAreaRegion>
      <cx:axis id="0">
        <cx:catScaling gapWidth="0.0599999987"/>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Category 1</cx:pt>
          <cx:pt idx="1">Category 2</cx:pt>
          <cx:pt idx="2">Category 3</cx:pt>
          <cx:pt idx="3">Category 4</cx:pt>
          <cx:pt idx="4">Category 5</cx:pt>
        </cx:lvl>
      </cx:strDim>
      <cx:numDim type="val">
        <cx:f>Sheet1!$B$2:$B$7</cx:f>
        <cx:lvl ptCount="6" formatCode="Основной">
          <cx:pt idx="0">8</cx:pt>
          <cx:pt idx="1">8</cx:pt>
          <cx:pt idx="2">8</cx:pt>
          <cx:pt idx="3">6</cx:pt>
          <cx:pt idx="4">3</cx:pt>
          <cx:pt idx="5">3</cx:pt>
        </cx:lvl>
      </cx:numDim>
    </cx:data>
  </cx:chartData>
  <cx:chart>
    <cx:title pos="t" align="ctr" overlay="0">
      <cx:tx>
        <cx:rich>
          <a:bodyPr spcFirstLastPara="1" vertOverflow="ellipsis" horzOverflow="overflow" wrap="square" lIns="0" tIns="0" rIns="0" bIns="0" anchor="ctr" anchorCtr="1"/>
          <a:lstStyle/>
          <a:p>
            <a:pPr algn="ctr" rtl="0">
              <a:defRPr/>
            </a:pPr>
            <a:r>
              <a:rPr lang="ru-RU" sz="1862" b="0" i="0" u="none" strike="noStrike" baseline="0" dirty="0">
                <a:solidFill>
                  <a:srgbClr val="000000">
                    <a:lumMod val="65000"/>
                    <a:lumOff val="35000"/>
                  </a:srgbClr>
                </a:solidFill>
                <a:latin typeface="Arial"/>
              </a:rPr>
              <a:t>Слова вопроса</a:t>
            </a:r>
            <a:endParaRPr lang="en-US" sz="1862" b="0" i="0" u="none" strike="noStrike" baseline="0" dirty="0">
              <a:solidFill>
                <a:srgbClr val="000000">
                  <a:lumMod val="65000"/>
                  <a:lumOff val="35000"/>
                </a:srgbClr>
              </a:solidFill>
              <a:latin typeface="Arial"/>
            </a:endParaRPr>
          </a:p>
        </cx:rich>
      </cx:tx>
    </cx:title>
    <cx:plotArea>
      <cx:plotAreaRegion>
        <cx:series layoutId="funnel" uniqueId="{E8E4FA51-FCB7-48D5-9873-B77731DD5BA9}">
          <cx:tx>
            <cx:txData>
              <cx:f>Sheet1!$B$1</cx:f>
              <cx:v>Series1</cx:v>
            </cx:txData>
          </cx:tx>
          <cx:dataLabels pos="ctr">
            <cx:visibility seriesName="0" categoryName="0" value="1"/>
          </cx:dataLabels>
          <cx:dataId val="0"/>
        </cx:series>
      </cx:plotAreaRegion>
      <cx:axis id="0" hidden="1">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 id="15">
  <a:schemeClr val="accent2"/>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2491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4854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1198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876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0659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9929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ba6e4cfd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ba6e4cf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2826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
  <p:cSld name="Титул">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620489" y="5596154"/>
            <a:ext cx="5921628" cy="33792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7" name="Google Shape;17;p22"/>
          <p:cNvPicPr preferRelativeResize="0"/>
          <p:nvPr/>
        </p:nvPicPr>
        <p:blipFill rotWithShape="1">
          <a:blip r:embed="rId2">
            <a:alphaModFix/>
          </a:blip>
          <a:srcRect/>
          <a:stretch/>
        </p:blipFill>
        <p:spPr>
          <a:xfrm>
            <a:off x="0" y="-1"/>
            <a:ext cx="12191999" cy="4199467"/>
          </a:xfrm>
          <a:prstGeom prst="rect">
            <a:avLst/>
          </a:prstGeom>
          <a:noFill/>
          <a:ln>
            <a:noFill/>
          </a:ln>
        </p:spPr>
      </p:pic>
      <p:sp>
        <p:nvSpPr>
          <p:cNvPr id="18" name="Google Shape;18;p22"/>
          <p:cNvSpPr txBox="1">
            <a:spLocks noGrp="1"/>
          </p:cNvSpPr>
          <p:nvPr>
            <p:ph type="body" idx="2"/>
          </p:nvPr>
        </p:nvSpPr>
        <p:spPr>
          <a:xfrm>
            <a:off x="620489" y="6088616"/>
            <a:ext cx="5921627" cy="33792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0BC00"/>
              </a:buClr>
              <a:buSzPts val="1800"/>
              <a:buFont typeface="Calibri"/>
              <a:buNone/>
              <a:defRPr sz="1800"/>
            </a:lvl1pPr>
            <a:lvl2pPr marL="914400" lvl="1" indent="-228600" algn="l">
              <a:lnSpc>
                <a:spcPct val="90000"/>
              </a:lnSpc>
              <a:spcBef>
                <a:spcPts val="500"/>
              </a:spcBef>
              <a:spcAft>
                <a:spcPts val="0"/>
              </a:spcAft>
              <a:buClr>
                <a:srgbClr val="80BC00"/>
              </a:buClr>
              <a:buSzPts val="1400"/>
              <a:buFont typeface="Calibri"/>
              <a:buNone/>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 name="Google Shape;19;p22"/>
          <p:cNvPicPr preferRelativeResize="0"/>
          <p:nvPr/>
        </p:nvPicPr>
        <p:blipFill rotWithShape="1">
          <a:blip r:embed="rId3">
            <a:alphaModFix/>
          </a:blip>
          <a:srcRect/>
          <a:stretch/>
        </p:blipFill>
        <p:spPr>
          <a:xfrm>
            <a:off x="634936" y="431463"/>
            <a:ext cx="1759226" cy="3958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Текст+картинка (зеленый)">
  <p:cSld name="Текст+картинка (зеленый)">
    <p:spTree>
      <p:nvGrpSpPr>
        <p:cNvPr id="1" name="Shape 77"/>
        <p:cNvGrpSpPr/>
        <p:nvPr/>
      </p:nvGrpSpPr>
      <p:grpSpPr>
        <a:xfrm>
          <a:off x="0" y="0"/>
          <a:ext cx="0" cy="0"/>
          <a:chOff x="0" y="0"/>
          <a:chExt cx="0" cy="0"/>
        </a:xfrm>
      </p:grpSpPr>
      <p:sp>
        <p:nvSpPr>
          <p:cNvPr id="78" name="Google Shape;78;p31"/>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1"/>
          <p:cNvSpPr txBox="1">
            <a:spLocks noGrp="1"/>
          </p:cNvSpPr>
          <p:nvPr>
            <p:ph type="subTitle" idx="1"/>
          </p:nvPr>
        </p:nvSpPr>
        <p:spPr>
          <a:xfrm>
            <a:off x="620489" y="1948079"/>
            <a:ext cx="5703917" cy="92812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0" name="Google Shape;80;p31"/>
          <p:cNvSpPr>
            <a:spLocks noGrp="1"/>
          </p:cNvSpPr>
          <p:nvPr>
            <p:ph type="pic" idx="2"/>
          </p:nvPr>
        </p:nvSpPr>
        <p:spPr>
          <a:xfrm>
            <a:off x="6749143" y="1948079"/>
            <a:ext cx="4604658" cy="3982547"/>
          </a:xfrm>
          <a:prstGeom prst="rect">
            <a:avLst/>
          </a:prstGeom>
          <a:noFill/>
          <a:ln>
            <a:noFill/>
          </a:ln>
        </p:spPr>
      </p:sp>
      <p:sp>
        <p:nvSpPr>
          <p:cNvPr id="81" name="Google Shape;81;p31"/>
          <p:cNvSpPr txBox="1">
            <a:spLocks noGrp="1"/>
          </p:cNvSpPr>
          <p:nvPr>
            <p:ph type="body" idx="3"/>
          </p:nvPr>
        </p:nvSpPr>
        <p:spPr>
          <a:xfrm>
            <a:off x="620489" y="3308782"/>
            <a:ext cx="5703916" cy="262184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1"/>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крывающий слайд">
  <p:cSld name="Закрывающий слайд">
    <p:spTree>
      <p:nvGrpSpPr>
        <p:cNvPr id="1" name="Shape 83"/>
        <p:cNvGrpSpPr/>
        <p:nvPr/>
      </p:nvGrpSpPr>
      <p:grpSpPr>
        <a:xfrm>
          <a:off x="0" y="0"/>
          <a:ext cx="0" cy="0"/>
          <a:chOff x="0" y="0"/>
          <a:chExt cx="0" cy="0"/>
        </a:xfrm>
      </p:grpSpPr>
      <p:sp>
        <p:nvSpPr>
          <p:cNvPr id="84" name="Google Shape;84;p32"/>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2"/>
          <p:cNvSpPr txBox="1">
            <a:spLocks noGrp="1"/>
          </p:cNvSpPr>
          <p:nvPr>
            <p:ph type="subTitle" idx="1"/>
          </p:nvPr>
        </p:nvSpPr>
        <p:spPr>
          <a:xfrm>
            <a:off x="620489" y="5596154"/>
            <a:ext cx="5921627" cy="33792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6" name="Google Shape;86;p32"/>
          <p:cNvSpPr txBox="1">
            <a:spLocks noGrp="1"/>
          </p:cNvSpPr>
          <p:nvPr>
            <p:ph type="body" idx="2"/>
          </p:nvPr>
        </p:nvSpPr>
        <p:spPr>
          <a:xfrm>
            <a:off x="620490" y="6088616"/>
            <a:ext cx="5921626" cy="337921"/>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80BC00"/>
              </a:buClr>
              <a:buSzPts val="1800"/>
              <a:buFont typeface="Calibri"/>
              <a:buNone/>
              <a:defRPr sz="1800"/>
            </a:lvl1pPr>
            <a:lvl2pPr marL="914400" lvl="1" indent="-228600" algn="l">
              <a:lnSpc>
                <a:spcPct val="90000"/>
              </a:lnSpc>
              <a:spcBef>
                <a:spcPts val="500"/>
              </a:spcBef>
              <a:spcAft>
                <a:spcPts val="0"/>
              </a:spcAft>
              <a:buClr>
                <a:srgbClr val="80BC00"/>
              </a:buClr>
              <a:buSzPts val="1400"/>
              <a:buFont typeface="Calibri"/>
              <a:buNone/>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7" name="Google Shape;87;p32"/>
          <p:cNvPicPr preferRelativeResize="0"/>
          <p:nvPr/>
        </p:nvPicPr>
        <p:blipFill rotWithShape="1">
          <a:blip r:embed="rId2">
            <a:alphaModFix/>
          </a:blip>
          <a:srcRect/>
          <a:stretch/>
        </p:blipFill>
        <p:spPr>
          <a:xfrm>
            <a:off x="0" y="0"/>
            <a:ext cx="12192000" cy="4199467"/>
          </a:xfrm>
          <a:prstGeom prst="rect">
            <a:avLst/>
          </a:prstGeom>
          <a:noFill/>
          <a:ln>
            <a:noFill/>
          </a:ln>
        </p:spPr>
      </p:pic>
      <p:pic>
        <p:nvPicPr>
          <p:cNvPr id="88" name="Google Shape;88;p32"/>
          <p:cNvPicPr preferRelativeResize="0"/>
          <p:nvPr/>
        </p:nvPicPr>
        <p:blipFill rotWithShape="1">
          <a:blip r:embed="rId3">
            <a:alphaModFix/>
          </a:blip>
          <a:srcRect/>
          <a:stretch/>
        </p:blipFill>
        <p:spPr>
          <a:xfrm>
            <a:off x="634936" y="431463"/>
            <a:ext cx="1759226" cy="3958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Заголовок раздела (зеленый)">
  <p:cSld name="Заголовок раздела (зеленый)">
    <p:bg>
      <p:bgPr>
        <a:solidFill>
          <a:srgbClr val="80BC00"/>
        </a:solidFill>
        <a:effectLst/>
      </p:bgPr>
    </p:bg>
    <p:spTree>
      <p:nvGrpSpPr>
        <p:cNvPr id="1" name="Shape 89"/>
        <p:cNvGrpSpPr/>
        <p:nvPr/>
      </p:nvGrpSpPr>
      <p:grpSpPr>
        <a:xfrm>
          <a:off x="0" y="0"/>
          <a:ext cx="0" cy="0"/>
          <a:chOff x="0" y="0"/>
          <a:chExt cx="0" cy="0"/>
        </a:xfrm>
      </p:grpSpPr>
      <p:sp>
        <p:nvSpPr>
          <p:cNvPr id="90" name="Google Shape;90;p33"/>
          <p:cNvSpPr txBox="1">
            <a:spLocks noGrp="1"/>
          </p:cNvSpPr>
          <p:nvPr>
            <p:ph type="title"/>
          </p:nvPr>
        </p:nvSpPr>
        <p:spPr>
          <a:xfrm>
            <a:off x="831850" y="2834640"/>
            <a:ext cx="10515600" cy="19202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Иконки (зеленый)">
  <p:cSld name="Иконки (зеленый)">
    <p:spTree>
      <p:nvGrpSpPr>
        <p:cNvPr id="1" name="Shape 91"/>
        <p:cNvGrpSpPr/>
        <p:nvPr/>
      </p:nvGrpSpPr>
      <p:grpSpPr>
        <a:xfrm>
          <a:off x="0" y="0"/>
          <a:ext cx="0" cy="0"/>
          <a:chOff x="0" y="0"/>
          <a:chExt cx="0" cy="0"/>
        </a:xfrm>
      </p:grpSpPr>
      <p:sp>
        <p:nvSpPr>
          <p:cNvPr id="92" name="Google Shape;92;p34"/>
          <p:cNvSpPr txBox="1">
            <a:spLocks noGrp="1"/>
          </p:cNvSpPr>
          <p:nvPr>
            <p:ph type="ctrTitle"/>
          </p:nvPr>
        </p:nvSpPr>
        <p:spPr>
          <a:xfrm>
            <a:off x="83819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93" name="Google Shape;93;p34"/>
          <p:cNvPicPr preferRelativeResize="0"/>
          <p:nvPr/>
        </p:nvPicPr>
        <p:blipFill rotWithShape="1">
          <a:blip r:embed="rId2">
            <a:alphaModFix/>
          </a:blip>
          <a:srcRect/>
          <a:stretch/>
        </p:blipFill>
        <p:spPr>
          <a:xfrm>
            <a:off x="819709" y="2057712"/>
            <a:ext cx="589424" cy="589424"/>
          </a:xfrm>
          <a:prstGeom prst="rect">
            <a:avLst/>
          </a:prstGeom>
          <a:noFill/>
          <a:ln>
            <a:noFill/>
          </a:ln>
        </p:spPr>
      </p:pic>
      <p:pic>
        <p:nvPicPr>
          <p:cNvPr id="94" name="Google Shape;94;p34"/>
          <p:cNvPicPr preferRelativeResize="0"/>
          <p:nvPr/>
        </p:nvPicPr>
        <p:blipFill rotWithShape="1">
          <a:blip r:embed="rId3">
            <a:alphaModFix/>
          </a:blip>
          <a:srcRect/>
          <a:stretch/>
        </p:blipFill>
        <p:spPr>
          <a:xfrm>
            <a:off x="2243155" y="2057712"/>
            <a:ext cx="589147" cy="589424"/>
          </a:xfrm>
          <a:prstGeom prst="rect">
            <a:avLst/>
          </a:prstGeom>
          <a:noFill/>
          <a:ln>
            <a:noFill/>
          </a:ln>
        </p:spPr>
      </p:pic>
      <p:pic>
        <p:nvPicPr>
          <p:cNvPr id="95" name="Google Shape;95;p34"/>
          <p:cNvPicPr preferRelativeResize="0"/>
          <p:nvPr/>
        </p:nvPicPr>
        <p:blipFill rotWithShape="1">
          <a:blip r:embed="rId4">
            <a:alphaModFix/>
          </a:blip>
          <a:srcRect/>
          <a:stretch/>
        </p:blipFill>
        <p:spPr>
          <a:xfrm>
            <a:off x="3666325" y="2082156"/>
            <a:ext cx="589424" cy="540535"/>
          </a:xfrm>
          <a:prstGeom prst="rect">
            <a:avLst/>
          </a:prstGeom>
          <a:noFill/>
          <a:ln>
            <a:noFill/>
          </a:ln>
        </p:spPr>
      </p:pic>
      <p:pic>
        <p:nvPicPr>
          <p:cNvPr id="96" name="Google Shape;96;p34"/>
          <p:cNvPicPr preferRelativeResize="0"/>
          <p:nvPr/>
        </p:nvPicPr>
        <p:blipFill rotWithShape="1">
          <a:blip r:embed="rId5">
            <a:alphaModFix/>
          </a:blip>
          <a:srcRect/>
          <a:stretch/>
        </p:blipFill>
        <p:spPr>
          <a:xfrm>
            <a:off x="5089633" y="2057712"/>
            <a:ext cx="589424" cy="589424"/>
          </a:xfrm>
          <a:prstGeom prst="rect">
            <a:avLst/>
          </a:prstGeom>
          <a:noFill/>
          <a:ln>
            <a:noFill/>
          </a:ln>
        </p:spPr>
      </p:pic>
      <p:pic>
        <p:nvPicPr>
          <p:cNvPr id="97" name="Google Shape;97;p34"/>
          <p:cNvPicPr preferRelativeResize="0"/>
          <p:nvPr/>
        </p:nvPicPr>
        <p:blipFill rotWithShape="1">
          <a:blip r:embed="rId6">
            <a:alphaModFix/>
          </a:blip>
          <a:srcRect/>
          <a:stretch/>
        </p:blipFill>
        <p:spPr>
          <a:xfrm>
            <a:off x="6512941" y="2057712"/>
            <a:ext cx="589424" cy="589424"/>
          </a:xfrm>
          <a:prstGeom prst="rect">
            <a:avLst/>
          </a:prstGeom>
          <a:noFill/>
          <a:ln>
            <a:noFill/>
          </a:ln>
        </p:spPr>
      </p:pic>
      <p:pic>
        <p:nvPicPr>
          <p:cNvPr id="98" name="Google Shape;98;p34"/>
          <p:cNvPicPr preferRelativeResize="0"/>
          <p:nvPr/>
        </p:nvPicPr>
        <p:blipFill rotWithShape="1">
          <a:blip r:embed="rId7">
            <a:alphaModFix/>
          </a:blip>
          <a:srcRect/>
          <a:stretch/>
        </p:blipFill>
        <p:spPr>
          <a:xfrm>
            <a:off x="7936387" y="2057712"/>
            <a:ext cx="589147" cy="589424"/>
          </a:xfrm>
          <a:prstGeom prst="rect">
            <a:avLst/>
          </a:prstGeom>
          <a:noFill/>
          <a:ln>
            <a:noFill/>
          </a:ln>
        </p:spPr>
      </p:pic>
      <p:pic>
        <p:nvPicPr>
          <p:cNvPr id="99" name="Google Shape;99;p34"/>
          <p:cNvPicPr preferRelativeResize="0"/>
          <p:nvPr/>
        </p:nvPicPr>
        <p:blipFill rotWithShape="1">
          <a:blip r:embed="rId8">
            <a:alphaModFix/>
          </a:blip>
          <a:srcRect/>
          <a:stretch/>
        </p:blipFill>
        <p:spPr>
          <a:xfrm>
            <a:off x="9359557" y="2057712"/>
            <a:ext cx="589424" cy="589424"/>
          </a:xfrm>
          <a:prstGeom prst="rect">
            <a:avLst/>
          </a:prstGeom>
          <a:noFill/>
          <a:ln>
            <a:noFill/>
          </a:ln>
        </p:spPr>
      </p:pic>
      <p:pic>
        <p:nvPicPr>
          <p:cNvPr id="100" name="Google Shape;100;p34"/>
          <p:cNvPicPr preferRelativeResize="0"/>
          <p:nvPr/>
        </p:nvPicPr>
        <p:blipFill rotWithShape="1">
          <a:blip r:embed="rId9">
            <a:alphaModFix/>
          </a:blip>
          <a:srcRect/>
          <a:stretch/>
        </p:blipFill>
        <p:spPr>
          <a:xfrm>
            <a:off x="10782867" y="2094585"/>
            <a:ext cx="589424" cy="515677"/>
          </a:xfrm>
          <a:prstGeom prst="rect">
            <a:avLst/>
          </a:prstGeom>
          <a:noFill/>
          <a:ln>
            <a:noFill/>
          </a:ln>
        </p:spPr>
      </p:pic>
      <p:pic>
        <p:nvPicPr>
          <p:cNvPr id="101" name="Google Shape;101;p34"/>
          <p:cNvPicPr preferRelativeResize="0"/>
          <p:nvPr/>
        </p:nvPicPr>
        <p:blipFill rotWithShape="1">
          <a:blip r:embed="rId10">
            <a:alphaModFix/>
          </a:blip>
          <a:srcRect/>
          <a:stretch/>
        </p:blipFill>
        <p:spPr>
          <a:xfrm>
            <a:off x="3693438" y="5487180"/>
            <a:ext cx="589424" cy="589424"/>
          </a:xfrm>
          <a:prstGeom prst="rect">
            <a:avLst/>
          </a:prstGeom>
          <a:noFill/>
          <a:ln>
            <a:noFill/>
          </a:ln>
        </p:spPr>
      </p:pic>
      <p:pic>
        <p:nvPicPr>
          <p:cNvPr id="102" name="Google Shape;102;p34"/>
          <p:cNvPicPr preferRelativeResize="0"/>
          <p:nvPr/>
        </p:nvPicPr>
        <p:blipFill rotWithShape="1">
          <a:blip r:embed="rId11">
            <a:alphaModFix/>
          </a:blip>
          <a:srcRect/>
          <a:stretch/>
        </p:blipFill>
        <p:spPr>
          <a:xfrm>
            <a:off x="5182431" y="5487180"/>
            <a:ext cx="466788" cy="589424"/>
          </a:xfrm>
          <a:prstGeom prst="rect">
            <a:avLst/>
          </a:prstGeom>
          <a:noFill/>
          <a:ln>
            <a:noFill/>
          </a:ln>
        </p:spPr>
      </p:pic>
      <p:pic>
        <p:nvPicPr>
          <p:cNvPr id="103" name="Google Shape;103;p34"/>
          <p:cNvPicPr preferRelativeResize="0"/>
          <p:nvPr/>
        </p:nvPicPr>
        <p:blipFill rotWithShape="1">
          <a:blip r:embed="rId12">
            <a:alphaModFix/>
          </a:blip>
          <a:srcRect/>
          <a:stretch/>
        </p:blipFill>
        <p:spPr>
          <a:xfrm>
            <a:off x="6548788" y="5622107"/>
            <a:ext cx="589424" cy="319570"/>
          </a:xfrm>
          <a:prstGeom prst="rect">
            <a:avLst/>
          </a:prstGeom>
          <a:noFill/>
          <a:ln>
            <a:noFill/>
          </a:ln>
        </p:spPr>
      </p:pic>
      <p:pic>
        <p:nvPicPr>
          <p:cNvPr id="104" name="Google Shape;104;p34"/>
          <p:cNvPicPr preferRelativeResize="0"/>
          <p:nvPr/>
        </p:nvPicPr>
        <p:blipFill rotWithShape="1">
          <a:blip r:embed="rId13">
            <a:alphaModFix/>
          </a:blip>
          <a:srcRect/>
          <a:stretch/>
        </p:blipFill>
        <p:spPr>
          <a:xfrm>
            <a:off x="10863850" y="4260804"/>
            <a:ext cx="466788" cy="589424"/>
          </a:xfrm>
          <a:prstGeom prst="rect">
            <a:avLst/>
          </a:prstGeom>
          <a:noFill/>
          <a:ln>
            <a:noFill/>
          </a:ln>
        </p:spPr>
      </p:pic>
      <p:pic>
        <p:nvPicPr>
          <p:cNvPr id="105" name="Google Shape;105;p34"/>
          <p:cNvPicPr preferRelativeResize="0"/>
          <p:nvPr/>
        </p:nvPicPr>
        <p:blipFill rotWithShape="1">
          <a:blip r:embed="rId14">
            <a:alphaModFix/>
          </a:blip>
          <a:srcRect/>
          <a:stretch/>
        </p:blipFill>
        <p:spPr>
          <a:xfrm>
            <a:off x="838199" y="4260804"/>
            <a:ext cx="589424" cy="589424"/>
          </a:xfrm>
          <a:prstGeom prst="rect">
            <a:avLst/>
          </a:prstGeom>
          <a:noFill/>
          <a:ln>
            <a:noFill/>
          </a:ln>
        </p:spPr>
      </p:pic>
      <p:pic>
        <p:nvPicPr>
          <p:cNvPr id="106" name="Google Shape;106;p34"/>
          <p:cNvPicPr preferRelativeResize="0"/>
          <p:nvPr/>
        </p:nvPicPr>
        <p:blipFill rotWithShape="1">
          <a:blip r:embed="rId15">
            <a:alphaModFix/>
          </a:blip>
          <a:srcRect/>
          <a:stretch/>
        </p:blipFill>
        <p:spPr>
          <a:xfrm>
            <a:off x="2261675" y="4260804"/>
            <a:ext cx="589424" cy="589424"/>
          </a:xfrm>
          <a:prstGeom prst="rect">
            <a:avLst/>
          </a:prstGeom>
          <a:noFill/>
          <a:ln>
            <a:noFill/>
          </a:ln>
        </p:spPr>
      </p:pic>
      <p:pic>
        <p:nvPicPr>
          <p:cNvPr id="107" name="Google Shape;107;p34"/>
          <p:cNvPicPr preferRelativeResize="0"/>
          <p:nvPr/>
        </p:nvPicPr>
        <p:blipFill rotWithShape="1">
          <a:blip r:embed="rId16">
            <a:alphaModFix/>
          </a:blip>
          <a:srcRect/>
          <a:stretch/>
        </p:blipFill>
        <p:spPr>
          <a:xfrm>
            <a:off x="3771051" y="4260804"/>
            <a:ext cx="417623" cy="589424"/>
          </a:xfrm>
          <a:prstGeom prst="rect">
            <a:avLst/>
          </a:prstGeom>
          <a:noFill/>
          <a:ln>
            <a:noFill/>
          </a:ln>
        </p:spPr>
      </p:pic>
      <p:pic>
        <p:nvPicPr>
          <p:cNvPr id="108" name="Google Shape;108;p34"/>
          <p:cNvPicPr preferRelativeResize="0"/>
          <p:nvPr/>
        </p:nvPicPr>
        <p:blipFill rotWithShape="1">
          <a:blip r:embed="rId17">
            <a:alphaModFix/>
          </a:blip>
          <a:srcRect/>
          <a:stretch/>
        </p:blipFill>
        <p:spPr>
          <a:xfrm>
            <a:off x="5108627" y="4273095"/>
            <a:ext cx="589424" cy="564841"/>
          </a:xfrm>
          <a:prstGeom prst="rect">
            <a:avLst/>
          </a:prstGeom>
          <a:noFill/>
          <a:ln>
            <a:noFill/>
          </a:ln>
        </p:spPr>
      </p:pic>
      <p:pic>
        <p:nvPicPr>
          <p:cNvPr id="109" name="Google Shape;109;p34"/>
          <p:cNvPicPr preferRelativeResize="0"/>
          <p:nvPr/>
        </p:nvPicPr>
        <p:blipFill rotWithShape="1">
          <a:blip r:embed="rId18">
            <a:alphaModFix/>
          </a:blip>
          <a:srcRect/>
          <a:stretch/>
        </p:blipFill>
        <p:spPr>
          <a:xfrm>
            <a:off x="6532103" y="4260804"/>
            <a:ext cx="589424" cy="589424"/>
          </a:xfrm>
          <a:prstGeom prst="rect">
            <a:avLst/>
          </a:prstGeom>
          <a:noFill/>
          <a:ln>
            <a:noFill/>
          </a:ln>
        </p:spPr>
      </p:pic>
      <p:pic>
        <p:nvPicPr>
          <p:cNvPr id="110" name="Google Shape;110;p34"/>
          <p:cNvPicPr preferRelativeResize="0"/>
          <p:nvPr/>
        </p:nvPicPr>
        <p:blipFill rotWithShape="1">
          <a:blip r:embed="rId19">
            <a:alphaModFix/>
          </a:blip>
          <a:srcRect/>
          <a:stretch/>
        </p:blipFill>
        <p:spPr>
          <a:xfrm>
            <a:off x="8016897" y="4260804"/>
            <a:ext cx="466788" cy="589424"/>
          </a:xfrm>
          <a:prstGeom prst="rect">
            <a:avLst/>
          </a:prstGeom>
          <a:noFill/>
          <a:ln>
            <a:noFill/>
          </a:ln>
        </p:spPr>
      </p:pic>
      <p:pic>
        <p:nvPicPr>
          <p:cNvPr id="111" name="Google Shape;111;p34"/>
          <p:cNvPicPr preferRelativeResize="0"/>
          <p:nvPr/>
        </p:nvPicPr>
        <p:blipFill rotWithShape="1">
          <a:blip r:embed="rId20">
            <a:alphaModFix/>
          </a:blip>
          <a:srcRect/>
          <a:stretch/>
        </p:blipFill>
        <p:spPr>
          <a:xfrm>
            <a:off x="9379055" y="4260804"/>
            <a:ext cx="589424" cy="589424"/>
          </a:xfrm>
          <a:prstGeom prst="rect">
            <a:avLst/>
          </a:prstGeom>
          <a:noFill/>
          <a:ln>
            <a:noFill/>
          </a:ln>
        </p:spPr>
      </p:pic>
      <p:pic>
        <p:nvPicPr>
          <p:cNvPr id="112" name="Google Shape;112;p34"/>
          <p:cNvPicPr preferRelativeResize="0"/>
          <p:nvPr/>
        </p:nvPicPr>
        <p:blipFill rotWithShape="1">
          <a:blip r:embed="rId21">
            <a:alphaModFix/>
          </a:blip>
          <a:srcRect/>
          <a:stretch/>
        </p:blipFill>
        <p:spPr>
          <a:xfrm>
            <a:off x="10831948" y="5487180"/>
            <a:ext cx="589147" cy="589424"/>
          </a:xfrm>
          <a:prstGeom prst="rect">
            <a:avLst/>
          </a:prstGeom>
          <a:noFill/>
          <a:ln>
            <a:noFill/>
          </a:ln>
        </p:spPr>
      </p:pic>
      <p:pic>
        <p:nvPicPr>
          <p:cNvPr id="113" name="Google Shape;113;p34"/>
          <p:cNvPicPr preferRelativeResize="0"/>
          <p:nvPr/>
        </p:nvPicPr>
        <p:blipFill rotWithShape="1">
          <a:blip r:embed="rId22">
            <a:alphaModFix/>
          </a:blip>
          <a:srcRect/>
          <a:stretch/>
        </p:blipFill>
        <p:spPr>
          <a:xfrm>
            <a:off x="8025490" y="5487180"/>
            <a:ext cx="491370" cy="589424"/>
          </a:xfrm>
          <a:prstGeom prst="rect">
            <a:avLst/>
          </a:prstGeom>
          <a:noFill/>
          <a:ln>
            <a:noFill/>
          </a:ln>
        </p:spPr>
      </p:pic>
      <p:pic>
        <p:nvPicPr>
          <p:cNvPr id="114" name="Google Shape;114;p34"/>
          <p:cNvPicPr preferRelativeResize="0"/>
          <p:nvPr/>
        </p:nvPicPr>
        <p:blipFill rotWithShape="1">
          <a:blip r:embed="rId23">
            <a:alphaModFix/>
          </a:blip>
          <a:srcRect/>
          <a:stretch/>
        </p:blipFill>
        <p:spPr>
          <a:xfrm>
            <a:off x="9404138" y="5511624"/>
            <a:ext cx="589424" cy="540535"/>
          </a:xfrm>
          <a:prstGeom prst="rect">
            <a:avLst/>
          </a:prstGeom>
          <a:noFill/>
          <a:ln>
            <a:noFill/>
          </a:ln>
        </p:spPr>
      </p:pic>
      <p:pic>
        <p:nvPicPr>
          <p:cNvPr id="115" name="Google Shape;115;p34"/>
          <p:cNvPicPr preferRelativeResize="0"/>
          <p:nvPr/>
        </p:nvPicPr>
        <p:blipFill rotWithShape="1">
          <a:blip r:embed="rId24">
            <a:alphaModFix/>
          </a:blip>
          <a:srcRect/>
          <a:stretch/>
        </p:blipFill>
        <p:spPr>
          <a:xfrm>
            <a:off x="852313" y="3146771"/>
            <a:ext cx="589424" cy="589424"/>
          </a:xfrm>
          <a:prstGeom prst="rect">
            <a:avLst/>
          </a:prstGeom>
          <a:noFill/>
          <a:ln>
            <a:noFill/>
          </a:ln>
        </p:spPr>
      </p:pic>
      <p:pic>
        <p:nvPicPr>
          <p:cNvPr id="116" name="Google Shape;116;p34"/>
          <p:cNvPicPr preferRelativeResize="0"/>
          <p:nvPr/>
        </p:nvPicPr>
        <p:blipFill rotWithShape="1">
          <a:blip r:embed="rId25">
            <a:alphaModFix/>
          </a:blip>
          <a:srcRect/>
          <a:stretch/>
        </p:blipFill>
        <p:spPr>
          <a:xfrm>
            <a:off x="838227" y="5487180"/>
            <a:ext cx="589147" cy="589424"/>
          </a:xfrm>
          <a:prstGeom prst="rect">
            <a:avLst/>
          </a:prstGeom>
          <a:noFill/>
          <a:ln>
            <a:noFill/>
          </a:ln>
        </p:spPr>
      </p:pic>
      <p:pic>
        <p:nvPicPr>
          <p:cNvPr id="117" name="Google Shape;117;p34"/>
          <p:cNvPicPr preferRelativeResize="0"/>
          <p:nvPr/>
        </p:nvPicPr>
        <p:blipFill rotWithShape="1">
          <a:blip r:embed="rId26">
            <a:alphaModFix/>
          </a:blip>
          <a:srcRect/>
          <a:stretch/>
        </p:blipFill>
        <p:spPr>
          <a:xfrm>
            <a:off x="2265763" y="5487180"/>
            <a:ext cx="589424" cy="589424"/>
          </a:xfrm>
          <a:prstGeom prst="rect">
            <a:avLst/>
          </a:prstGeom>
          <a:noFill/>
          <a:ln>
            <a:noFill/>
          </a:ln>
        </p:spPr>
      </p:pic>
      <p:pic>
        <p:nvPicPr>
          <p:cNvPr id="118" name="Google Shape;118;p34"/>
          <p:cNvPicPr preferRelativeResize="0"/>
          <p:nvPr/>
        </p:nvPicPr>
        <p:blipFill rotWithShape="1">
          <a:blip r:embed="rId27">
            <a:alphaModFix/>
          </a:blip>
          <a:srcRect/>
          <a:stretch/>
        </p:blipFill>
        <p:spPr>
          <a:xfrm>
            <a:off x="2270964" y="3146771"/>
            <a:ext cx="589424" cy="589424"/>
          </a:xfrm>
          <a:prstGeom prst="rect">
            <a:avLst/>
          </a:prstGeom>
          <a:noFill/>
          <a:ln>
            <a:noFill/>
          </a:ln>
        </p:spPr>
      </p:pic>
      <p:pic>
        <p:nvPicPr>
          <p:cNvPr id="119" name="Google Shape;119;p34"/>
          <p:cNvPicPr preferRelativeResize="0"/>
          <p:nvPr/>
        </p:nvPicPr>
        <p:blipFill rotWithShape="1">
          <a:blip r:embed="rId28">
            <a:alphaModFix/>
          </a:blip>
          <a:srcRect/>
          <a:stretch/>
        </p:blipFill>
        <p:spPr>
          <a:xfrm>
            <a:off x="3750933" y="3146771"/>
            <a:ext cx="466788" cy="589424"/>
          </a:xfrm>
          <a:prstGeom prst="rect">
            <a:avLst/>
          </a:prstGeom>
          <a:noFill/>
          <a:ln>
            <a:noFill/>
          </a:ln>
        </p:spPr>
      </p:pic>
      <p:pic>
        <p:nvPicPr>
          <p:cNvPr id="120" name="Google Shape;120;p34"/>
          <p:cNvPicPr preferRelativeResize="0"/>
          <p:nvPr/>
        </p:nvPicPr>
        <p:blipFill rotWithShape="1">
          <a:blip r:embed="rId29">
            <a:alphaModFix/>
          </a:blip>
          <a:srcRect/>
          <a:stretch/>
        </p:blipFill>
        <p:spPr>
          <a:xfrm>
            <a:off x="5108266" y="3183644"/>
            <a:ext cx="589424" cy="515677"/>
          </a:xfrm>
          <a:prstGeom prst="rect">
            <a:avLst/>
          </a:prstGeom>
          <a:noFill/>
          <a:ln>
            <a:noFill/>
          </a:ln>
        </p:spPr>
      </p:pic>
      <p:pic>
        <p:nvPicPr>
          <p:cNvPr id="121" name="Google Shape;121;p34"/>
          <p:cNvPicPr preferRelativeResize="0"/>
          <p:nvPr/>
        </p:nvPicPr>
        <p:blipFill rotWithShape="1">
          <a:blip r:embed="rId30">
            <a:alphaModFix/>
          </a:blip>
          <a:srcRect/>
          <a:stretch/>
        </p:blipFill>
        <p:spPr>
          <a:xfrm>
            <a:off x="6526917" y="3146771"/>
            <a:ext cx="589424" cy="589424"/>
          </a:xfrm>
          <a:prstGeom prst="rect">
            <a:avLst/>
          </a:prstGeom>
          <a:noFill/>
          <a:ln>
            <a:noFill/>
          </a:ln>
        </p:spPr>
      </p:pic>
      <p:pic>
        <p:nvPicPr>
          <p:cNvPr id="122" name="Google Shape;122;p34"/>
          <p:cNvPicPr preferRelativeResize="0"/>
          <p:nvPr/>
        </p:nvPicPr>
        <p:blipFill rotWithShape="1">
          <a:blip r:embed="rId31">
            <a:alphaModFix/>
          </a:blip>
          <a:srcRect/>
          <a:stretch/>
        </p:blipFill>
        <p:spPr>
          <a:xfrm>
            <a:off x="7970012" y="3146771"/>
            <a:ext cx="540535" cy="589424"/>
          </a:xfrm>
          <a:prstGeom prst="rect">
            <a:avLst/>
          </a:prstGeom>
          <a:noFill/>
          <a:ln>
            <a:noFill/>
          </a:ln>
        </p:spPr>
      </p:pic>
      <p:pic>
        <p:nvPicPr>
          <p:cNvPr id="123" name="Google Shape;123;p34"/>
          <p:cNvPicPr preferRelativeResize="0"/>
          <p:nvPr/>
        </p:nvPicPr>
        <p:blipFill rotWithShape="1">
          <a:blip r:embed="rId32">
            <a:alphaModFix/>
          </a:blip>
          <a:srcRect/>
          <a:stretch/>
        </p:blipFill>
        <p:spPr>
          <a:xfrm>
            <a:off x="9364219" y="3146771"/>
            <a:ext cx="589424" cy="589424"/>
          </a:xfrm>
          <a:prstGeom prst="rect">
            <a:avLst/>
          </a:prstGeom>
          <a:noFill/>
          <a:ln>
            <a:noFill/>
          </a:ln>
        </p:spPr>
      </p:pic>
      <p:pic>
        <p:nvPicPr>
          <p:cNvPr id="124" name="Google Shape;124;p34"/>
          <p:cNvPicPr preferRelativeResize="0"/>
          <p:nvPr/>
        </p:nvPicPr>
        <p:blipFill rotWithShape="1">
          <a:blip r:embed="rId33">
            <a:alphaModFix/>
          </a:blip>
          <a:srcRect/>
          <a:stretch/>
        </p:blipFill>
        <p:spPr>
          <a:xfrm>
            <a:off x="10782867" y="3146771"/>
            <a:ext cx="589424" cy="58942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Иконки (синий)">
  <p:cSld name="Иконки (синий)">
    <p:spTree>
      <p:nvGrpSpPr>
        <p:cNvPr id="1" name="Shape 125"/>
        <p:cNvGrpSpPr/>
        <p:nvPr/>
      </p:nvGrpSpPr>
      <p:grpSpPr>
        <a:xfrm>
          <a:off x="0" y="0"/>
          <a:ext cx="0" cy="0"/>
          <a:chOff x="0" y="0"/>
          <a:chExt cx="0" cy="0"/>
        </a:xfrm>
      </p:grpSpPr>
      <p:sp>
        <p:nvSpPr>
          <p:cNvPr id="126" name="Google Shape;126;p35"/>
          <p:cNvSpPr txBox="1">
            <a:spLocks noGrp="1"/>
          </p:cNvSpPr>
          <p:nvPr>
            <p:ph type="ctrTitle"/>
          </p:nvPr>
        </p:nvSpPr>
        <p:spPr>
          <a:xfrm>
            <a:off x="635003"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27" name="Google Shape;127;p35"/>
          <p:cNvPicPr preferRelativeResize="0"/>
          <p:nvPr/>
        </p:nvPicPr>
        <p:blipFill rotWithShape="1">
          <a:blip r:embed="rId2">
            <a:alphaModFix/>
          </a:blip>
          <a:srcRect/>
          <a:stretch/>
        </p:blipFill>
        <p:spPr>
          <a:xfrm>
            <a:off x="819709" y="2057712"/>
            <a:ext cx="589424" cy="589424"/>
          </a:xfrm>
          <a:prstGeom prst="rect">
            <a:avLst/>
          </a:prstGeom>
          <a:noFill/>
          <a:ln>
            <a:noFill/>
          </a:ln>
        </p:spPr>
      </p:pic>
      <p:pic>
        <p:nvPicPr>
          <p:cNvPr id="128" name="Google Shape;128;p35"/>
          <p:cNvPicPr preferRelativeResize="0"/>
          <p:nvPr/>
        </p:nvPicPr>
        <p:blipFill rotWithShape="1">
          <a:blip r:embed="rId3">
            <a:alphaModFix/>
          </a:blip>
          <a:srcRect/>
          <a:stretch/>
        </p:blipFill>
        <p:spPr>
          <a:xfrm>
            <a:off x="2243155" y="2057712"/>
            <a:ext cx="589147" cy="589424"/>
          </a:xfrm>
          <a:prstGeom prst="rect">
            <a:avLst/>
          </a:prstGeom>
          <a:noFill/>
          <a:ln>
            <a:noFill/>
          </a:ln>
        </p:spPr>
      </p:pic>
      <p:pic>
        <p:nvPicPr>
          <p:cNvPr id="129" name="Google Shape;129;p35"/>
          <p:cNvPicPr preferRelativeResize="0"/>
          <p:nvPr/>
        </p:nvPicPr>
        <p:blipFill rotWithShape="1">
          <a:blip r:embed="rId4">
            <a:alphaModFix/>
          </a:blip>
          <a:srcRect/>
          <a:stretch/>
        </p:blipFill>
        <p:spPr>
          <a:xfrm>
            <a:off x="3666325" y="2082156"/>
            <a:ext cx="589424" cy="540535"/>
          </a:xfrm>
          <a:prstGeom prst="rect">
            <a:avLst/>
          </a:prstGeom>
          <a:noFill/>
          <a:ln>
            <a:noFill/>
          </a:ln>
        </p:spPr>
      </p:pic>
      <p:pic>
        <p:nvPicPr>
          <p:cNvPr id="130" name="Google Shape;130;p35"/>
          <p:cNvPicPr preferRelativeResize="0"/>
          <p:nvPr/>
        </p:nvPicPr>
        <p:blipFill rotWithShape="1">
          <a:blip r:embed="rId5">
            <a:alphaModFix/>
          </a:blip>
          <a:srcRect/>
          <a:stretch/>
        </p:blipFill>
        <p:spPr>
          <a:xfrm>
            <a:off x="5089633" y="2057712"/>
            <a:ext cx="589424" cy="589424"/>
          </a:xfrm>
          <a:prstGeom prst="rect">
            <a:avLst/>
          </a:prstGeom>
          <a:noFill/>
          <a:ln>
            <a:noFill/>
          </a:ln>
        </p:spPr>
      </p:pic>
      <p:pic>
        <p:nvPicPr>
          <p:cNvPr id="131" name="Google Shape;131;p35"/>
          <p:cNvPicPr preferRelativeResize="0"/>
          <p:nvPr/>
        </p:nvPicPr>
        <p:blipFill rotWithShape="1">
          <a:blip r:embed="rId6">
            <a:alphaModFix/>
          </a:blip>
          <a:srcRect/>
          <a:stretch/>
        </p:blipFill>
        <p:spPr>
          <a:xfrm>
            <a:off x="6512941" y="2057712"/>
            <a:ext cx="589424" cy="589424"/>
          </a:xfrm>
          <a:prstGeom prst="rect">
            <a:avLst/>
          </a:prstGeom>
          <a:noFill/>
          <a:ln>
            <a:noFill/>
          </a:ln>
        </p:spPr>
      </p:pic>
      <p:pic>
        <p:nvPicPr>
          <p:cNvPr id="132" name="Google Shape;132;p35"/>
          <p:cNvPicPr preferRelativeResize="0"/>
          <p:nvPr/>
        </p:nvPicPr>
        <p:blipFill rotWithShape="1">
          <a:blip r:embed="rId7">
            <a:alphaModFix/>
          </a:blip>
          <a:srcRect/>
          <a:stretch/>
        </p:blipFill>
        <p:spPr>
          <a:xfrm>
            <a:off x="7936387" y="2057712"/>
            <a:ext cx="589147" cy="589424"/>
          </a:xfrm>
          <a:prstGeom prst="rect">
            <a:avLst/>
          </a:prstGeom>
          <a:noFill/>
          <a:ln>
            <a:noFill/>
          </a:ln>
        </p:spPr>
      </p:pic>
      <p:pic>
        <p:nvPicPr>
          <p:cNvPr id="133" name="Google Shape;133;p35"/>
          <p:cNvPicPr preferRelativeResize="0"/>
          <p:nvPr/>
        </p:nvPicPr>
        <p:blipFill rotWithShape="1">
          <a:blip r:embed="rId8">
            <a:alphaModFix/>
          </a:blip>
          <a:srcRect/>
          <a:stretch/>
        </p:blipFill>
        <p:spPr>
          <a:xfrm>
            <a:off x="9359557" y="2057712"/>
            <a:ext cx="589424" cy="589424"/>
          </a:xfrm>
          <a:prstGeom prst="rect">
            <a:avLst/>
          </a:prstGeom>
          <a:noFill/>
          <a:ln>
            <a:noFill/>
          </a:ln>
        </p:spPr>
      </p:pic>
      <p:pic>
        <p:nvPicPr>
          <p:cNvPr id="134" name="Google Shape;134;p35"/>
          <p:cNvPicPr preferRelativeResize="0"/>
          <p:nvPr/>
        </p:nvPicPr>
        <p:blipFill rotWithShape="1">
          <a:blip r:embed="rId9">
            <a:alphaModFix/>
          </a:blip>
          <a:srcRect/>
          <a:stretch/>
        </p:blipFill>
        <p:spPr>
          <a:xfrm>
            <a:off x="10782867" y="2094585"/>
            <a:ext cx="589424" cy="515677"/>
          </a:xfrm>
          <a:prstGeom prst="rect">
            <a:avLst/>
          </a:prstGeom>
          <a:noFill/>
          <a:ln>
            <a:noFill/>
          </a:ln>
        </p:spPr>
      </p:pic>
      <p:pic>
        <p:nvPicPr>
          <p:cNvPr id="135" name="Google Shape;135;p35"/>
          <p:cNvPicPr preferRelativeResize="0"/>
          <p:nvPr/>
        </p:nvPicPr>
        <p:blipFill rotWithShape="1">
          <a:blip r:embed="rId10">
            <a:alphaModFix/>
          </a:blip>
          <a:srcRect/>
          <a:stretch/>
        </p:blipFill>
        <p:spPr>
          <a:xfrm>
            <a:off x="3693438" y="5487180"/>
            <a:ext cx="589424" cy="589424"/>
          </a:xfrm>
          <a:prstGeom prst="rect">
            <a:avLst/>
          </a:prstGeom>
          <a:noFill/>
          <a:ln>
            <a:noFill/>
          </a:ln>
        </p:spPr>
      </p:pic>
      <p:pic>
        <p:nvPicPr>
          <p:cNvPr id="136" name="Google Shape;136;p35"/>
          <p:cNvPicPr preferRelativeResize="0"/>
          <p:nvPr/>
        </p:nvPicPr>
        <p:blipFill rotWithShape="1">
          <a:blip r:embed="rId11">
            <a:alphaModFix/>
          </a:blip>
          <a:srcRect/>
          <a:stretch/>
        </p:blipFill>
        <p:spPr>
          <a:xfrm>
            <a:off x="5182431" y="5487180"/>
            <a:ext cx="466788" cy="589424"/>
          </a:xfrm>
          <a:prstGeom prst="rect">
            <a:avLst/>
          </a:prstGeom>
          <a:noFill/>
          <a:ln>
            <a:noFill/>
          </a:ln>
        </p:spPr>
      </p:pic>
      <p:pic>
        <p:nvPicPr>
          <p:cNvPr id="137" name="Google Shape;137;p35"/>
          <p:cNvPicPr preferRelativeResize="0"/>
          <p:nvPr/>
        </p:nvPicPr>
        <p:blipFill rotWithShape="1">
          <a:blip r:embed="rId12">
            <a:alphaModFix/>
          </a:blip>
          <a:srcRect/>
          <a:stretch/>
        </p:blipFill>
        <p:spPr>
          <a:xfrm>
            <a:off x="6548788" y="5622107"/>
            <a:ext cx="589424" cy="319570"/>
          </a:xfrm>
          <a:prstGeom prst="rect">
            <a:avLst/>
          </a:prstGeom>
          <a:noFill/>
          <a:ln>
            <a:noFill/>
          </a:ln>
        </p:spPr>
      </p:pic>
      <p:pic>
        <p:nvPicPr>
          <p:cNvPr id="138" name="Google Shape;138;p35"/>
          <p:cNvPicPr preferRelativeResize="0"/>
          <p:nvPr/>
        </p:nvPicPr>
        <p:blipFill rotWithShape="1">
          <a:blip r:embed="rId13">
            <a:alphaModFix/>
          </a:blip>
          <a:srcRect/>
          <a:stretch/>
        </p:blipFill>
        <p:spPr>
          <a:xfrm>
            <a:off x="10863850" y="4260804"/>
            <a:ext cx="466788" cy="589424"/>
          </a:xfrm>
          <a:prstGeom prst="rect">
            <a:avLst/>
          </a:prstGeom>
          <a:noFill/>
          <a:ln>
            <a:noFill/>
          </a:ln>
        </p:spPr>
      </p:pic>
      <p:pic>
        <p:nvPicPr>
          <p:cNvPr id="139" name="Google Shape;139;p35"/>
          <p:cNvPicPr preferRelativeResize="0"/>
          <p:nvPr/>
        </p:nvPicPr>
        <p:blipFill rotWithShape="1">
          <a:blip r:embed="rId14">
            <a:alphaModFix/>
          </a:blip>
          <a:srcRect/>
          <a:stretch/>
        </p:blipFill>
        <p:spPr>
          <a:xfrm>
            <a:off x="838199" y="4260804"/>
            <a:ext cx="589424" cy="589424"/>
          </a:xfrm>
          <a:prstGeom prst="rect">
            <a:avLst/>
          </a:prstGeom>
          <a:noFill/>
          <a:ln>
            <a:noFill/>
          </a:ln>
        </p:spPr>
      </p:pic>
      <p:pic>
        <p:nvPicPr>
          <p:cNvPr id="140" name="Google Shape;140;p35"/>
          <p:cNvPicPr preferRelativeResize="0"/>
          <p:nvPr/>
        </p:nvPicPr>
        <p:blipFill rotWithShape="1">
          <a:blip r:embed="rId15">
            <a:alphaModFix/>
          </a:blip>
          <a:srcRect/>
          <a:stretch/>
        </p:blipFill>
        <p:spPr>
          <a:xfrm>
            <a:off x="2261675" y="4260804"/>
            <a:ext cx="589424" cy="589424"/>
          </a:xfrm>
          <a:prstGeom prst="rect">
            <a:avLst/>
          </a:prstGeom>
          <a:noFill/>
          <a:ln>
            <a:noFill/>
          </a:ln>
        </p:spPr>
      </p:pic>
      <p:pic>
        <p:nvPicPr>
          <p:cNvPr id="141" name="Google Shape;141;p35"/>
          <p:cNvPicPr preferRelativeResize="0"/>
          <p:nvPr/>
        </p:nvPicPr>
        <p:blipFill rotWithShape="1">
          <a:blip r:embed="rId16">
            <a:alphaModFix/>
          </a:blip>
          <a:srcRect/>
          <a:stretch/>
        </p:blipFill>
        <p:spPr>
          <a:xfrm>
            <a:off x="3771051" y="4260804"/>
            <a:ext cx="417623" cy="589424"/>
          </a:xfrm>
          <a:prstGeom prst="rect">
            <a:avLst/>
          </a:prstGeom>
          <a:noFill/>
          <a:ln>
            <a:noFill/>
          </a:ln>
        </p:spPr>
      </p:pic>
      <p:pic>
        <p:nvPicPr>
          <p:cNvPr id="142" name="Google Shape;142;p35"/>
          <p:cNvPicPr preferRelativeResize="0"/>
          <p:nvPr/>
        </p:nvPicPr>
        <p:blipFill rotWithShape="1">
          <a:blip r:embed="rId17">
            <a:alphaModFix/>
          </a:blip>
          <a:srcRect/>
          <a:stretch/>
        </p:blipFill>
        <p:spPr>
          <a:xfrm>
            <a:off x="5108627" y="4273095"/>
            <a:ext cx="589424" cy="564841"/>
          </a:xfrm>
          <a:prstGeom prst="rect">
            <a:avLst/>
          </a:prstGeom>
          <a:noFill/>
          <a:ln>
            <a:noFill/>
          </a:ln>
        </p:spPr>
      </p:pic>
      <p:pic>
        <p:nvPicPr>
          <p:cNvPr id="143" name="Google Shape;143;p35"/>
          <p:cNvPicPr preferRelativeResize="0"/>
          <p:nvPr/>
        </p:nvPicPr>
        <p:blipFill rotWithShape="1">
          <a:blip r:embed="rId18">
            <a:alphaModFix/>
          </a:blip>
          <a:srcRect/>
          <a:stretch/>
        </p:blipFill>
        <p:spPr>
          <a:xfrm>
            <a:off x="6532103" y="4260804"/>
            <a:ext cx="589424" cy="589424"/>
          </a:xfrm>
          <a:prstGeom prst="rect">
            <a:avLst/>
          </a:prstGeom>
          <a:noFill/>
          <a:ln>
            <a:noFill/>
          </a:ln>
        </p:spPr>
      </p:pic>
      <p:pic>
        <p:nvPicPr>
          <p:cNvPr id="144" name="Google Shape;144;p35"/>
          <p:cNvPicPr preferRelativeResize="0"/>
          <p:nvPr/>
        </p:nvPicPr>
        <p:blipFill rotWithShape="1">
          <a:blip r:embed="rId19">
            <a:alphaModFix/>
          </a:blip>
          <a:srcRect/>
          <a:stretch/>
        </p:blipFill>
        <p:spPr>
          <a:xfrm>
            <a:off x="8016897" y="4260804"/>
            <a:ext cx="466788" cy="589424"/>
          </a:xfrm>
          <a:prstGeom prst="rect">
            <a:avLst/>
          </a:prstGeom>
          <a:noFill/>
          <a:ln>
            <a:noFill/>
          </a:ln>
        </p:spPr>
      </p:pic>
      <p:pic>
        <p:nvPicPr>
          <p:cNvPr id="145" name="Google Shape;145;p35"/>
          <p:cNvPicPr preferRelativeResize="0"/>
          <p:nvPr/>
        </p:nvPicPr>
        <p:blipFill rotWithShape="1">
          <a:blip r:embed="rId20">
            <a:alphaModFix/>
          </a:blip>
          <a:srcRect/>
          <a:stretch/>
        </p:blipFill>
        <p:spPr>
          <a:xfrm>
            <a:off x="9379055" y="4260804"/>
            <a:ext cx="589424" cy="589424"/>
          </a:xfrm>
          <a:prstGeom prst="rect">
            <a:avLst/>
          </a:prstGeom>
          <a:noFill/>
          <a:ln>
            <a:noFill/>
          </a:ln>
        </p:spPr>
      </p:pic>
      <p:pic>
        <p:nvPicPr>
          <p:cNvPr id="146" name="Google Shape;146;p35"/>
          <p:cNvPicPr preferRelativeResize="0"/>
          <p:nvPr/>
        </p:nvPicPr>
        <p:blipFill rotWithShape="1">
          <a:blip r:embed="rId21">
            <a:alphaModFix/>
          </a:blip>
          <a:srcRect/>
          <a:stretch/>
        </p:blipFill>
        <p:spPr>
          <a:xfrm>
            <a:off x="10831948" y="5487180"/>
            <a:ext cx="589147" cy="589424"/>
          </a:xfrm>
          <a:prstGeom prst="rect">
            <a:avLst/>
          </a:prstGeom>
          <a:noFill/>
          <a:ln>
            <a:noFill/>
          </a:ln>
        </p:spPr>
      </p:pic>
      <p:pic>
        <p:nvPicPr>
          <p:cNvPr id="147" name="Google Shape;147;p35"/>
          <p:cNvPicPr preferRelativeResize="0"/>
          <p:nvPr/>
        </p:nvPicPr>
        <p:blipFill rotWithShape="1">
          <a:blip r:embed="rId22">
            <a:alphaModFix/>
          </a:blip>
          <a:srcRect/>
          <a:stretch/>
        </p:blipFill>
        <p:spPr>
          <a:xfrm>
            <a:off x="8025490" y="5487180"/>
            <a:ext cx="491370" cy="589424"/>
          </a:xfrm>
          <a:prstGeom prst="rect">
            <a:avLst/>
          </a:prstGeom>
          <a:noFill/>
          <a:ln>
            <a:noFill/>
          </a:ln>
        </p:spPr>
      </p:pic>
      <p:pic>
        <p:nvPicPr>
          <p:cNvPr id="148" name="Google Shape;148;p35"/>
          <p:cNvPicPr preferRelativeResize="0"/>
          <p:nvPr/>
        </p:nvPicPr>
        <p:blipFill rotWithShape="1">
          <a:blip r:embed="rId23">
            <a:alphaModFix/>
          </a:blip>
          <a:srcRect/>
          <a:stretch/>
        </p:blipFill>
        <p:spPr>
          <a:xfrm>
            <a:off x="9404138" y="5511624"/>
            <a:ext cx="589424" cy="540535"/>
          </a:xfrm>
          <a:prstGeom prst="rect">
            <a:avLst/>
          </a:prstGeom>
          <a:noFill/>
          <a:ln>
            <a:noFill/>
          </a:ln>
        </p:spPr>
      </p:pic>
      <p:pic>
        <p:nvPicPr>
          <p:cNvPr id="149" name="Google Shape;149;p35"/>
          <p:cNvPicPr preferRelativeResize="0"/>
          <p:nvPr/>
        </p:nvPicPr>
        <p:blipFill rotWithShape="1">
          <a:blip r:embed="rId24">
            <a:alphaModFix/>
          </a:blip>
          <a:srcRect/>
          <a:stretch/>
        </p:blipFill>
        <p:spPr>
          <a:xfrm>
            <a:off x="852313" y="3146771"/>
            <a:ext cx="589424" cy="589424"/>
          </a:xfrm>
          <a:prstGeom prst="rect">
            <a:avLst/>
          </a:prstGeom>
          <a:noFill/>
          <a:ln>
            <a:noFill/>
          </a:ln>
        </p:spPr>
      </p:pic>
      <p:pic>
        <p:nvPicPr>
          <p:cNvPr id="150" name="Google Shape;150;p35"/>
          <p:cNvPicPr preferRelativeResize="0"/>
          <p:nvPr/>
        </p:nvPicPr>
        <p:blipFill rotWithShape="1">
          <a:blip r:embed="rId25">
            <a:alphaModFix/>
          </a:blip>
          <a:srcRect/>
          <a:stretch/>
        </p:blipFill>
        <p:spPr>
          <a:xfrm>
            <a:off x="838227" y="5487180"/>
            <a:ext cx="589147" cy="589424"/>
          </a:xfrm>
          <a:prstGeom prst="rect">
            <a:avLst/>
          </a:prstGeom>
          <a:noFill/>
          <a:ln>
            <a:noFill/>
          </a:ln>
        </p:spPr>
      </p:pic>
      <p:pic>
        <p:nvPicPr>
          <p:cNvPr id="151" name="Google Shape;151;p35"/>
          <p:cNvPicPr preferRelativeResize="0"/>
          <p:nvPr/>
        </p:nvPicPr>
        <p:blipFill rotWithShape="1">
          <a:blip r:embed="rId26">
            <a:alphaModFix/>
          </a:blip>
          <a:srcRect/>
          <a:stretch/>
        </p:blipFill>
        <p:spPr>
          <a:xfrm>
            <a:off x="2265763" y="5487180"/>
            <a:ext cx="589424" cy="589424"/>
          </a:xfrm>
          <a:prstGeom prst="rect">
            <a:avLst/>
          </a:prstGeom>
          <a:noFill/>
          <a:ln>
            <a:noFill/>
          </a:ln>
        </p:spPr>
      </p:pic>
      <p:pic>
        <p:nvPicPr>
          <p:cNvPr id="152" name="Google Shape;152;p35"/>
          <p:cNvPicPr preferRelativeResize="0"/>
          <p:nvPr/>
        </p:nvPicPr>
        <p:blipFill rotWithShape="1">
          <a:blip r:embed="rId27">
            <a:alphaModFix/>
          </a:blip>
          <a:srcRect/>
          <a:stretch/>
        </p:blipFill>
        <p:spPr>
          <a:xfrm>
            <a:off x="2270964" y="3146771"/>
            <a:ext cx="589424" cy="589424"/>
          </a:xfrm>
          <a:prstGeom prst="rect">
            <a:avLst/>
          </a:prstGeom>
          <a:noFill/>
          <a:ln>
            <a:noFill/>
          </a:ln>
        </p:spPr>
      </p:pic>
      <p:pic>
        <p:nvPicPr>
          <p:cNvPr id="153" name="Google Shape;153;p35"/>
          <p:cNvPicPr preferRelativeResize="0"/>
          <p:nvPr/>
        </p:nvPicPr>
        <p:blipFill rotWithShape="1">
          <a:blip r:embed="rId28">
            <a:alphaModFix/>
          </a:blip>
          <a:srcRect/>
          <a:stretch/>
        </p:blipFill>
        <p:spPr>
          <a:xfrm>
            <a:off x="3750933" y="3146771"/>
            <a:ext cx="466788" cy="589424"/>
          </a:xfrm>
          <a:prstGeom prst="rect">
            <a:avLst/>
          </a:prstGeom>
          <a:noFill/>
          <a:ln>
            <a:noFill/>
          </a:ln>
        </p:spPr>
      </p:pic>
      <p:pic>
        <p:nvPicPr>
          <p:cNvPr id="154" name="Google Shape;154;p35"/>
          <p:cNvPicPr preferRelativeResize="0"/>
          <p:nvPr/>
        </p:nvPicPr>
        <p:blipFill rotWithShape="1">
          <a:blip r:embed="rId29">
            <a:alphaModFix/>
          </a:blip>
          <a:srcRect/>
          <a:stretch/>
        </p:blipFill>
        <p:spPr>
          <a:xfrm>
            <a:off x="5108266" y="3183644"/>
            <a:ext cx="589424" cy="515677"/>
          </a:xfrm>
          <a:prstGeom prst="rect">
            <a:avLst/>
          </a:prstGeom>
          <a:noFill/>
          <a:ln>
            <a:noFill/>
          </a:ln>
        </p:spPr>
      </p:pic>
      <p:pic>
        <p:nvPicPr>
          <p:cNvPr id="155" name="Google Shape;155;p35"/>
          <p:cNvPicPr preferRelativeResize="0"/>
          <p:nvPr/>
        </p:nvPicPr>
        <p:blipFill rotWithShape="1">
          <a:blip r:embed="rId30">
            <a:alphaModFix/>
          </a:blip>
          <a:srcRect/>
          <a:stretch/>
        </p:blipFill>
        <p:spPr>
          <a:xfrm>
            <a:off x="6526917" y="3146771"/>
            <a:ext cx="589424" cy="589424"/>
          </a:xfrm>
          <a:prstGeom prst="rect">
            <a:avLst/>
          </a:prstGeom>
          <a:noFill/>
          <a:ln>
            <a:noFill/>
          </a:ln>
        </p:spPr>
      </p:pic>
      <p:pic>
        <p:nvPicPr>
          <p:cNvPr id="156" name="Google Shape;156;p35"/>
          <p:cNvPicPr preferRelativeResize="0"/>
          <p:nvPr/>
        </p:nvPicPr>
        <p:blipFill rotWithShape="1">
          <a:blip r:embed="rId31">
            <a:alphaModFix/>
          </a:blip>
          <a:srcRect/>
          <a:stretch/>
        </p:blipFill>
        <p:spPr>
          <a:xfrm>
            <a:off x="7970012" y="3146771"/>
            <a:ext cx="540535" cy="589424"/>
          </a:xfrm>
          <a:prstGeom prst="rect">
            <a:avLst/>
          </a:prstGeom>
          <a:noFill/>
          <a:ln>
            <a:noFill/>
          </a:ln>
        </p:spPr>
      </p:pic>
      <p:pic>
        <p:nvPicPr>
          <p:cNvPr id="157" name="Google Shape;157;p35"/>
          <p:cNvPicPr preferRelativeResize="0"/>
          <p:nvPr/>
        </p:nvPicPr>
        <p:blipFill rotWithShape="1">
          <a:blip r:embed="rId32">
            <a:alphaModFix/>
          </a:blip>
          <a:srcRect/>
          <a:stretch/>
        </p:blipFill>
        <p:spPr>
          <a:xfrm>
            <a:off x="9364219" y="3146771"/>
            <a:ext cx="589424" cy="589424"/>
          </a:xfrm>
          <a:prstGeom prst="rect">
            <a:avLst/>
          </a:prstGeom>
          <a:noFill/>
          <a:ln>
            <a:noFill/>
          </a:ln>
        </p:spPr>
      </p:pic>
      <p:pic>
        <p:nvPicPr>
          <p:cNvPr id="158" name="Google Shape;158;p35"/>
          <p:cNvPicPr preferRelativeResize="0"/>
          <p:nvPr/>
        </p:nvPicPr>
        <p:blipFill rotWithShape="1">
          <a:blip r:embed="rId33">
            <a:alphaModFix/>
          </a:blip>
          <a:srcRect/>
          <a:stretch/>
        </p:blipFill>
        <p:spPr>
          <a:xfrm>
            <a:off x="10782867" y="3146771"/>
            <a:ext cx="589424" cy="58942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Круговая диаграмма (зеленый)">
  <p:cSld name="Круговая диаграмма (зеленый)">
    <p:spTree>
      <p:nvGrpSpPr>
        <p:cNvPr id="1" name="Shape 159"/>
        <p:cNvGrpSpPr/>
        <p:nvPr/>
      </p:nvGrpSpPr>
      <p:grpSpPr>
        <a:xfrm>
          <a:off x="0" y="0"/>
          <a:ext cx="0" cy="0"/>
          <a:chOff x="0" y="0"/>
          <a:chExt cx="0" cy="0"/>
        </a:xfrm>
      </p:grpSpPr>
      <p:sp>
        <p:nvSpPr>
          <p:cNvPr id="160" name="Google Shape;160;p36"/>
          <p:cNvSpPr txBox="1">
            <a:spLocks noGrp="1"/>
          </p:cNvSpPr>
          <p:nvPr>
            <p:ph type="ctrTitle"/>
          </p:nvPr>
        </p:nvSpPr>
        <p:spPr>
          <a:xfrm>
            <a:off x="620489" y="628956"/>
            <a:ext cx="7952012"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6"/>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62" name="Google Shape;162;p36"/>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3" name="Google Shape;163;p36"/>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3"/>
          </a:graphicData>
        </a:graphic>
      </p:graphicFrame>
      <p:sp>
        <p:nvSpPr>
          <p:cNvPr id="164" name="Google Shape;164;p3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Круговая диаграмма (синий)">
  <p:cSld name="Круговая диаграмма (синий)">
    <p:spTree>
      <p:nvGrpSpPr>
        <p:cNvPr id="1" name="Shape 165"/>
        <p:cNvGrpSpPr/>
        <p:nvPr/>
      </p:nvGrpSpPr>
      <p:grpSpPr>
        <a:xfrm>
          <a:off x="0" y="0"/>
          <a:ext cx="0" cy="0"/>
          <a:chOff x="0" y="0"/>
          <a:chExt cx="0" cy="0"/>
        </a:xfrm>
      </p:grpSpPr>
      <p:sp>
        <p:nvSpPr>
          <p:cNvPr id="166" name="Google Shape;166;p37"/>
          <p:cNvSpPr txBox="1">
            <a:spLocks noGrp="1"/>
          </p:cNvSpPr>
          <p:nvPr>
            <p:ph type="ctrTitle"/>
          </p:nvPr>
        </p:nvSpPr>
        <p:spPr>
          <a:xfrm>
            <a:off x="620489" y="628956"/>
            <a:ext cx="7952012"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7"/>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68" name="Google Shape;168;p37"/>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9" name="Google Shape;169;p37"/>
          <p:cNvGraphicFramePr/>
          <p:nvPr/>
        </p:nvGraphicFramePr>
        <p:xfrm>
          <a:off x="6697980" y="1812175"/>
          <a:ext cx="4148050" cy="4031672"/>
        </p:xfrm>
        <a:graphic>
          <a:graphicData uri="http://schemas.openxmlformats.org/drawingml/2006/chart">
            <c:chart xmlns:c="http://schemas.openxmlformats.org/drawingml/2006/chart" xmlns:r="http://schemas.openxmlformats.org/officeDocument/2006/relationships" r:id="rId3"/>
          </a:graphicData>
        </a:graphic>
      </p:graphicFrame>
      <p:sp>
        <p:nvSpPr>
          <p:cNvPr id="170" name="Google Shape;170;p3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Гистограмма (зеленый)">
  <p:cSld name="Гистограмма (зеленый)">
    <p:spTree>
      <p:nvGrpSpPr>
        <p:cNvPr id="1" name="Shape 171"/>
        <p:cNvGrpSpPr/>
        <p:nvPr/>
      </p:nvGrpSpPr>
      <p:grpSpPr>
        <a:xfrm>
          <a:off x="0" y="0"/>
          <a:ext cx="0" cy="0"/>
          <a:chOff x="0" y="0"/>
          <a:chExt cx="0" cy="0"/>
        </a:xfrm>
      </p:grpSpPr>
      <p:sp>
        <p:nvSpPr>
          <p:cNvPr id="172" name="Google Shape;172;p38"/>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8"/>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74" name="Google Shape;174;p38"/>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5" name="Google Shape;175;p38"/>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sp>
        <p:nvSpPr>
          <p:cNvPr id="176" name="Google Shape;176;p3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Гистограмма (синий)">
  <p:cSld name="Гистограмма (синий)">
    <p:spTree>
      <p:nvGrpSpPr>
        <p:cNvPr id="1" name="Shape 177"/>
        <p:cNvGrpSpPr/>
        <p:nvPr/>
      </p:nvGrpSpPr>
      <p:grpSpPr>
        <a:xfrm>
          <a:off x="0" y="0"/>
          <a:ext cx="0" cy="0"/>
          <a:chOff x="0" y="0"/>
          <a:chExt cx="0" cy="0"/>
        </a:xfrm>
      </p:grpSpPr>
      <p:sp>
        <p:nvSpPr>
          <p:cNvPr id="178" name="Google Shape;178;p39"/>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9"/>
          <p:cNvSpPr txBox="1">
            <a:spLocks noGrp="1"/>
          </p:cNvSpPr>
          <p:nvPr>
            <p:ph type="body" id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aphicFrame>
        <p:nvGraphicFramePr>
          <p:cNvPr id="180" name="Google Shape;180;p39"/>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1" name="Google Shape;181;p39"/>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sp>
        <p:nvSpPr>
          <p:cNvPr id="182" name="Google Shape;182;p3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Таблица (зеленый)">
  <p:cSld name="Таблица (зеленый)">
    <p:spTree>
      <p:nvGrpSpPr>
        <p:cNvPr id="1" name="Shape 183"/>
        <p:cNvGrpSpPr/>
        <p:nvPr/>
      </p:nvGrpSpPr>
      <p:grpSpPr>
        <a:xfrm>
          <a:off x="0" y="0"/>
          <a:ext cx="0" cy="0"/>
          <a:chOff x="0" y="0"/>
          <a:chExt cx="0" cy="0"/>
        </a:xfrm>
      </p:grpSpPr>
      <p:sp>
        <p:nvSpPr>
          <p:cNvPr id="184" name="Google Shape;184;p40"/>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aphicFrame>
        <p:nvGraphicFramePr>
          <p:cNvPr id="185" name="Google Shape;185;p40"/>
          <p:cNvGraphicFramePr/>
          <p:nvPr/>
        </p:nvGraphicFramePr>
        <p:xfrm>
          <a:off x="620489" y="1605189"/>
          <a:ext cx="3000000" cy="3000000"/>
        </p:xfrm>
        <a:graphic>
          <a:graphicData uri="http://schemas.openxmlformats.org/drawingml/2006/table">
            <a:tbl>
              <a:tblPr firstRow="1" bandRow="1">
                <a:noFill/>
                <a:tableStyleId>{2B380415-17A6-43DE-A5B4-2A3D13572C4F}</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6569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ru-RU" sz="1800" u="none" strike="noStrike" cap="none"/>
                        <a:t>Название</a:t>
                      </a:r>
                      <a:endParaRPr sz="1400" u="none" strike="noStrike" cap="none"/>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3575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ru-RU" sz="1400" u="none" strike="noStrike" cap="none"/>
                        <a:t>Текст</a:t>
                      </a:r>
                      <a:r>
                        <a:rPr lang="ru-RU" sz="1200" u="none" strike="noStrike" cap="none"/>
                        <a:t> </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p>
                      <a:pPr marL="0" marR="0" lvl="0" indent="0" algn="ctr" rtl="0">
                        <a:lnSpc>
                          <a:spcPct val="100000"/>
                        </a:lnSpc>
                        <a:spcBef>
                          <a:spcPts val="0"/>
                        </a:spcBef>
                        <a:spcAft>
                          <a:spcPts val="0"/>
                        </a:spcAft>
                        <a:buClr>
                          <a:srgbClr val="000000"/>
                        </a:buClr>
                        <a:buSzPts val="1200"/>
                        <a:buFont typeface="Arial"/>
                        <a:buNone/>
                      </a:pPr>
                      <a:r>
                        <a:rPr lang="ru-RU" sz="1200" u="none" strike="noStrike" cap="none"/>
                        <a:t>Текст</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86" name="Google Shape;186;p40"/>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раздела (синий)">
  <p:cSld name="Заголовок раздела (синий)">
    <p:bg>
      <p:bgPr>
        <a:solidFill>
          <a:srgbClr val="0071CE"/>
        </a:solidFill>
        <a:effectLst/>
      </p:bgPr>
    </p:bg>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831850" y="2834640"/>
            <a:ext cx="10515600" cy="192024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Таблица (синий)">
  <p:cSld name="Таблица (синий)">
    <p:spTree>
      <p:nvGrpSpPr>
        <p:cNvPr id="1" name="Shape 187"/>
        <p:cNvGrpSpPr/>
        <p:nvPr/>
      </p:nvGrpSpPr>
      <p:grpSpPr>
        <a:xfrm>
          <a:off x="0" y="0"/>
          <a:ext cx="0" cy="0"/>
          <a:chOff x="0" y="0"/>
          <a:chExt cx="0" cy="0"/>
        </a:xfrm>
      </p:grpSpPr>
      <p:sp>
        <p:nvSpPr>
          <p:cNvPr id="188" name="Google Shape;188;p41"/>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aphicFrame>
        <p:nvGraphicFramePr>
          <p:cNvPr id="189" name="Google Shape;189;p41"/>
          <p:cNvGraphicFramePr/>
          <p:nvPr/>
        </p:nvGraphicFramePr>
        <p:xfrm>
          <a:off x="620489" y="1605189"/>
          <a:ext cx="3000000" cy="3000000"/>
        </p:xfrm>
        <a:graphic>
          <a:graphicData uri="http://schemas.openxmlformats.org/drawingml/2006/table">
            <a:tbl>
              <a:tblPr firstRow="1" bandRow="1">
                <a:noFill/>
                <a:tableStyleId>{2B380415-17A6-43DE-A5B4-2A3D13572C4F}</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6569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ru-RU" sz="1800" u="none" strike="noStrike" cap="none"/>
                        <a:t>Название</a:t>
                      </a:r>
                      <a:endParaRPr sz="1400" u="none" strike="noStrike" cap="none"/>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3575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ru-RU" sz="1400" u="none" strike="noStrike" cap="none"/>
                        <a:t>Текст</a:t>
                      </a:r>
                      <a:r>
                        <a:rPr lang="ru-RU" sz="1200" u="none" strike="noStrike" cap="none"/>
                        <a:t> </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p>
                      <a:pPr marL="0" marR="0" lvl="0" indent="0" algn="ctr" rtl="0">
                        <a:lnSpc>
                          <a:spcPct val="100000"/>
                        </a:lnSpc>
                        <a:spcBef>
                          <a:spcPts val="0"/>
                        </a:spcBef>
                        <a:spcAft>
                          <a:spcPts val="0"/>
                        </a:spcAft>
                        <a:buClr>
                          <a:srgbClr val="000000"/>
                        </a:buClr>
                        <a:buSzPts val="1200"/>
                        <a:buFont typeface="Arial"/>
                        <a:buNone/>
                      </a:pPr>
                      <a:r>
                        <a:rPr lang="ru-RU" sz="1200" u="none" strike="noStrike" cap="none"/>
                        <a:t>Текст</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r h="635750">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200"/>
                        <a:buFont typeface="Calibri"/>
                        <a:buNone/>
                      </a:pPr>
                      <a:r>
                        <a:rPr lang="ru-RU" sz="1200" u="none" strike="noStrike" cap="none"/>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90" name="Google Shape;190;p41"/>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Схема (зеленый)">
  <p:cSld name="Схема (зеленый)">
    <p:spTree>
      <p:nvGrpSpPr>
        <p:cNvPr id="1" name="Shape 191"/>
        <p:cNvGrpSpPr/>
        <p:nvPr/>
      </p:nvGrpSpPr>
      <p:grpSpPr>
        <a:xfrm>
          <a:off x="0" y="0"/>
          <a:ext cx="0" cy="0"/>
          <a:chOff x="0" y="0"/>
          <a:chExt cx="0" cy="0"/>
        </a:xfrm>
      </p:grpSpPr>
      <p:sp>
        <p:nvSpPr>
          <p:cNvPr id="192" name="Google Shape;192;p42"/>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2"/>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Схема (синий)">
  <p:cSld name="Схема (синий)">
    <p:spTree>
      <p:nvGrpSpPr>
        <p:cNvPr id="1" name="Shape 194"/>
        <p:cNvGrpSpPr/>
        <p:nvPr/>
      </p:nvGrpSpPr>
      <p:grpSpPr>
        <a:xfrm>
          <a:off x="0" y="0"/>
          <a:ext cx="0" cy="0"/>
          <a:chOff x="0" y="0"/>
          <a:chExt cx="0" cy="0"/>
        </a:xfrm>
      </p:grpSpPr>
      <p:sp>
        <p:nvSpPr>
          <p:cNvPr id="195" name="Google Shape;195;p43"/>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екст+картинка (синий)">
  <p:cSld name="текст+картинка (синий)">
    <p:spTree>
      <p:nvGrpSpPr>
        <p:cNvPr id="1" name="Shape 22"/>
        <p:cNvGrpSpPr/>
        <p:nvPr/>
      </p:nvGrpSpPr>
      <p:grpSpPr>
        <a:xfrm>
          <a:off x="0" y="0"/>
          <a:ext cx="0" cy="0"/>
          <a:chOff x="0" y="0"/>
          <a:chExt cx="0" cy="0"/>
        </a:xfrm>
      </p:grpSpPr>
      <p:sp>
        <p:nvSpPr>
          <p:cNvPr id="23" name="Google Shape;23;p24"/>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subTitle" idx="1"/>
          </p:nvPr>
        </p:nvSpPr>
        <p:spPr>
          <a:xfrm>
            <a:off x="620489" y="1948079"/>
            <a:ext cx="5703917"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Font typeface="Calibri"/>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24"/>
          <p:cNvSpPr>
            <a:spLocks noGrp="1"/>
          </p:cNvSpPr>
          <p:nvPr>
            <p:ph type="pic" idx="2"/>
          </p:nvPr>
        </p:nvSpPr>
        <p:spPr>
          <a:xfrm>
            <a:off x="6734629" y="1948079"/>
            <a:ext cx="4619172" cy="3982547"/>
          </a:xfrm>
          <a:prstGeom prst="rect">
            <a:avLst/>
          </a:prstGeom>
          <a:noFill/>
          <a:ln>
            <a:noFill/>
          </a:ln>
        </p:spPr>
      </p:sp>
      <p:sp>
        <p:nvSpPr>
          <p:cNvPr id="26" name="Google Shape;26;p24"/>
          <p:cNvSpPr txBox="1">
            <a:spLocks noGrp="1"/>
          </p:cNvSpPr>
          <p:nvPr>
            <p:ph type="body" idx="3"/>
          </p:nvPr>
        </p:nvSpPr>
        <p:spPr>
          <a:xfrm>
            <a:off x="620488" y="3308782"/>
            <a:ext cx="5703917" cy="262184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4"/>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Текст+картинка (зеленый) 2">
  <p:cSld name="Текст+картинка (зеленый) 2">
    <p:spTree>
      <p:nvGrpSpPr>
        <p:cNvPr id="1" name="Shape 28"/>
        <p:cNvGrpSpPr/>
        <p:nvPr/>
      </p:nvGrpSpPr>
      <p:grpSpPr>
        <a:xfrm>
          <a:off x="0" y="0"/>
          <a:ext cx="0" cy="0"/>
          <a:chOff x="0" y="0"/>
          <a:chExt cx="0" cy="0"/>
        </a:xfrm>
      </p:grpSpPr>
      <p:sp>
        <p:nvSpPr>
          <p:cNvPr id="29" name="Google Shape;29;p25"/>
          <p:cNvSpPr>
            <a:spLocks noGrp="1"/>
          </p:cNvSpPr>
          <p:nvPr>
            <p:ph type="pic" idx="2"/>
          </p:nvPr>
        </p:nvSpPr>
        <p:spPr>
          <a:xfrm>
            <a:off x="6734630" y="0"/>
            <a:ext cx="5457370" cy="6857999"/>
          </a:xfrm>
          <a:prstGeom prst="rect">
            <a:avLst/>
          </a:prstGeom>
          <a:noFill/>
          <a:ln>
            <a:noFill/>
          </a:ln>
        </p:spPr>
      </p:sp>
      <p:sp>
        <p:nvSpPr>
          <p:cNvPr id="30" name="Google Shape;30;p25"/>
          <p:cNvSpPr/>
          <p:nvPr/>
        </p:nvSpPr>
        <p:spPr>
          <a:xfrm>
            <a:off x="-1" y="1719131"/>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Google Shape;31;p25"/>
          <p:cNvSpPr/>
          <p:nvPr/>
        </p:nvSpPr>
        <p:spPr>
          <a:xfrm>
            <a:off x="-1" y="1719131"/>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Google Shape;32;p25"/>
          <p:cNvSpPr txBox="1">
            <a:spLocks noGrp="1"/>
          </p:cNvSpPr>
          <p:nvPr>
            <p:ph type="ctrTitle"/>
          </p:nvPr>
        </p:nvSpPr>
        <p:spPr>
          <a:xfrm>
            <a:off x="620489" y="628956"/>
            <a:ext cx="5703916"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5"/>
          <p:cNvSpPr txBox="1">
            <a:spLocks noGrp="1"/>
          </p:cNvSpPr>
          <p:nvPr>
            <p:ph type="subTitle" idx="1"/>
          </p:nvPr>
        </p:nvSpPr>
        <p:spPr>
          <a:xfrm>
            <a:off x="620489" y="1948079"/>
            <a:ext cx="6724651"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25"/>
          <p:cNvSpPr txBox="1">
            <a:spLocks noGrp="1"/>
          </p:cNvSpPr>
          <p:nvPr>
            <p:ph type="body" idx="3"/>
          </p:nvPr>
        </p:nvSpPr>
        <p:spPr>
          <a:xfrm>
            <a:off x="620489" y="4700455"/>
            <a:ext cx="5703916" cy="12301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5"/>
          <p:cNvSpPr txBox="1">
            <a:spLocks noGrp="1"/>
          </p:cNvSpPr>
          <p:nvPr>
            <p:ph type="body" idx="4"/>
          </p:nvPr>
        </p:nvSpPr>
        <p:spPr>
          <a:xfrm>
            <a:off x="620490" y="330517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Текст+картинка (синий) 2">
  <p:cSld name="Текст+картинка (синий) 2">
    <p:spTree>
      <p:nvGrpSpPr>
        <p:cNvPr id="1" name="Shape 37"/>
        <p:cNvGrpSpPr/>
        <p:nvPr/>
      </p:nvGrpSpPr>
      <p:grpSpPr>
        <a:xfrm>
          <a:off x="0" y="0"/>
          <a:ext cx="0" cy="0"/>
          <a:chOff x="0" y="0"/>
          <a:chExt cx="0" cy="0"/>
        </a:xfrm>
      </p:grpSpPr>
      <p:sp>
        <p:nvSpPr>
          <p:cNvPr id="38" name="Google Shape;38;p26"/>
          <p:cNvSpPr>
            <a:spLocks noGrp="1"/>
          </p:cNvSpPr>
          <p:nvPr>
            <p:ph type="pic" idx="2"/>
          </p:nvPr>
        </p:nvSpPr>
        <p:spPr>
          <a:xfrm>
            <a:off x="6734630" y="0"/>
            <a:ext cx="5457370" cy="6857999"/>
          </a:xfrm>
          <a:prstGeom prst="rect">
            <a:avLst/>
          </a:prstGeom>
          <a:noFill/>
          <a:ln>
            <a:noFill/>
          </a:ln>
        </p:spPr>
      </p:sp>
      <p:sp>
        <p:nvSpPr>
          <p:cNvPr id="39" name="Google Shape;39;p26"/>
          <p:cNvSpPr txBox="1">
            <a:spLocks noGrp="1"/>
          </p:cNvSpPr>
          <p:nvPr>
            <p:ph type="ctrTitle"/>
          </p:nvPr>
        </p:nvSpPr>
        <p:spPr>
          <a:xfrm>
            <a:off x="620489" y="628956"/>
            <a:ext cx="5703916"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620489" y="4700455"/>
            <a:ext cx="5703916" cy="12301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atin typeface="Calibri"/>
                <a:ea typeface="Calibri"/>
                <a:cs typeface="Calibri"/>
                <a:sym typeface="Calibri"/>
              </a:defRPr>
            </a:lvl1pPr>
            <a:lvl2pPr marL="914400" lvl="1" indent="-317500" algn="l">
              <a:lnSpc>
                <a:spcPct val="90000"/>
              </a:lnSpc>
              <a:spcBef>
                <a:spcPts val="500"/>
              </a:spcBef>
              <a:spcAft>
                <a:spcPts val="0"/>
              </a:spcAft>
              <a:buClr>
                <a:srgbClr val="80BC00"/>
              </a:buClr>
              <a:buSzPts val="1400"/>
              <a:buFont typeface="Noto Sans"/>
              <a:buChar char="▪"/>
              <a:defRPr sz="1400">
                <a:latin typeface="Calibri"/>
                <a:ea typeface="Calibri"/>
                <a:cs typeface="Calibri"/>
                <a:sym typeface="Calibri"/>
              </a:defRPr>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body" idx="3"/>
          </p:nvPr>
        </p:nvSpPr>
        <p:spPr>
          <a:xfrm>
            <a:off x="620490" y="330517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
        <p:nvSpPr>
          <p:cNvPr id="43" name="Google Shape;43;p26"/>
          <p:cNvSpPr/>
          <p:nvPr/>
        </p:nvSpPr>
        <p:spPr>
          <a:xfrm>
            <a:off x="0" y="1733552"/>
            <a:ext cx="7743825" cy="1262193"/>
          </a:xfrm>
          <a:custGeom>
            <a:avLst/>
            <a:gdLst/>
            <a:ahLst/>
            <a:cxnLst/>
            <a:rect l="l" t="t" r="r" b="b"/>
            <a:pathLst>
              <a:path w="13111480" h="2016125" extrusionOk="0">
                <a:moveTo>
                  <a:pt x="0" y="2015697"/>
                </a:moveTo>
                <a:lnTo>
                  <a:pt x="13111422" y="2015697"/>
                </a:lnTo>
                <a:lnTo>
                  <a:pt x="13111422" y="0"/>
                </a:lnTo>
                <a:lnTo>
                  <a:pt x="0" y="0"/>
                </a:lnTo>
                <a:lnTo>
                  <a:pt x="0" y="2015697"/>
                </a:lnTo>
                <a:close/>
              </a:path>
            </a:pathLst>
          </a:custGeom>
          <a:solidFill>
            <a:srgbClr val="80B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26"/>
          <p:cNvSpPr txBox="1">
            <a:spLocks noGrp="1"/>
          </p:cNvSpPr>
          <p:nvPr>
            <p:ph type="subTitle" idx="4"/>
          </p:nvPr>
        </p:nvSpPr>
        <p:spPr>
          <a:xfrm>
            <a:off x="620489" y="1948079"/>
            <a:ext cx="6724651" cy="92812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Font typeface="Calibri"/>
              <a:buNone/>
              <a:defRPr sz="1800">
                <a:solidFill>
                  <a:schemeClr val="lt1"/>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Заголовок+подзаголовок (зеленый)">
  <p:cSld name="Заголовок+подзаголовок (зеленый)">
    <p:spTree>
      <p:nvGrpSpPr>
        <p:cNvPr id="1" name="Shape 45"/>
        <p:cNvGrpSpPr/>
        <p:nvPr/>
      </p:nvGrpSpPr>
      <p:grpSpPr>
        <a:xfrm>
          <a:off x="0" y="0"/>
          <a:ext cx="0" cy="0"/>
          <a:chOff x="0" y="0"/>
          <a:chExt cx="0" cy="0"/>
        </a:xfrm>
      </p:grpSpPr>
      <p:sp>
        <p:nvSpPr>
          <p:cNvPr id="46" name="Google Shape;46;p27"/>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a:spLocks noGrp="1"/>
          </p:cNvSpPr>
          <p:nvPr>
            <p:ph type="pic" idx="2"/>
          </p:nvPr>
        </p:nvSpPr>
        <p:spPr>
          <a:xfrm>
            <a:off x="6734629" y="1948079"/>
            <a:ext cx="4619172" cy="3982547"/>
          </a:xfrm>
          <a:prstGeom prst="rect">
            <a:avLst/>
          </a:prstGeom>
          <a:noFill/>
          <a:ln>
            <a:noFill/>
          </a:ln>
        </p:spPr>
      </p:sp>
      <p:sp>
        <p:nvSpPr>
          <p:cNvPr id="48" name="Google Shape;48;p27"/>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7"/>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Заголовок+подзаголовок (синий)">
  <p:cSld name="Заголовок+подзаголовок (синий)">
    <p:spTree>
      <p:nvGrpSpPr>
        <p:cNvPr id="1" name="Shape 52"/>
        <p:cNvGrpSpPr/>
        <p:nvPr/>
      </p:nvGrpSpPr>
      <p:grpSpPr>
        <a:xfrm>
          <a:off x="0" y="0"/>
          <a:ext cx="0" cy="0"/>
          <a:chOff x="0" y="0"/>
          <a:chExt cx="0" cy="0"/>
        </a:xfrm>
      </p:grpSpPr>
      <p:sp>
        <p:nvSpPr>
          <p:cNvPr id="53" name="Google Shape;53;p28"/>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8"/>
          <p:cNvSpPr>
            <a:spLocks noGrp="1"/>
          </p:cNvSpPr>
          <p:nvPr>
            <p:ph type="pic" idx="2"/>
          </p:nvPr>
        </p:nvSpPr>
        <p:spPr>
          <a:xfrm>
            <a:off x="6734629" y="1948079"/>
            <a:ext cx="4619172" cy="3982547"/>
          </a:xfrm>
          <a:prstGeom prst="rect">
            <a:avLst/>
          </a:prstGeom>
          <a:noFill/>
          <a:ln>
            <a:noFill/>
          </a:ln>
        </p:spPr>
      </p:sp>
      <p:sp>
        <p:nvSpPr>
          <p:cNvPr id="55" name="Google Shape;55;p28"/>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8"/>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8"/>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80BC00"/>
              </a:buClr>
              <a:buSzPts val="2000"/>
              <a:buFont typeface="Arial"/>
              <a:buNone/>
              <a:defRPr sz="2000">
                <a:solidFill>
                  <a:srgbClr val="80BC00"/>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зеленый)">
  <p:cSld name="Сравнение (зеленый)">
    <p:spTree>
      <p:nvGrpSpPr>
        <p:cNvPr id="1" name="Shape 59"/>
        <p:cNvGrpSpPr/>
        <p:nvPr/>
      </p:nvGrpSpPr>
      <p:grpSpPr>
        <a:xfrm>
          <a:off x="0" y="0"/>
          <a:ext cx="0" cy="0"/>
          <a:chOff x="0" y="0"/>
          <a:chExt cx="0" cy="0"/>
        </a:xfrm>
      </p:grpSpPr>
      <p:sp>
        <p:nvSpPr>
          <p:cNvPr id="60" name="Google Shape;60;p29"/>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subTitle" idx="1"/>
          </p:nvPr>
        </p:nvSpPr>
        <p:spPr>
          <a:xfrm>
            <a:off x="620489" y="3851694"/>
            <a:ext cx="5161543" cy="92812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2" name="Google Shape;62;p29"/>
          <p:cNvSpPr>
            <a:spLocks noGrp="1"/>
          </p:cNvSpPr>
          <p:nvPr>
            <p:ph type="pic" idx="2"/>
          </p:nvPr>
        </p:nvSpPr>
        <p:spPr>
          <a:xfrm>
            <a:off x="620488" y="1601151"/>
            <a:ext cx="5161543" cy="2031512"/>
          </a:xfrm>
          <a:prstGeom prst="rect">
            <a:avLst/>
          </a:prstGeom>
          <a:noFill/>
          <a:ln>
            <a:noFill/>
          </a:ln>
        </p:spPr>
      </p:sp>
      <p:sp>
        <p:nvSpPr>
          <p:cNvPr id="63" name="Google Shape;63;p29"/>
          <p:cNvSpPr txBox="1">
            <a:spLocks noGrp="1"/>
          </p:cNvSpPr>
          <p:nvPr>
            <p:ph type="body" idx="3"/>
          </p:nvPr>
        </p:nvSpPr>
        <p:spPr>
          <a:xfrm>
            <a:off x="620489" y="5045455"/>
            <a:ext cx="5161543"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9"/>
          <p:cNvSpPr>
            <a:spLocks noGrp="1"/>
          </p:cNvSpPr>
          <p:nvPr>
            <p:ph type="pic" idx="4"/>
          </p:nvPr>
        </p:nvSpPr>
        <p:spPr>
          <a:xfrm>
            <a:off x="6200990" y="1601151"/>
            <a:ext cx="5167325" cy="2031512"/>
          </a:xfrm>
          <a:prstGeom prst="rect">
            <a:avLst/>
          </a:prstGeom>
          <a:noFill/>
          <a:ln>
            <a:noFill/>
          </a:ln>
        </p:spPr>
      </p:sp>
      <p:sp>
        <p:nvSpPr>
          <p:cNvPr id="65" name="Google Shape;65;p29"/>
          <p:cNvSpPr txBox="1">
            <a:spLocks noGrp="1"/>
          </p:cNvSpPr>
          <p:nvPr>
            <p:ph type="body" idx="5"/>
          </p:nvPr>
        </p:nvSpPr>
        <p:spPr>
          <a:xfrm>
            <a:off x="6206772" y="5045455"/>
            <a:ext cx="5161544"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9"/>
          <p:cNvSpPr txBox="1">
            <a:spLocks noGrp="1"/>
          </p:cNvSpPr>
          <p:nvPr>
            <p:ph type="body" idx="6"/>
          </p:nvPr>
        </p:nvSpPr>
        <p:spPr>
          <a:xfrm>
            <a:off x="6206771" y="3835825"/>
            <a:ext cx="5161544" cy="94399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Сравнение (синий)">
  <p:cSld name="Сравнение (синий)">
    <p:spTree>
      <p:nvGrpSpPr>
        <p:cNvPr id="1" name="Shape 68"/>
        <p:cNvGrpSpPr/>
        <p:nvPr/>
      </p:nvGrpSpPr>
      <p:grpSpPr>
        <a:xfrm>
          <a:off x="0" y="0"/>
          <a:ext cx="0" cy="0"/>
          <a:chOff x="0" y="0"/>
          <a:chExt cx="0" cy="0"/>
        </a:xfrm>
      </p:grpSpPr>
      <p:sp>
        <p:nvSpPr>
          <p:cNvPr id="69" name="Google Shape;69;p30"/>
          <p:cNvSpPr txBox="1">
            <a:spLocks noGrp="1"/>
          </p:cNvSpPr>
          <p:nvPr>
            <p:ph type="ctrTitle"/>
          </p:nvPr>
        </p:nvSpPr>
        <p:spPr>
          <a:xfrm>
            <a:off x="628483" y="628956"/>
            <a:ext cx="8074644" cy="589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80BC00"/>
              </a:buClr>
              <a:buSzPts val="3600"/>
              <a:buFont typeface="Calibri"/>
              <a:buNone/>
              <a:defRPr sz="3600" b="0">
                <a:solidFill>
                  <a:srgbClr val="80B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subTitle" idx="1"/>
          </p:nvPr>
        </p:nvSpPr>
        <p:spPr>
          <a:xfrm>
            <a:off x="620489" y="3851694"/>
            <a:ext cx="5165169" cy="928125"/>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dk1"/>
              </a:buClr>
              <a:buSzPts val="1800"/>
              <a:buFont typeface="Arial"/>
              <a:buNone/>
              <a:defRPr sz="1800"/>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1" name="Google Shape;71;p30"/>
          <p:cNvSpPr>
            <a:spLocks noGrp="1"/>
          </p:cNvSpPr>
          <p:nvPr>
            <p:ph type="pic" idx="2"/>
          </p:nvPr>
        </p:nvSpPr>
        <p:spPr>
          <a:xfrm>
            <a:off x="620488" y="1601151"/>
            <a:ext cx="5165169" cy="2031512"/>
          </a:xfrm>
          <a:prstGeom prst="rect">
            <a:avLst/>
          </a:prstGeom>
          <a:noFill/>
          <a:ln>
            <a:noFill/>
          </a:ln>
        </p:spPr>
      </p:sp>
      <p:sp>
        <p:nvSpPr>
          <p:cNvPr id="72" name="Google Shape;72;p30"/>
          <p:cNvSpPr txBox="1">
            <a:spLocks noGrp="1"/>
          </p:cNvSpPr>
          <p:nvPr>
            <p:ph type="body" idx="3"/>
          </p:nvPr>
        </p:nvSpPr>
        <p:spPr>
          <a:xfrm>
            <a:off x="620489" y="5045455"/>
            <a:ext cx="5165169"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0"/>
          <p:cNvSpPr>
            <a:spLocks noGrp="1"/>
          </p:cNvSpPr>
          <p:nvPr>
            <p:ph type="pic" idx="4"/>
          </p:nvPr>
        </p:nvSpPr>
        <p:spPr>
          <a:xfrm>
            <a:off x="6188633" y="1601151"/>
            <a:ext cx="5165168" cy="2031512"/>
          </a:xfrm>
          <a:prstGeom prst="rect">
            <a:avLst/>
          </a:prstGeom>
          <a:noFill/>
          <a:ln>
            <a:noFill/>
          </a:ln>
        </p:spPr>
      </p:sp>
      <p:sp>
        <p:nvSpPr>
          <p:cNvPr id="74" name="Google Shape;74;p30"/>
          <p:cNvSpPr txBox="1">
            <a:spLocks noGrp="1"/>
          </p:cNvSpPr>
          <p:nvPr>
            <p:ph type="body" idx="5"/>
          </p:nvPr>
        </p:nvSpPr>
        <p:spPr>
          <a:xfrm>
            <a:off x="6188634" y="5045455"/>
            <a:ext cx="5165168" cy="9281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80BC00"/>
              </a:buClr>
              <a:buSzPts val="1800"/>
              <a:buFont typeface="Noto Sans"/>
              <a:buChar char="▪"/>
              <a:defRPr sz="1800"/>
            </a:lvl1pPr>
            <a:lvl2pPr marL="914400" lvl="1" indent="-317500" algn="l">
              <a:lnSpc>
                <a:spcPct val="90000"/>
              </a:lnSpc>
              <a:spcBef>
                <a:spcPts val="500"/>
              </a:spcBef>
              <a:spcAft>
                <a:spcPts val="0"/>
              </a:spcAft>
              <a:buClr>
                <a:srgbClr val="80BC00"/>
              </a:buClr>
              <a:buSzPts val="1400"/>
              <a:buFont typeface="Noto Sans"/>
              <a:buChar char="▪"/>
              <a:defRPr sz="14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body" idx="6"/>
          </p:nvPr>
        </p:nvSpPr>
        <p:spPr>
          <a:xfrm>
            <a:off x="6188633" y="3835825"/>
            <a:ext cx="5165168" cy="943994"/>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1"/>
              </a:buClr>
              <a:buSzPts val="1800"/>
              <a:buFont typeface="Arial"/>
              <a:buNone/>
              <a:defRPr sz="1800"/>
            </a:lvl1pPr>
            <a:lvl2pPr marL="914400" lvl="1" indent="-228600" algn="l">
              <a:lnSpc>
                <a:spcPct val="90000"/>
              </a:lnSpc>
              <a:spcBef>
                <a:spcPts val="500"/>
              </a:spcBef>
              <a:spcAft>
                <a:spcPts val="0"/>
              </a:spcAft>
              <a:buClr>
                <a:schemeClr val="dk1"/>
              </a:buClr>
              <a:buSzPts val="2400"/>
              <a:buFont typeface="Calibri"/>
              <a:buNone/>
              <a:defRPr/>
            </a:lvl2pPr>
            <a:lvl3pPr marL="1371600" lvl="2" indent="-228600" algn="l">
              <a:lnSpc>
                <a:spcPct val="90000"/>
              </a:lnSpc>
              <a:spcBef>
                <a:spcPts val="500"/>
              </a:spcBef>
              <a:spcAft>
                <a:spcPts val="0"/>
              </a:spcAft>
              <a:buClr>
                <a:schemeClr val="dk1"/>
              </a:buClr>
              <a:buSzPts val="2000"/>
              <a:buFont typeface="Calibri"/>
              <a:buNone/>
              <a:defRPr/>
            </a:lvl3pPr>
            <a:lvl4pPr marL="1828800" lvl="3" indent="-228600" algn="l">
              <a:lnSpc>
                <a:spcPct val="90000"/>
              </a:lnSpc>
              <a:spcBef>
                <a:spcPts val="500"/>
              </a:spcBef>
              <a:spcAft>
                <a:spcPts val="0"/>
              </a:spcAft>
              <a:buClr>
                <a:schemeClr val="dk1"/>
              </a:buClr>
              <a:buSzPts val="1800"/>
              <a:buFont typeface="Calibri"/>
              <a:buNone/>
              <a:defRPr/>
            </a:lvl4pPr>
            <a:lvl5pPr marL="2286000" lvl="4" indent="-228600" algn="l">
              <a:lnSpc>
                <a:spcPct val="90000"/>
              </a:lnSpc>
              <a:spcBef>
                <a:spcPts val="500"/>
              </a:spcBef>
              <a:spcAft>
                <a:spcPts val="0"/>
              </a:spcAft>
              <a:buClr>
                <a:schemeClr val="dk1"/>
              </a:buClr>
              <a:buSzPts val="1800"/>
              <a:buFont typeface="Calibri"/>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0"/>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602037"/>
            <a:ext cx="10515600" cy="108267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71CE"/>
              </a:buClr>
              <a:buSzPts val="3600"/>
              <a:buFont typeface="Calibri"/>
              <a:buNone/>
              <a:defRPr sz="3600" b="0" i="0" u="none" strike="noStrike" cap="none">
                <a:solidFill>
                  <a:srgbClr val="0071CE"/>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2078183"/>
            <a:ext cx="10515600" cy="400673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chart" Target="../charts/char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8.png"/><Relationship Id="rId26" Type="http://schemas.openxmlformats.org/officeDocument/2006/relationships/image" Target="../media/image14.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5.png"/><Relationship Id="rId33" Type="http://schemas.openxmlformats.org/officeDocument/2006/relationships/image" Target="../media/image17.png"/><Relationship Id="rId2" Type="http://schemas.openxmlformats.org/officeDocument/2006/relationships/notesSlide" Target="../notesSlides/notesSlide19.xml"/><Relationship Id="rId16" Type="http://schemas.openxmlformats.org/officeDocument/2006/relationships/image" Target="../media/image34.png"/><Relationship Id="rId20" Type="http://schemas.openxmlformats.org/officeDocument/2006/relationships/image" Target="../media/image20.png"/><Relationship Id="rId29" Type="http://schemas.openxmlformats.org/officeDocument/2006/relationships/image" Target="../media/image30.png"/><Relationship Id="rId1" Type="http://schemas.openxmlformats.org/officeDocument/2006/relationships/slideLayout" Target="../slideLayouts/slideLayout10.xml"/><Relationship Id="rId6" Type="http://schemas.openxmlformats.org/officeDocument/2006/relationships/image" Target="../media/image6.png"/><Relationship Id="rId11" Type="http://schemas.openxmlformats.org/officeDocument/2006/relationships/image" Target="../media/image15.png"/><Relationship Id="rId24" Type="http://schemas.openxmlformats.org/officeDocument/2006/relationships/image" Target="../media/image23.png"/><Relationship Id="rId32" Type="http://schemas.openxmlformats.org/officeDocument/2006/relationships/image" Target="../media/image33.png"/><Relationship Id="rId5" Type="http://schemas.openxmlformats.org/officeDocument/2006/relationships/image" Target="../media/image5.png"/><Relationship Id="rId15" Type="http://schemas.openxmlformats.org/officeDocument/2006/relationships/image" Target="../media/image22.png"/><Relationship Id="rId23" Type="http://schemas.openxmlformats.org/officeDocument/2006/relationships/image" Target="../media/image13.png"/><Relationship Id="rId28" Type="http://schemas.openxmlformats.org/officeDocument/2006/relationships/image" Target="../media/image29.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2.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6.png"/><Relationship Id="rId22" Type="http://schemas.openxmlformats.org/officeDocument/2006/relationships/image" Target="../media/image24.png"/><Relationship Id="rId27" Type="http://schemas.openxmlformats.org/officeDocument/2006/relationships/image" Target="../media/image28.png"/><Relationship Id="rId30" Type="http://schemas.openxmlformats.org/officeDocument/2006/relationships/image" Target="../media/image31.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41.png"/><Relationship Id="rId7" Type="http://schemas.openxmlformats.org/officeDocument/2006/relationships/image" Target="../media/image43.png"/><Relationship Id="rId2" Type="http://schemas.microsoft.com/office/2014/relationships/chartEx" Target="../charts/chartEx1.xml"/><Relationship Id="rId1" Type="http://schemas.openxmlformats.org/officeDocument/2006/relationships/slideLayout" Target="../slideLayouts/slideLayout3.xml"/><Relationship Id="rId6" Type="http://schemas.microsoft.com/office/2014/relationships/chartEx" Target="../charts/chartEx3.xml"/><Relationship Id="rId5" Type="http://schemas.openxmlformats.org/officeDocument/2006/relationships/image" Target="../media/image42.png"/><Relationship Id="rId4" Type="http://schemas.microsoft.com/office/2014/relationships/chartEx" Target="../charts/chartEx2.xml"/><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sp>
        <p:nvSpPr>
          <p:cNvPr id="201" name="Google Shape;201;p1"/>
          <p:cNvSpPr txBox="1">
            <a:spLocks noGrp="1"/>
          </p:cNvSpPr>
          <p:nvPr>
            <p:ph type="ctrTitle"/>
          </p:nvPr>
        </p:nvSpPr>
        <p:spPr>
          <a:xfrm>
            <a:off x="649941" y="4431436"/>
            <a:ext cx="916214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240"/>
              <a:buFont typeface="Calibri"/>
              <a:buNone/>
            </a:pPr>
            <a:r>
              <a:rPr lang="ru-RU" sz="3240" b="1" dirty="0"/>
              <a:t>Решить задачу DaNetQA / BoolQ</a:t>
            </a:r>
            <a:endParaRPr dirty="0"/>
          </a:p>
        </p:txBody>
      </p:sp>
      <p:pic>
        <p:nvPicPr>
          <p:cNvPr id="202" name="Google Shape;202;p1"/>
          <p:cNvPicPr preferRelativeResize="0"/>
          <p:nvPr/>
        </p:nvPicPr>
        <p:blipFill rotWithShape="1">
          <a:blip r:embed="rId3">
            <a:alphaModFix/>
          </a:blip>
          <a:srcRect/>
          <a:stretch/>
        </p:blipFill>
        <p:spPr>
          <a:xfrm>
            <a:off x="-5705" y="17491"/>
            <a:ext cx="12196990" cy="4201185"/>
          </a:xfrm>
          <a:prstGeom prst="rect">
            <a:avLst/>
          </a:prstGeom>
          <a:noFill/>
          <a:ln>
            <a:noFill/>
          </a:ln>
        </p:spPr>
      </p:pic>
      <p:pic>
        <p:nvPicPr>
          <p:cNvPr id="203" name="Google Shape;203;p1" descr="Изображение выглядит как рисунок, тарелка&#10;&#10;Автоматически созданное описание"/>
          <p:cNvPicPr preferRelativeResize="0"/>
          <p:nvPr/>
        </p:nvPicPr>
        <p:blipFill rotWithShape="1">
          <a:blip r:embed="rId4">
            <a:alphaModFix/>
          </a:blip>
          <a:srcRect/>
          <a:stretch/>
        </p:blipFill>
        <p:spPr>
          <a:xfrm>
            <a:off x="729455" y="438012"/>
            <a:ext cx="1930970" cy="4344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5"/>
          <p:cNvSpPr txBox="1">
            <a:spLocks noGrp="1"/>
          </p:cNvSpPr>
          <p:nvPr>
            <p:ph type="ctrTitle"/>
          </p:nvPr>
        </p:nvSpPr>
        <p:spPr>
          <a:xfrm>
            <a:off x="620489" y="628956"/>
            <a:ext cx="5748194" cy="58942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b="1" dirty="0"/>
              <a:t>Семантический анализ данных</a:t>
            </a:r>
            <a:endParaRPr b="1" dirty="0">
              <a:solidFill>
                <a:srgbClr val="80BC00"/>
              </a:solidFill>
              <a:latin typeface="Calibri"/>
              <a:ea typeface="Calibri"/>
              <a:cs typeface="Calibri"/>
              <a:sym typeface="Calibri"/>
            </a:endParaRPr>
          </a:p>
        </p:txBody>
      </p:sp>
      <p:sp>
        <p:nvSpPr>
          <p:cNvPr id="233" name="Google Shape;233;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10</a:t>
            </a:r>
            <a:endParaRPr dirty="0"/>
          </a:p>
        </p:txBody>
      </p:sp>
      <p:sp>
        <p:nvSpPr>
          <p:cNvPr id="234" name="Google Shape;234;p5"/>
          <p:cNvSpPr txBox="1"/>
          <p:nvPr/>
        </p:nvSpPr>
        <p:spPr>
          <a:xfrm>
            <a:off x="620489" y="1838425"/>
            <a:ext cx="6968865" cy="1076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Calibri"/>
              <a:buNone/>
            </a:pPr>
            <a:r>
              <a:rPr lang="ru-RU" sz="1800" dirty="0">
                <a:solidFill>
                  <a:schemeClr val="lt1"/>
                </a:solidFill>
                <a:latin typeface="Calibri"/>
                <a:ea typeface="Calibri"/>
                <a:cs typeface="Calibri"/>
                <a:sym typeface="Calibri"/>
              </a:rPr>
              <a:t>Мультиязычная модель «</a:t>
            </a:r>
            <a:r>
              <a:rPr lang="en-US" sz="1800" dirty="0">
                <a:solidFill>
                  <a:schemeClr val="lt1"/>
                </a:solidFill>
                <a:latin typeface="Calibri"/>
                <a:ea typeface="Calibri"/>
                <a:cs typeface="Calibri"/>
                <a:sym typeface="Calibri"/>
              </a:rPr>
              <a:t>universal-sentence-encoder-multilingual</a:t>
            </a:r>
            <a:r>
              <a:rPr lang="ru-RU" sz="1800" dirty="0">
                <a:solidFill>
                  <a:schemeClr val="lt1"/>
                </a:solidFill>
                <a:latin typeface="Calibri"/>
                <a:ea typeface="Calibri"/>
                <a:cs typeface="Calibri"/>
                <a:sym typeface="Calibri"/>
              </a:rPr>
              <a:t>»</a:t>
            </a:r>
            <a:r>
              <a:rPr lang="en-US" sz="1800" dirty="0">
                <a:solidFill>
                  <a:schemeClr val="lt1"/>
                </a:solidFill>
                <a:latin typeface="Calibri"/>
                <a:ea typeface="Calibri"/>
                <a:cs typeface="Calibri"/>
                <a:sym typeface="Calibri"/>
              </a:rPr>
              <a:t> </a:t>
            </a:r>
            <a:r>
              <a:rPr lang="ru-RU" sz="1800" dirty="0">
                <a:solidFill>
                  <a:schemeClr val="lt1"/>
                </a:solidFill>
                <a:latin typeface="Calibri"/>
                <a:ea typeface="Calibri"/>
                <a:cs typeface="Calibri"/>
                <a:sym typeface="Calibri"/>
              </a:rPr>
              <a:t>делает кодировку для целого предложения, в отличии от </a:t>
            </a:r>
            <a:r>
              <a:rPr lang="en-US" sz="1800" dirty="0">
                <a:solidFill>
                  <a:schemeClr val="lt1"/>
                </a:solidFill>
                <a:latin typeface="Calibri"/>
                <a:ea typeface="Calibri"/>
                <a:cs typeface="Calibri"/>
                <a:sym typeface="Calibri"/>
              </a:rPr>
              <a:t>word2vec </a:t>
            </a:r>
            <a:r>
              <a:rPr lang="en-US" sz="1800" dirty="0" err="1">
                <a:solidFill>
                  <a:schemeClr val="lt1"/>
                </a:solidFill>
                <a:latin typeface="Calibri"/>
                <a:ea typeface="Calibri"/>
                <a:cs typeface="Calibri"/>
                <a:sym typeface="Calibri"/>
              </a:rPr>
              <a:t>FastText</a:t>
            </a:r>
            <a:r>
              <a:rPr lang="en-US" sz="1800" dirty="0">
                <a:solidFill>
                  <a:schemeClr val="lt1"/>
                </a:solidFill>
                <a:latin typeface="Calibri"/>
                <a:ea typeface="Calibri"/>
                <a:cs typeface="Calibri"/>
                <a:sym typeface="Calibri"/>
              </a:rPr>
              <a:t> </a:t>
            </a:r>
            <a:r>
              <a:rPr lang="ru-RU" sz="1800" dirty="0">
                <a:solidFill>
                  <a:schemeClr val="lt1"/>
                </a:solidFill>
                <a:latin typeface="Calibri"/>
                <a:ea typeface="Calibri"/>
                <a:cs typeface="Calibri"/>
                <a:sym typeface="Calibri"/>
              </a:rPr>
              <a:t>и </a:t>
            </a:r>
            <a:r>
              <a:rPr lang="en-US" sz="1800" dirty="0">
                <a:solidFill>
                  <a:schemeClr val="lt1"/>
                </a:solidFill>
                <a:latin typeface="Calibri"/>
                <a:ea typeface="Calibri"/>
                <a:cs typeface="Calibri"/>
                <a:sym typeface="Calibri"/>
              </a:rPr>
              <a:t>TF-IDF</a:t>
            </a:r>
            <a:r>
              <a:rPr lang="ru-RU" sz="1800" dirty="0">
                <a:solidFill>
                  <a:schemeClr val="lt1"/>
                </a:solidFill>
                <a:latin typeface="Calibri"/>
                <a:ea typeface="Calibri"/>
                <a:cs typeface="Calibri"/>
                <a:sym typeface="Calibri"/>
              </a:rPr>
              <a:t>, что позволяет проверить корреляцию между контектом и общим вопросом.</a:t>
            </a:r>
            <a:endParaRPr lang="ru-RU" sz="1400" b="0" i="0" u="none" strike="noStrike" cap="none" dirty="0">
              <a:solidFill>
                <a:srgbClr val="000000"/>
              </a:solidFill>
              <a:latin typeface="Arial"/>
              <a:ea typeface="Arial"/>
              <a:cs typeface="Arial"/>
              <a:sym typeface="Arial"/>
            </a:endParaRPr>
          </a:p>
        </p:txBody>
      </p:sp>
      <p:pic>
        <p:nvPicPr>
          <p:cNvPr id="11" name="Picture 10" descr="Diagram&#10;&#10;Description automatically generated">
            <a:extLst>
              <a:ext uri="{FF2B5EF4-FFF2-40B4-BE49-F238E27FC236}">
                <a16:creationId xmlns:a16="http://schemas.microsoft.com/office/drawing/2014/main" id="{6F411CAD-BCF4-E1D0-7A95-210A2CC19D9F}"/>
              </a:ext>
            </a:extLst>
          </p:cNvPr>
          <p:cNvPicPr>
            <a:picLocks noChangeAspect="1"/>
          </p:cNvPicPr>
          <p:nvPr/>
        </p:nvPicPr>
        <p:blipFill rotWithShape="1">
          <a:blip r:embed="rId3"/>
          <a:srcRect l="2093"/>
          <a:stretch/>
        </p:blipFill>
        <p:spPr>
          <a:xfrm>
            <a:off x="8535575" y="628956"/>
            <a:ext cx="2132425" cy="5975951"/>
          </a:xfrm>
          <a:prstGeom prst="rect">
            <a:avLst/>
          </a:prstGeom>
        </p:spPr>
      </p:pic>
      <p:pic>
        <p:nvPicPr>
          <p:cNvPr id="13" name="Picture 12">
            <a:extLst>
              <a:ext uri="{FF2B5EF4-FFF2-40B4-BE49-F238E27FC236}">
                <a16:creationId xmlns:a16="http://schemas.microsoft.com/office/drawing/2014/main" id="{BCD391D4-3F49-2575-07BB-08DB11F2A9AA}"/>
              </a:ext>
            </a:extLst>
          </p:cNvPr>
          <p:cNvPicPr>
            <a:picLocks noChangeAspect="1"/>
          </p:cNvPicPr>
          <p:nvPr/>
        </p:nvPicPr>
        <p:blipFill rotWithShape="1">
          <a:blip r:embed="rId4"/>
          <a:srcRect r="1838"/>
          <a:stretch/>
        </p:blipFill>
        <p:spPr>
          <a:xfrm>
            <a:off x="620489" y="3241982"/>
            <a:ext cx="3729261" cy="3296930"/>
          </a:xfrm>
          <a:prstGeom prst="rect">
            <a:avLst/>
          </a:prstGeom>
        </p:spPr>
      </p:pic>
      <p:pic>
        <p:nvPicPr>
          <p:cNvPr id="15" name="Picture 14">
            <a:extLst>
              <a:ext uri="{FF2B5EF4-FFF2-40B4-BE49-F238E27FC236}">
                <a16:creationId xmlns:a16="http://schemas.microsoft.com/office/drawing/2014/main" id="{FF6C4883-F0E5-5F70-67D8-516B292DF785}"/>
              </a:ext>
            </a:extLst>
          </p:cNvPr>
          <p:cNvPicPr>
            <a:picLocks noChangeAspect="1"/>
          </p:cNvPicPr>
          <p:nvPr/>
        </p:nvPicPr>
        <p:blipFill rotWithShape="1">
          <a:blip r:embed="rId5"/>
          <a:srcRect l="8692" r="-1"/>
          <a:stretch/>
        </p:blipFill>
        <p:spPr>
          <a:xfrm>
            <a:off x="4349750" y="3241982"/>
            <a:ext cx="3468911" cy="3296930"/>
          </a:xfrm>
          <a:prstGeom prst="rect">
            <a:avLst/>
          </a:prstGeom>
        </p:spPr>
      </p:pic>
    </p:spTree>
    <p:extLst>
      <p:ext uri="{BB962C8B-B14F-4D97-AF65-F5344CB8AC3E}">
        <p14:creationId xmlns:p14="http://schemas.microsoft.com/office/powerpoint/2010/main" val="152359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9" y="628956"/>
            <a:ext cx="7948500"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Кортежи с низкой корреляцией</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en-US" dirty="0"/>
              <a:t>11</a:t>
            </a:r>
            <a:endParaRPr dirty="0"/>
          </a:p>
        </p:txBody>
      </p:sp>
      <p:sp>
        <p:nvSpPr>
          <p:cNvPr id="9" name="Rectangle: Top Corners One Rounded and One Snipped 8">
            <a:extLst>
              <a:ext uri="{FF2B5EF4-FFF2-40B4-BE49-F238E27FC236}">
                <a16:creationId xmlns:a16="http://schemas.microsoft.com/office/drawing/2014/main" id="{6EF6047B-8576-2A37-0D31-50297FB42170}"/>
              </a:ext>
            </a:extLst>
          </p:cNvPr>
          <p:cNvSpPr/>
          <p:nvPr/>
        </p:nvSpPr>
        <p:spPr>
          <a:xfrm>
            <a:off x="757824" y="1804243"/>
            <a:ext cx="10595976" cy="995473"/>
          </a:xfrm>
          <a:prstGeom prst="snipRoundRect">
            <a:avLst>
              <a:gd name="adj1" fmla="val 11708"/>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в современно росс встреча случа когд женщин воспитыва ребенк без отц дают ем вмест отчеств матрон эт практик не призна законодательн однак загс идут навстреч так пожелан голомидов марин васильевн русск антропонимическ систем на рубеж век вопрос ономастик главны редактор а к матве ответственны секретар л а феоктистов екатеринбург издательств уральск университет 2005</a:t>
            </a:r>
          </a:p>
        </p:txBody>
      </p:sp>
      <p:sp>
        <p:nvSpPr>
          <p:cNvPr id="10" name="Rectangle: Top Corners One Rounded and One Snipped 9">
            <a:extLst>
              <a:ext uri="{FF2B5EF4-FFF2-40B4-BE49-F238E27FC236}">
                <a16:creationId xmlns:a16="http://schemas.microsoft.com/office/drawing/2014/main" id="{1EE718FB-1524-0D08-1CEE-80BEC3F67458}"/>
              </a:ext>
            </a:extLst>
          </p:cNvPr>
          <p:cNvSpPr/>
          <p:nvPr/>
        </p:nvSpPr>
        <p:spPr>
          <a:xfrm>
            <a:off x="757824" y="3928491"/>
            <a:ext cx="10595976" cy="1842072"/>
          </a:xfrm>
          <a:prstGeom prst="snipRoundRect">
            <a:avLst>
              <a:gd name="adj1" fmla="val 10743"/>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билли сближается своеи приемнои семьеи появляется школе шазам поддержать фредди тому приводит вместе собои самого супермена сцене время титров сивана своеи тюремнои камере одержимости рисует стене загадочные символы прерывает мистер маинд ранее находившиися заключении скалы вечности рассказывает столпах зла которые соидутся вместе будут править семью сферами сцене титров фредди проверяет билли говорить рыбои ссылаясь аквамена билли считает такую способность глупои ашер энджел билли бэтсон подросток которыи превращаться взрослого супергероя произнеся магическое слово шазам оригинале являющееся акронимом шести легендарных богов героев древнего мира способностеи мудрости соломона силы геракла стоикости атланта мощи зевса смелости ахиллеса скорости меркурия дэвид колсмит исполнил роль маленького билли</a:t>
            </a:r>
          </a:p>
        </p:txBody>
      </p:sp>
      <p:sp>
        <p:nvSpPr>
          <p:cNvPr id="12" name="Speech Bubble: Rectangle 11">
            <a:extLst>
              <a:ext uri="{FF2B5EF4-FFF2-40B4-BE49-F238E27FC236}">
                <a16:creationId xmlns:a16="http://schemas.microsoft.com/office/drawing/2014/main" id="{A53D68B3-0AF8-BD25-FEA5-3A940E15ABD9}"/>
              </a:ext>
            </a:extLst>
          </p:cNvPr>
          <p:cNvSpPr/>
          <p:nvPr/>
        </p:nvSpPr>
        <p:spPr>
          <a:xfrm>
            <a:off x="1584542" y="6026861"/>
            <a:ext cx="3582442" cy="329489"/>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хищных птицах сцена титров</a:t>
            </a:r>
          </a:p>
        </p:txBody>
      </p:sp>
      <p:sp>
        <p:nvSpPr>
          <p:cNvPr id="14" name="Speech Bubble: Rectangle 13">
            <a:extLst>
              <a:ext uri="{FF2B5EF4-FFF2-40B4-BE49-F238E27FC236}">
                <a16:creationId xmlns:a16="http://schemas.microsoft.com/office/drawing/2014/main" id="{E56C3B83-0818-26FD-B00E-3287C46960B8}"/>
              </a:ext>
            </a:extLst>
          </p:cNvPr>
          <p:cNvSpPr/>
          <p:nvPr/>
        </p:nvSpPr>
        <p:spPr>
          <a:xfrm>
            <a:off x="1565667" y="3066416"/>
            <a:ext cx="3582442" cy="343964"/>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разреш ли в росс матчеств</a:t>
            </a:r>
          </a:p>
        </p:txBody>
      </p:sp>
      <p:sp>
        <p:nvSpPr>
          <p:cNvPr id="17" name="Isosceles Triangle 16">
            <a:extLst>
              <a:ext uri="{FF2B5EF4-FFF2-40B4-BE49-F238E27FC236}">
                <a16:creationId xmlns:a16="http://schemas.microsoft.com/office/drawing/2014/main" id="{DF23FFF0-ED80-F6E5-02FA-87C35467BFBA}"/>
              </a:ext>
            </a:extLst>
          </p:cNvPr>
          <p:cNvSpPr/>
          <p:nvPr/>
        </p:nvSpPr>
        <p:spPr>
          <a:xfrm>
            <a:off x="5175335" y="5770563"/>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Да</a:t>
            </a:r>
          </a:p>
        </p:txBody>
      </p:sp>
      <p:sp>
        <p:nvSpPr>
          <p:cNvPr id="18" name="Isosceles Triangle 17">
            <a:extLst>
              <a:ext uri="{FF2B5EF4-FFF2-40B4-BE49-F238E27FC236}">
                <a16:creationId xmlns:a16="http://schemas.microsoft.com/office/drawing/2014/main" id="{FE0E395B-DA24-6105-6A76-CC44916E57AA}"/>
              </a:ext>
            </a:extLst>
          </p:cNvPr>
          <p:cNvSpPr/>
          <p:nvPr/>
        </p:nvSpPr>
        <p:spPr>
          <a:xfrm>
            <a:off x="5148109" y="2824593"/>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Да</a:t>
            </a:r>
          </a:p>
        </p:txBody>
      </p:sp>
      <p:sp>
        <p:nvSpPr>
          <p:cNvPr id="2" name="Google Shape;214;p3">
            <a:extLst>
              <a:ext uri="{FF2B5EF4-FFF2-40B4-BE49-F238E27FC236}">
                <a16:creationId xmlns:a16="http://schemas.microsoft.com/office/drawing/2014/main" id="{EC8FCA7D-5B02-14CC-151D-1AD9112EEAB3}"/>
              </a:ext>
            </a:extLst>
          </p:cNvPr>
          <p:cNvSpPr txBox="1">
            <a:spLocks noGrp="1"/>
          </p:cNvSpPr>
          <p:nvPr>
            <p:ph type="body" idx="3"/>
          </p:nvPr>
        </p:nvSpPr>
        <p:spPr>
          <a:xfrm>
            <a:off x="757824" y="1395349"/>
            <a:ext cx="3769884" cy="384017"/>
          </a:xfrm>
          <a:prstGeom prst="rect">
            <a:avLst/>
          </a:prstGeom>
          <a:noFill/>
          <a:ln>
            <a:noFill/>
          </a:ln>
        </p:spPr>
        <p:txBody>
          <a:bodyPr spcFirstLastPara="1" wrap="square" lIns="91425" tIns="45700" rIns="91425" bIns="45700" anchor="t" anchorCtr="0">
            <a:noAutofit/>
          </a:bodyPr>
          <a:lstStyle/>
          <a:p>
            <a:pPr marL="114300" indent="0" algn="l" fontAlgn="base" latinLnBrk="0">
              <a:buNone/>
            </a:pPr>
            <a:r>
              <a:rPr lang="en-US" dirty="0">
                <a:latin typeface="Calibri Light" panose="020F0302020204030204" pitchFamily="34" charset="0"/>
                <a:ea typeface="Calibri Light" panose="020F0302020204030204" pitchFamily="34" charset="0"/>
                <a:cs typeface="Calibri Light" panose="020F0302020204030204" pitchFamily="34" charset="0"/>
              </a:rPr>
              <a:t>L5 </a:t>
            </a:r>
            <a:r>
              <a:rPr lang="ru-RU" dirty="0">
                <a:latin typeface="Calibri Light" panose="020F0302020204030204" pitchFamily="34" charset="0"/>
                <a:ea typeface="Calibri Light" panose="020F0302020204030204" pitchFamily="34" charset="0"/>
                <a:cs typeface="Calibri Light" panose="020F0302020204030204" pitchFamily="34" charset="0"/>
              </a:rPr>
              <a:t>кортеж с корреляцией -0</a:t>
            </a:r>
            <a:r>
              <a:rPr lang="en-US" dirty="0">
                <a:latin typeface="Calibri Light" panose="020F0302020204030204" pitchFamily="34" charset="0"/>
                <a:ea typeface="Calibri Light" panose="020F0302020204030204" pitchFamily="34" charset="0"/>
                <a:cs typeface="Calibri Light" panose="020F0302020204030204" pitchFamily="34" charset="0"/>
              </a:rPr>
              <a:t>.06</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Google Shape;214;p3">
            <a:extLst>
              <a:ext uri="{FF2B5EF4-FFF2-40B4-BE49-F238E27FC236}">
                <a16:creationId xmlns:a16="http://schemas.microsoft.com/office/drawing/2014/main" id="{1D0FEF36-B029-D6B6-D116-20595460CEBC}"/>
              </a:ext>
            </a:extLst>
          </p:cNvPr>
          <p:cNvSpPr txBox="1">
            <a:spLocks/>
          </p:cNvSpPr>
          <p:nvPr/>
        </p:nvSpPr>
        <p:spPr>
          <a:xfrm>
            <a:off x="757824" y="3538967"/>
            <a:ext cx="3769884" cy="384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fontAlgn="base">
              <a:buFont typeface="Noto Sans"/>
              <a:buNone/>
            </a:pPr>
            <a:r>
              <a:rPr lang="ru-RU" dirty="0">
                <a:latin typeface="Calibri Light" panose="020F0302020204030204" pitchFamily="34" charset="0"/>
                <a:ea typeface="Calibri Light" panose="020F0302020204030204" pitchFamily="34" charset="0"/>
                <a:cs typeface="Calibri Light" panose="020F0302020204030204" pitchFamily="34" charset="0"/>
              </a:rPr>
              <a:t>L</a:t>
            </a:r>
            <a:r>
              <a:rPr lang="en-US" dirty="0">
                <a:latin typeface="Calibri Light" panose="020F0302020204030204" pitchFamily="34" charset="0"/>
                <a:ea typeface="Calibri Light" panose="020F0302020204030204" pitchFamily="34" charset="0"/>
                <a:cs typeface="Calibri Light" panose="020F0302020204030204" pitchFamily="34" charset="0"/>
              </a:rPr>
              <a:t>4</a:t>
            </a:r>
            <a:r>
              <a:rPr lang="ru-RU" dirty="0">
                <a:latin typeface="Calibri Light" panose="020F0302020204030204" pitchFamily="34" charset="0"/>
                <a:ea typeface="Calibri Light" panose="020F0302020204030204" pitchFamily="34" charset="0"/>
                <a:cs typeface="Calibri Light" panose="020F0302020204030204" pitchFamily="34" charset="0"/>
              </a:rPr>
              <a:t> кортеж с корреляцией -0.06</a:t>
            </a:r>
          </a:p>
        </p:txBody>
      </p:sp>
    </p:spTree>
    <p:extLst>
      <p:ext uri="{BB962C8B-B14F-4D97-AF65-F5344CB8AC3E}">
        <p14:creationId xmlns:p14="http://schemas.microsoft.com/office/powerpoint/2010/main" val="278379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7545612" cy="92679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TF-IDF </a:t>
            </a:r>
            <a:r>
              <a:rPr lang="en-US" b="1" dirty="0">
                <a:solidFill>
                  <a:srgbClr val="80BC00"/>
                </a:solidFill>
                <a:latin typeface="Calibri"/>
                <a:ea typeface="Calibri"/>
                <a:cs typeface="Calibri"/>
                <a:sym typeface="Calibri"/>
              </a:rPr>
              <a:t>Pre-Trained</a:t>
            </a:r>
            <a:r>
              <a:rPr lang="ru-RU" b="1" dirty="0">
                <a:solidFill>
                  <a:srgbClr val="80BC00"/>
                </a:solidFill>
                <a:latin typeface="Calibri"/>
                <a:ea typeface="Calibri"/>
                <a:cs typeface="Calibri"/>
                <a:sym typeface="Calibri"/>
              </a:rPr>
              <a:t> и </a:t>
            </a:r>
            <a:r>
              <a:rPr lang="en-US" b="1" dirty="0" err="1">
                <a:solidFill>
                  <a:srgbClr val="80BC00"/>
                </a:solidFill>
                <a:latin typeface="Calibri"/>
                <a:ea typeface="Calibri"/>
                <a:cs typeface="Calibri"/>
                <a:sym typeface="Calibri"/>
              </a:rPr>
              <a:t>LogisticRegression</a:t>
            </a:r>
            <a:r>
              <a:rPr lang="ru-RU" b="1" dirty="0">
                <a:solidFill>
                  <a:srgbClr val="80BC00"/>
                </a:solidFill>
                <a:latin typeface="Calibri"/>
                <a:ea typeface="Calibri"/>
                <a:cs typeface="Calibri"/>
                <a:sym typeface="Calibri"/>
              </a:rPr>
              <a:t> для решения задачи </a:t>
            </a:r>
            <a:r>
              <a:rPr lang="en-US" b="1" dirty="0" err="1">
                <a:solidFill>
                  <a:srgbClr val="80BC00"/>
                </a:solidFill>
                <a:latin typeface="Calibri"/>
                <a:ea typeface="Calibri"/>
                <a:cs typeface="Calibri"/>
                <a:sym typeface="Calibri"/>
              </a:rPr>
              <a:t>DaNetQA</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en-US" dirty="0"/>
              <a:t>11</a:t>
            </a:r>
            <a:endParaRPr dirty="0"/>
          </a:p>
        </p:txBody>
      </p:sp>
      <p:sp>
        <p:nvSpPr>
          <p:cNvPr id="8" name="Rectangle: Rounded Corners 7">
            <a:extLst>
              <a:ext uri="{FF2B5EF4-FFF2-40B4-BE49-F238E27FC236}">
                <a16:creationId xmlns:a16="http://schemas.microsoft.com/office/drawing/2014/main" id="{E00DF209-C00D-7BE7-D485-74DC8126A99F}"/>
              </a:ext>
            </a:extLst>
          </p:cNvPr>
          <p:cNvSpPr/>
          <p:nvPr/>
        </p:nvSpPr>
        <p:spPr>
          <a:xfrm>
            <a:off x="620488" y="2448378"/>
            <a:ext cx="2090962" cy="390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2000" b="1" dirty="0">
                <a:latin typeface="Calibri" panose="020F0502020204030204" pitchFamily="34" charset="0"/>
                <a:ea typeface="Calibri" panose="020F0502020204030204" pitchFamily="34" charset="0"/>
                <a:cs typeface="Calibri" panose="020F0502020204030204" pitchFamily="34" charset="0"/>
              </a:rPr>
              <a:t>Контекст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FC7A5C81-69A1-8D10-9FE9-CA0F3912ED9B}"/>
              </a:ext>
            </a:extLst>
          </p:cNvPr>
          <p:cNvSpPr/>
          <p:nvPr/>
        </p:nvSpPr>
        <p:spPr>
          <a:xfrm>
            <a:off x="620488" y="1857828"/>
            <a:ext cx="2090962" cy="390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Общий </a:t>
            </a:r>
            <a:r>
              <a:rPr lang="ru-RU" sz="2000" b="1" dirty="0">
                <a:latin typeface="Calibri" panose="020F0502020204030204" pitchFamily="34" charset="0"/>
                <a:ea typeface="Calibri" panose="020F0502020204030204" pitchFamily="34" charset="0"/>
                <a:cs typeface="Calibri" panose="020F0502020204030204" pitchFamily="34" charset="0"/>
              </a:rPr>
              <a:t>вопрос</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249A7811-5A3C-554D-ED33-2D7653B2C5EA}"/>
              </a:ext>
            </a:extLst>
          </p:cNvPr>
          <p:cNvSpPr/>
          <p:nvPr/>
        </p:nvSpPr>
        <p:spPr>
          <a:xfrm>
            <a:off x="8783003" y="4640068"/>
            <a:ext cx="2893512"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Да или Нет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15" name="Oval 14">
            <a:extLst>
              <a:ext uri="{FF2B5EF4-FFF2-40B4-BE49-F238E27FC236}">
                <a16:creationId xmlns:a16="http://schemas.microsoft.com/office/drawing/2014/main" id="{61560FFE-B536-3934-88BA-DC231645913A}"/>
              </a:ext>
            </a:extLst>
          </p:cNvPr>
          <p:cNvSpPr/>
          <p:nvPr/>
        </p:nvSpPr>
        <p:spPr>
          <a:xfrm>
            <a:off x="3305616" y="1857828"/>
            <a:ext cx="1698184" cy="15711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TF-IDF</a:t>
            </a:r>
          </a:p>
          <a:p>
            <a:pPr algn="ctr"/>
            <a:r>
              <a:rPr lang="en-US" sz="1600" b="1" dirty="0">
                <a:latin typeface="Calibri" panose="020F0502020204030204" pitchFamily="34" charset="0"/>
                <a:ea typeface="Calibri" panose="020F0502020204030204" pitchFamily="34" charset="0"/>
                <a:cs typeface="Calibri" panose="020F0502020204030204" pitchFamily="34" charset="0"/>
              </a:rPr>
              <a:t>Pre-Trained</a:t>
            </a:r>
          </a:p>
        </p:txBody>
      </p:sp>
      <p:cxnSp>
        <p:nvCxnSpPr>
          <p:cNvPr id="41" name="Straight Arrow Connector 40">
            <a:extLst>
              <a:ext uri="{FF2B5EF4-FFF2-40B4-BE49-F238E27FC236}">
                <a16:creationId xmlns:a16="http://schemas.microsoft.com/office/drawing/2014/main" id="{37DBC98B-CB0E-6EB1-0B0E-0EF7053CAC88}"/>
              </a:ext>
            </a:extLst>
          </p:cNvPr>
          <p:cNvCxnSpPr>
            <a:stCxn id="8" idx="3"/>
            <a:endCxn id="15" idx="2"/>
          </p:cNvCxnSpPr>
          <p:nvPr/>
        </p:nvCxnSpPr>
        <p:spPr>
          <a:xfrm>
            <a:off x="2711450" y="2643414"/>
            <a:ext cx="594166"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42" name="Oval 41">
            <a:extLst>
              <a:ext uri="{FF2B5EF4-FFF2-40B4-BE49-F238E27FC236}">
                <a16:creationId xmlns:a16="http://schemas.microsoft.com/office/drawing/2014/main" id="{F829DF1A-E6DD-B3B9-81E8-922E52D2447F}"/>
              </a:ext>
            </a:extLst>
          </p:cNvPr>
          <p:cNvSpPr/>
          <p:nvPr/>
        </p:nvSpPr>
        <p:spPr>
          <a:xfrm>
            <a:off x="3305616" y="4112078"/>
            <a:ext cx="1698184" cy="157117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Logistic</a:t>
            </a:r>
          </a:p>
          <a:p>
            <a:pPr algn="ctr"/>
            <a:r>
              <a:rPr lang="en-US" sz="1600" b="1" dirty="0">
                <a:latin typeface="Calibri" panose="020F0502020204030204" pitchFamily="34" charset="0"/>
                <a:ea typeface="Calibri" panose="020F0502020204030204" pitchFamily="34" charset="0"/>
                <a:cs typeface="Calibri" panose="020F0502020204030204" pitchFamily="34" charset="0"/>
              </a:rPr>
              <a:t>Regression</a:t>
            </a:r>
          </a:p>
        </p:txBody>
      </p:sp>
    </p:spTree>
    <p:extLst>
      <p:ext uri="{BB962C8B-B14F-4D97-AF65-F5344CB8AC3E}">
        <p14:creationId xmlns:p14="http://schemas.microsoft.com/office/powerpoint/2010/main" val="863635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8999762" cy="53309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80BC00"/>
              </a:buClr>
              <a:buSzPts val="3600"/>
              <a:buFont typeface="Calibri"/>
              <a:buNone/>
            </a:pPr>
            <a:r>
              <a:rPr lang="en-US" b="1" dirty="0">
                <a:solidFill>
                  <a:srgbClr val="80BC00"/>
                </a:solidFill>
                <a:latin typeface="Calibri"/>
                <a:ea typeface="Calibri"/>
                <a:cs typeface="Calibri"/>
                <a:sym typeface="Calibri"/>
              </a:rPr>
              <a:t>Fine-Tune (Ru)BERT </a:t>
            </a:r>
            <a:r>
              <a:rPr lang="ru-RU" b="1" dirty="0">
                <a:solidFill>
                  <a:srgbClr val="80BC00"/>
                </a:solidFill>
                <a:latin typeface="Calibri"/>
                <a:ea typeface="Calibri"/>
                <a:cs typeface="Calibri"/>
                <a:sym typeface="Calibri"/>
              </a:rPr>
              <a:t>для решения задачи </a:t>
            </a:r>
            <a:r>
              <a:rPr lang="en-US" b="1" dirty="0" err="1">
                <a:solidFill>
                  <a:srgbClr val="80BC00"/>
                </a:solidFill>
                <a:latin typeface="Calibri"/>
                <a:ea typeface="Calibri"/>
                <a:cs typeface="Calibri"/>
                <a:sym typeface="Calibri"/>
              </a:rPr>
              <a:t>DaNetQA</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en-US" dirty="0"/>
              <a:t>11</a:t>
            </a:r>
            <a:endParaRPr dirty="0"/>
          </a:p>
        </p:txBody>
      </p:sp>
      <p:sp>
        <p:nvSpPr>
          <p:cNvPr id="2" name="Rectangle: Rounded Corners 1">
            <a:extLst>
              <a:ext uri="{FF2B5EF4-FFF2-40B4-BE49-F238E27FC236}">
                <a16:creationId xmlns:a16="http://schemas.microsoft.com/office/drawing/2014/main" id="{6918EDBD-047F-2564-DAD0-8807EDF0817E}"/>
              </a:ext>
            </a:extLst>
          </p:cNvPr>
          <p:cNvSpPr/>
          <p:nvPr/>
        </p:nvSpPr>
        <p:spPr>
          <a:xfrm>
            <a:off x="1072017" y="4340266"/>
            <a:ext cx="2987454" cy="726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2000" b="1" dirty="0">
                <a:latin typeface="Calibri" panose="020F0502020204030204" pitchFamily="34" charset="0"/>
                <a:ea typeface="Calibri" panose="020F0502020204030204" pitchFamily="34" charset="0"/>
                <a:cs typeface="Calibri" panose="020F0502020204030204" pitchFamily="34" charset="0"/>
              </a:rPr>
              <a:t>Контекст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58A8880-5F68-5AAA-E448-85BF566FD960}"/>
              </a:ext>
            </a:extLst>
          </p:cNvPr>
          <p:cNvSpPr/>
          <p:nvPr/>
        </p:nvSpPr>
        <p:spPr>
          <a:xfrm>
            <a:off x="1072017" y="2400412"/>
            <a:ext cx="2987458" cy="726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Общий </a:t>
            </a:r>
            <a:r>
              <a:rPr lang="ru-RU" sz="2000" b="1" dirty="0">
                <a:latin typeface="Calibri" panose="020F0502020204030204" pitchFamily="34" charset="0"/>
                <a:ea typeface="Calibri" panose="020F0502020204030204" pitchFamily="34" charset="0"/>
                <a:cs typeface="Calibri" panose="020F0502020204030204" pitchFamily="34" charset="0"/>
              </a:rPr>
              <a:t>вопрос</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8B7F2D2F-6AC3-4575-8FB7-7234525DFF76}"/>
              </a:ext>
            </a:extLst>
          </p:cNvPr>
          <p:cNvSpPr/>
          <p:nvPr/>
        </p:nvSpPr>
        <p:spPr>
          <a:xfrm>
            <a:off x="8617903" y="3351018"/>
            <a:ext cx="2893512"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Да или Нет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5" name="Oval 4">
            <a:extLst>
              <a:ext uri="{FF2B5EF4-FFF2-40B4-BE49-F238E27FC236}">
                <a16:creationId xmlns:a16="http://schemas.microsoft.com/office/drawing/2014/main" id="{0244BDB2-D36B-74E0-1F59-D65A7292C4CB}"/>
              </a:ext>
            </a:extLst>
          </p:cNvPr>
          <p:cNvSpPr/>
          <p:nvPr/>
        </p:nvSpPr>
        <p:spPr>
          <a:xfrm>
            <a:off x="4768241" y="2404996"/>
            <a:ext cx="2655518" cy="26555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NLP</a:t>
            </a:r>
          </a:p>
          <a:p>
            <a:pPr algn="ctr"/>
            <a:r>
              <a:rPr lang="en-US" sz="4000" b="1" dirty="0">
                <a:latin typeface="Calibri" panose="020F0502020204030204" pitchFamily="34" charset="0"/>
                <a:ea typeface="Calibri" panose="020F0502020204030204" pitchFamily="34" charset="0"/>
                <a:cs typeface="Calibri" panose="020F0502020204030204" pitchFamily="34" charset="0"/>
              </a:rPr>
              <a:t>UNIT</a:t>
            </a:r>
          </a:p>
        </p:txBody>
      </p:sp>
      <p:cxnSp>
        <p:nvCxnSpPr>
          <p:cNvPr id="6" name="Connector: Elbow 5">
            <a:extLst>
              <a:ext uri="{FF2B5EF4-FFF2-40B4-BE49-F238E27FC236}">
                <a16:creationId xmlns:a16="http://schemas.microsoft.com/office/drawing/2014/main" id="{C7D1B10F-99DE-6444-9590-5A400EC3376D}"/>
              </a:ext>
            </a:extLst>
          </p:cNvPr>
          <p:cNvCxnSpPr>
            <a:cxnSpLocks/>
            <a:stCxn id="2" idx="3"/>
          </p:cNvCxnSpPr>
          <p:nvPr/>
        </p:nvCxnSpPr>
        <p:spPr>
          <a:xfrm flipV="1">
            <a:off x="4059471" y="4038188"/>
            <a:ext cx="708770" cy="665333"/>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 name="Connector: Elbow 6">
            <a:extLst>
              <a:ext uri="{FF2B5EF4-FFF2-40B4-BE49-F238E27FC236}">
                <a16:creationId xmlns:a16="http://schemas.microsoft.com/office/drawing/2014/main" id="{559D3B41-962E-FD24-B61F-CD8606C08951}"/>
              </a:ext>
            </a:extLst>
          </p:cNvPr>
          <p:cNvCxnSpPr>
            <a:cxnSpLocks/>
            <a:stCxn id="3" idx="3"/>
          </p:cNvCxnSpPr>
          <p:nvPr/>
        </p:nvCxnSpPr>
        <p:spPr>
          <a:xfrm>
            <a:off x="4059475" y="2763667"/>
            <a:ext cx="708766" cy="665333"/>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8" name="Connector: Elbow 7">
            <a:extLst>
              <a:ext uri="{FF2B5EF4-FFF2-40B4-BE49-F238E27FC236}">
                <a16:creationId xmlns:a16="http://schemas.microsoft.com/office/drawing/2014/main" id="{3240F03A-D7F5-2975-8EF0-7A26BCA3C498}"/>
              </a:ext>
            </a:extLst>
          </p:cNvPr>
          <p:cNvCxnSpPr>
            <a:cxnSpLocks/>
            <a:stCxn id="5" idx="6"/>
            <a:endCxn id="4" idx="1"/>
          </p:cNvCxnSpPr>
          <p:nvPr/>
        </p:nvCxnSpPr>
        <p:spPr>
          <a:xfrm flipV="1">
            <a:off x="7423759" y="3717252"/>
            <a:ext cx="1194144" cy="15503"/>
          </a:xfrm>
          <a:prstGeom prst="bentConnector3">
            <a:avLst>
              <a:gd name="adj1" fmla="val -1399"/>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17145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43"/>
        <p:cNvGrpSpPr/>
        <p:nvPr/>
      </p:nvGrpSpPr>
      <p:grpSpPr>
        <a:xfrm>
          <a:off x="0" y="0"/>
          <a:ext cx="0" cy="0"/>
          <a:chOff x="0" y="0"/>
          <a:chExt cx="0" cy="0"/>
        </a:xfrm>
      </p:grpSpPr>
      <p:sp>
        <p:nvSpPr>
          <p:cNvPr id="344" name="Google Shape;344;p20"/>
          <p:cNvSpPr txBox="1">
            <a:spLocks noGrp="1"/>
          </p:cNvSpPr>
          <p:nvPr>
            <p:ph type="ctrTitle"/>
          </p:nvPr>
        </p:nvSpPr>
        <p:spPr>
          <a:xfrm>
            <a:off x="620489" y="4683228"/>
            <a:ext cx="816606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Спасибо за внимание!</a:t>
            </a:r>
            <a:endParaRPr b="1" dirty="0">
              <a:solidFill>
                <a:srgbClr val="80BC00"/>
              </a:solidFill>
              <a:latin typeface="Calibri"/>
              <a:ea typeface="Calibri"/>
              <a:cs typeface="Calibri"/>
              <a:sym typeface="Calibri"/>
            </a:endParaRPr>
          </a:p>
        </p:txBody>
      </p:sp>
      <p:sp>
        <p:nvSpPr>
          <p:cNvPr id="347" name="Google Shape;347;p20"/>
          <p:cNvSpPr/>
          <p:nvPr/>
        </p:nvSpPr>
        <p:spPr>
          <a:xfrm>
            <a:off x="9409043" y="4683228"/>
            <a:ext cx="2199861" cy="58942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48" name="Google Shape;348;p20"/>
          <p:cNvPicPr preferRelativeResize="0"/>
          <p:nvPr/>
        </p:nvPicPr>
        <p:blipFill rotWithShape="1">
          <a:blip r:embed="rId3">
            <a:alphaModFix/>
          </a:blip>
          <a:srcRect/>
          <a:stretch/>
        </p:blipFill>
        <p:spPr>
          <a:xfrm>
            <a:off x="7547" y="4239"/>
            <a:ext cx="12196990" cy="4201185"/>
          </a:xfrm>
          <a:prstGeom prst="rect">
            <a:avLst/>
          </a:prstGeom>
          <a:noFill/>
          <a:ln>
            <a:noFill/>
          </a:ln>
        </p:spPr>
      </p:pic>
      <p:pic>
        <p:nvPicPr>
          <p:cNvPr id="349" name="Google Shape;349;p20" descr="Изображение выглядит как рисунок, тарелка&#10;&#10;Автоматически созданное описание"/>
          <p:cNvPicPr preferRelativeResize="0"/>
          <p:nvPr/>
        </p:nvPicPr>
        <p:blipFill rotWithShape="1">
          <a:blip r:embed="rId4">
            <a:alphaModFix/>
          </a:blip>
          <a:srcRect/>
          <a:stretch/>
        </p:blipFill>
        <p:spPr>
          <a:xfrm>
            <a:off x="742707" y="424760"/>
            <a:ext cx="1930970" cy="4344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6"/>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a:latin typeface="Calibri"/>
              <a:ea typeface="Calibri"/>
              <a:cs typeface="Calibri"/>
              <a:sym typeface="Calibri"/>
            </a:endParaRPr>
          </a:p>
        </p:txBody>
      </p:sp>
      <p:sp>
        <p:nvSpPr>
          <p:cNvPr id="240" name="Google Shape;240;p6"/>
          <p:cNvSpPr>
            <a:spLocks noGrp="1"/>
          </p:cNvSpPr>
          <p:nvPr>
            <p:ph type="pic" idx="2"/>
          </p:nvPr>
        </p:nvSpPr>
        <p:spPr>
          <a:xfrm>
            <a:off x="6734628" y="1948079"/>
            <a:ext cx="4836881" cy="3982547"/>
          </a:xfrm>
          <a:prstGeom prst="rect">
            <a:avLst/>
          </a:prstGeom>
          <a:noFill/>
          <a:ln>
            <a:noFill/>
          </a:ln>
        </p:spPr>
      </p:sp>
      <p:sp>
        <p:nvSpPr>
          <p:cNvPr id="241" name="Google Shape;241;p6"/>
          <p:cNvSpPr txBox="1">
            <a:spLocks noGrp="1"/>
          </p:cNvSpPr>
          <p:nvPr>
            <p:ph type="body" idx="1"/>
          </p:nvPr>
        </p:nvSpPr>
        <p:spPr>
          <a:xfrm>
            <a:off x="620489" y="3981796"/>
            <a:ext cx="5703916" cy="1948829"/>
          </a:xfrm>
          <a:prstGeom prst="rect">
            <a:avLst/>
          </a:prstGeom>
          <a:noFill/>
          <a:ln>
            <a:noFill/>
          </a:ln>
        </p:spPr>
        <p:txBody>
          <a:bodyPr spcFirstLastPara="1" wrap="square" lIns="91425" tIns="45700" rIns="91425" bIns="45700" anchor="t" anchorCtr="0">
            <a:noAutofit/>
          </a:bodyPr>
          <a:lstStyle/>
          <a:p>
            <a:pPr marL="228600" lvl="0" indent="-114300" algn="l" rtl="0">
              <a:lnSpc>
                <a:spcPct val="90000"/>
              </a:lnSpc>
              <a:spcBef>
                <a:spcPts val="0"/>
              </a:spcBef>
              <a:spcAft>
                <a:spcPts val="0"/>
              </a:spcAft>
              <a:buClr>
                <a:srgbClr val="80BC00"/>
              </a:buClr>
              <a:buSzPts val="1800"/>
              <a:buFont typeface="Noto Sans"/>
              <a:buNone/>
            </a:pPr>
            <a:endParaRPr>
              <a:latin typeface="Calibri"/>
              <a:ea typeface="Calibri"/>
              <a:cs typeface="Calibri"/>
              <a:sym typeface="Calibri"/>
            </a:endParaRPr>
          </a:p>
        </p:txBody>
      </p:sp>
      <p:sp>
        <p:nvSpPr>
          <p:cNvPr id="242" name="Google Shape;242;p6"/>
          <p:cNvSpPr txBox="1">
            <a:spLocks noGrp="1"/>
          </p:cNvSpPr>
          <p:nvPr>
            <p:ph type="body" idx="3"/>
          </p:nvPr>
        </p:nvSpPr>
        <p:spPr>
          <a:xfrm>
            <a:off x="620490" y="2602640"/>
            <a:ext cx="5703888" cy="108585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endParaRPr>
              <a:latin typeface="Calibri"/>
              <a:ea typeface="Calibri"/>
              <a:cs typeface="Calibri"/>
              <a:sym typeface="Calibri"/>
            </a:endParaRPr>
          </a:p>
        </p:txBody>
      </p:sp>
      <p:sp>
        <p:nvSpPr>
          <p:cNvPr id="243" name="Google Shape;243;p6"/>
          <p:cNvSpPr txBox="1">
            <a:spLocks noGrp="1"/>
          </p:cNvSpPr>
          <p:nvPr>
            <p:ph type="body" idx="4"/>
          </p:nvPr>
        </p:nvSpPr>
        <p:spPr>
          <a:xfrm>
            <a:off x="620490" y="1379425"/>
            <a:ext cx="5703888" cy="108585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80BC00"/>
              </a:buClr>
              <a:buSzPts val="2000"/>
              <a:buFont typeface="Arial"/>
              <a:buNone/>
            </a:pPr>
            <a:endParaRPr>
              <a:latin typeface="Calibri"/>
              <a:ea typeface="Calibri"/>
              <a:cs typeface="Calibri"/>
              <a:sym typeface="Calibri"/>
            </a:endParaRPr>
          </a:p>
        </p:txBody>
      </p:sp>
      <p:sp>
        <p:nvSpPr>
          <p:cNvPr id="244" name="Google Shape;244;p6"/>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9"/>
          <p:cNvSpPr txBox="1">
            <a:spLocks noGrp="1"/>
          </p:cNvSpPr>
          <p:nvPr>
            <p:ph type="ctrTitle"/>
          </p:nvPr>
        </p:nvSpPr>
        <p:spPr>
          <a:xfrm>
            <a:off x="628483" y="628956"/>
            <a:ext cx="807464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a:solidFill>
                <a:srgbClr val="80BC00"/>
              </a:solidFill>
              <a:latin typeface="Calibri"/>
              <a:ea typeface="Calibri"/>
              <a:cs typeface="Calibri"/>
              <a:sym typeface="Calibri"/>
            </a:endParaRPr>
          </a:p>
        </p:txBody>
      </p:sp>
      <p:sp>
        <p:nvSpPr>
          <p:cNvPr id="250" name="Google Shape;250;p9"/>
          <p:cNvSpPr txBox="1">
            <a:spLocks noGrp="1"/>
          </p:cNvSpPr>
          <p:nvPr>
            <p:ph type="subTitle" idx="1"/>
          </p:nvPr>
        </p:nvSpPr>
        <p:spPr>
          <a:xfrm>
            <a:off x="620489" y="3851694"/>
            <a:ext cx="5165169" cy="928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a:latin typeface="Calibri"/>
              <a:ea typeface="Calibri"/>
              <a:cs typeface="Calibri"/>
              <a:sym typeface="Calibri"/>
            </a:endParaRPr>
          </a:p>
        </p:txBody>
      </p:sp>
      <p:sp>
        <p:nvSpPr>
          <p:cNvPr id="251" name="Google Shape;251;p9"/>
          <p:cNvSpPr>
            <a:spLocks noGrp="1"/>
          </p:cNvSpPr>
          <p:nvPr>
            <p:ph type="pic" idx="2"/>
          </p:nvPr>
        </p:nvSpPr>
        <p:spPr>
          <a:xfrm>
            <a:off x="620488" y="1601151"/>
            <a:ext cx="5165169" cy="2031512"/>
          </a:xfrm>
          <a:prstGeom prst="rect">
            <a:avLst/>
          </a:prstGeom>
          <a:noFill/>
          <a:ln>
            <a:noFill/>
          </a:ln>
        </p:spPr>
      </p:sp>
      <p:sp>
        <p:nvSpPr>
          <p:cNvPr id="252" name="Google Shape;252;p9"/>
          <p:cNvSpPr txBox="1">
            <a:spLocks noGrp="1"/>
          </p:cNvSpPr>
          <p:nvPr>
            <p:ph type="body" idx="3"/>
          </p:nvPr>
        </p:nvSpPr>
        <p:spPr>
          <a:xfrm>
            <a:off x="620489" y="5045455"/>
            <a:ext cx="5165169" cy="928125"/>
          </a:xfrm>
          <a:prstGeom prst="rect">
            <a:avLst/>
          </a:prstGeom>
          <a:noFill/>
          <a:ln>
            <a:noFill/>
          </a:ln>
        </p:spPr>
        <p:txBody>
          <a:bodyPr spcFirstLastPara="1" wrap="square" lIns="91425" tIns="45700" rIns="91425" bIns="45700" anchor="t" anchorCtr="0">
            <a:noAutofit/>
          </a:bodyPr>
          <a:lstStyle/>
          <a:p>
            <a:pPr marL="228600" lvl="0" indent="-114300" algn="l" rtl="0">
              <a:lnSpc>
                <a:spcPct val="90000"/>
              </a:lnSpc>
              <a:spcBef>
                <a:spcPts val="0"/>
              </a:spcBef>
              <a:spcAft>
                <a:spcPts val="0"/>
              </a:spcAft>
              <a:buClr>
                <a:srgbClr val="80BC00"/>
              </a:buClr>
              <a:buSzPts val="1800"/>
              <a:buNone/>
            </a:pPr>
            <a:endParaRPr>
              <a:latin typeface="Calibri"/>
              <a:ea typeface="Calibri"/>
              <a:cs typeface="Calibri"/>
              <a:sym typeface="Calibri"/>
            </a:endParaRPr>
          </a:p>
        </p:txBody>
      </p:sp>
      <p:sp>
        <p:nvSpPr>
          <p:cNvPr id="253" name="Google Shape;253;p9"/>
          <p:cNvSpPr>
            <a:spLocks noGrp="1"/>
          </p:cNvSpPr>
          <p:nvPr>
            <p:ph type="pic" idx="4"/>
          </p:nvPr>
        </p:nvSpPr>
        <p:spPr>
          <a:xfrm>
            <a:off x="6188632" y="1601151"/>
            <a:ext cx="5382879" cy="2031512"/>
          </a:xfrm>
          <a:prstGeom prst="rect">
            <a:avLst/>
          </a:prstGeom>
          <a:noFill/>
          <a:ln>
            <a:noFill/>
          </a:ln>
        </p:spPr>
      </p:sp>
      <p:sp>
        <p:nvSpPr>
          <p:cNvPr id="254" name="Google Shape;254;p9"/>
          <p:cNvSpPr txBox="1">
            <a:spLocks noGrp="1"/>
          </p:cNvSpPr>
          <p:nvPr>
            <p:ph type="body" idx="5"/>
          </p:nvPr>
        </p:nvSpPr>
        <p:spPr>
          <a:xfrm>
            <a:off x="6188633" y="5045455"/>
            <a:ext cx="5382879" cy="928125"/>
          </a:xfrm>
          <a:prstGeom prst="rect">
            <a:avLst/>
          </a:prstGeom>
          <a:noFill/>
          <a:ln>
            <a:noFill/>
          </a:ln>
        </p:spPr>
        <p:txBody>
          <a:bodyPr spcFirstLastPara="1" wrap="square" lIns="91425" tIns="45700" rIns="91425" bIns="45700" anchor="t" anchorCtr="0">
            <a:noAutofit/>
          </a:bodyPr>
          <a:lstStyle/>
          <a:p>
            <a:pPr marL="228600" lvl="0" indent="-114300" algn="l" rtl="0">
              <a:lnSpc>
                <a:spcPct val="90000"/>
              </a:lnSpc>
              <a:spcBef>
                <a:spcPts val="0"/>
              </a:spcBef>
              <a:spcAft>
                <a:spcPts val="0"/>
              </a:spcAft>
              <a:buClr>
                <a:srgbClr val="80BC00"/>
              </a:buClr>
              <a:buSzPts val="1800"/>
              <a:buNone/>
            </a:pPr>
            <a:endParaRPr>
              <a:latin typeface="Calibri"/>
              <a:ea typeface="Calibri"/>
              <a:cs typeface="Calibri"/>
              <a:sym typeface="Calibri"/>
            </a:endParaRPr>
          </a:p>
        </p:txBody>
      </p:sp>
      <p:sp>
        <p:nvSpPr>
          <p:cNvPr id="255" name="Google Shape;255;p9"/>
          <p:cNvSpPr txBox="1">
            <a:spLocks noGrp="1"/>
          </p:cNvSpPr>
          <p:nvPr>
            <p:ph type="body" idx="6"/>
          </p:nvPr>
        </p:nvSpPr>
        <p:spPr>
          <a:xfrm>
            <a:off x="6188632" y="3835825"/>
            <a:ext cx="5382879" cy="943994"/>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endParaRPr>
              <a:latin typeface="Calibri"/>
              <a:ea typeface="Calibri"/>
              <a:cs typeface="Calibri"/>
              <a:sym typeface="Calibri"/>
            </a:endParaRPr>
          </a:p>
        </p:txBody>
      </p:sp>
      <p:sp>
        <p:nvSpPr>
          <p:cNvPr id="256" name="Google Shape;256;p9"/>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
          <p:cNvSpPr>
            <a:spLocks noGrp="1"/>
          </p:cNvSpPr>
          <p:nvPr>
            <p:ph type="pic" idx="2"/>
          </p:nvPr>
        </p:nvSpPr>
        <p:spPr>
          <a:xfrm>
            <a:off x="6703634" y="0"/>
            <a:ext cx="5488365" cy="6857999"/>
          </a:xfrm>
          <a:prstGeom prst="rect">
            <a:avLst/>
          </a:prstGeom>
          <a:noFill/>
          <a:ln>
            <a:noFill/>
          </a:ln>
        </p:spPr>
      </p:sp>
      <p:sp>
        <p:nvSpPr>
          <p:cNvPr id="230" name="Google Shape;230;p5"/>
          <p:cNvSpPr txBox="1">
            <a:spLocks noGrp="1"/>
          </p:cNvSpPr>
          <p:nvPr>
            <p:ph type="ctrTitle"/>
          </p:nvPr>
        </p:nvSpPr>
        <p:spPr>
          <a:xfrm>
            <a:off x="620489" y="628956"/>
            <a:ext cx="574819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dirty="0">
              <a:solidFill>
                <a:srgbClr val="80BC00"/>
              </a:solidFill>
              <a:latin typeface="Calibri"/>
              <a:ea typeface="Calibri"/>
              <a:cs typeface="Calibri"/>
              <a:sym typeface="Calibri"/>
            </a:endParaRPr>
          </a:p>
        </p:txBody>
      </p:sp>
      <p:sp>
        <p:nvSpPr>
          <p:cNvPr id="231" name="Google Shape;231;p5"/>
          <p:cNvSpPr txBox="1">
            <a:spLocks noGrp="1"/>
          </p:cNvSpPr>
          <p:nvPr>
            <p:ph type="body" idx="1"/>
          </p:nvPr>
        </p:nvSpPr>
        <p:spPr>
          <a:xfrm>
            <a:off x="620487" y="4700455"/>
            <a:ext cx="5748196" cy="1230170"/>
          </a:xfrm>
          <a:prstGeom prst="rect">
            <a:avLst/>
          </a:prstGeom>
          <a:noFill/>
          <a:ln>
            <a:noFill/>
          </a:ln>
        </p:spPr>
        <p:txBody>
          <a:bodyPr spcFirstLastPara="1" wrap="square" lIns="91425" tIns="45700" rIns="91425" bIns="45700" anchor="t" anchorCtr="0">
            <a:noAutofit/>
          </a:bodyPr>
          <a:lstStyle/>
          <a:p>
            <a:pPr marL="228600" lvl="0" indent="-114300" algn="l" rtl="0">
              <a:lnSpc>
                <a:spcPct val="90000"/>
              </a:lnSpc>
              <a:spcBef>
                <a:spcPts val="0"/>
              </a:spcBef>
              <a:spcAft>
                <a:spcPts val="0"/>
              </a:spcAft>
              <a:buClr>
                <a:srgbClr val="80BC00"/>
              </a:buClr>
              <a:buSzPts val="1800"/>
              <a:buNone/>
            </a:pPr>
            <a:endParaRPr>
              <a:latin typeface="Calibri"/>
              <a:ea typeface="Calibri"/>
              <a:cs typeface="Calibri"/>
              <a:sym typeface="Calibri"/>
            </a:endParaRPr>
          </a:p>
        </p:txBody>
      </p:sp>
      <p:sp>
        <p:nvSpPr>
          <p:cNvPr id="232" name="Google Shape;232;p5"/>
          <p:cNvSpPr txBox="1">
            <a:spLocks noGrp="1"/>
          </p:cNvSpPr>
          <p:nvPr>
            <p:ph type="body" idx="3"/>
          </p:nvPr>
        </p:nvSpPr>
        <p:spPr>
          <a:xfrm>
            <a:off x="620490" y="3305175"/>
            <a:ext cx="5748168" cy="108585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endParaRPr>
              <a:latin typeface="Calibri"/>
              <a:ea typeface="Calibri"/>
              <a:cs typeface="Calibri"/>
              <a:sym typeface="Calibri"/>
            </a:endParaRPr>
          </a:p>
        </p:txBody>
      </p:sp>
      <p:sp>
        <p:nvSpPr>
          <p:cNvPr id="233" name="Google Shape;233;p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sp>
        <p:nvSpPr>
          <p:cNvPr id="234" name="Google Shape;234;p5"/>
          <p:cNvSpPr txBox="1"/>
          <p:nvPr/>
        </p:nvSpPr>
        <p:spPr>
          <a:xfrm>
            <a:off x="620487" y="1921552"/>
            <a:ext cx="6968865" cy="928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800"/>
              <a:buFont typeface="Calibri"/>
              <a:buNone/>
            </a:pPr>
            <a:r>
              <a:rPr lang="ru-RU" sz="1800" b="0" i="0" u="none" strike="noStrike" cap="none" dirty="0">
                <a:solidFill>
                  <a:schemeClr val="lt1"/>
                </a:solidFill>
                <a:latin typeface="Calibri"/>
                <a:ea typeface="Calibri"/>
                <a:cs typeface="Calibri"/>
                <a:sym typeface="Calibri"/>
              </a:rPr>
              <a:t>Важные тезисы, которые стоит подчеркнуть. Рекомендуется</a:t>
            </a:r>
            <a:br>
              <a:rPr lang="ru-RU" sz="1800" b="0" i="0" u="none" strike="noStrike" cap="none" dirty="0">
                <a:solidFill>
                  <a:schemeClr val="lt1"/>
                </a:solidFill>
                <a:latin typeface="Calibri"/>
                <a:ea typeface="Calibri"/>
                <a:cs typeface="Calibri"/>
                <a:sym typeface="Calibri"/>
              </a:rPr>
            </a:br>
            <a:r>
              <a:rPr lang="ru-RU" sz="1800" b="0" i="0" u="none" strike="noStrike" cap="none" dirty="0">
                <a:solidFill>
                  <a:schemeClr val="lt1"/>
                </a:solidFill>
                <a:latin typeface="Calibri"/>
                <a:ea typeface="Calibri"/>
                <a:cs typeface="Calibri"/>
                <a:sym typeface="Calibri"/>
              </a:rPr>
              <a:t>не более 2 — 3 предложений. Плашку можно увеличивать</a:t>
            </a:r>
            <a:br>
              <a:rPr lang="ru-RU" sz="1800" b="0" i="0" u="none" strike="noStrike" cap="none" dirty="0">
                <a:solidFill>
                  <a:schemeClr val="lt1"/>
                </a:solidFill>
                <a:latin typeface="Calibri"/>
                <a:ea typeface="Calibri"/>
                <a:cs typeface="Calibri"/>
                <a:sym typeface="Calibri"/>
              </a:rPr>
            </a:br>
            <a:r>
              <a:rPr lang="ru-RU" sz="1800" b="0" i="0" u="none" strike="noStrike" cap="none" dirty="0">
                <a:solidFill>
                  <a:schemeClr val="lt1"/>
                </a:solidFill>
                <a:latin typeface="Calibri"/>
                <a:ea typeface="Calibri"/>
                <a:cs typeface="Calibri"/>
                <a:sym typeface="Calibri"/>
              </a:rPr>
              <a:t>в зависимости от количества используемого текста.</a:t>
            </a:r>
            <a:endParaRPr lang="en-US" sz="1800" b="0" i="0" u="none" strike="noStrike" cap="none" dirty="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1800"/>
              <a:buFont typeface="Calibri"/>
              <a:buNone/>
            </a:pPr>
            <a:endParaRPr lang="en-US" sz="1800" dirty="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1800"/>
              <a:buFont typeface="Calibri"/>
              <a:buNone/>
            </a:pPr>
            <a:endParaRPr lang="en-US" sz="1800" b="0" i="0" u="none" strike="noStrike" cap="none" dirty="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lt1"/>
              </a:buClr>
              <a:buSzPts val="1800"/>
              <a:buFont typeface="Calibri"/>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3"/>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a:latin typeface="Calibri"/>
              <a:ea typeface="Calibri"/>
              <a:cs typeface="Calibri"/>
              <a:sym typeface="Calibri"/>
            </a:endParaRPr>
          </a:p>
        </p:txBody>
      </p:sp>
      <p:sp>
        <p:nvSpPr>
          <p:cNvPr id="271" name="Google Shape;271;p1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sp>
        <p:nvSpPr>
          <p:cNvPr id="272" name="Google Shape;272;p13"/>
          <p:cNvSpPr txBox="1"/>
          <p:nvPr/>
        </p:nvSpPr>
        <p:spPr>
          <a:xfrm>
            <a:off x="620489" y="1895301"/>
            <a:ext cx="5165169" cy="394854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ru-RU" sz="1800" b="0" i="0" u="none" strike="noStrike" cap="none">
                <a:solidFill>
                  <a:schemeClr val="dk1"/>
                </a:solidFill>
                <a:latin typeface="Calibri"/>
                <a:ea typeface="Calibri"/>
                <a:cs typeface="Calibri"/>
                <a:sym typeface="Calibri"/>
              </a:rPr>
              <a:t>Основной текст слайда.</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1800"/>
              <a:buFont typeface="Arial"/>
              <a:buNone/>
            </a:pPr>
            <a:r>
              <a:rPr lang="ru-RU" sz="1800" b="0" i="0" u="none" strike="noStrike" cap="none">
                <a:solidFill>
                  <a:schemeClr val="dk1"/>
                </a:solidFill>
                <a:latin typeface="Calibri"/>
                <a:ea typeface="Calibri"/>
                <a:cs typeface="Calibri"/>
                <a:sym typeface="Calibri"/>
              </a:rPr>
              <a:t>Сохраняйте шрифт (Calibri Light) в его первоначальном виде.</a:t>
            </a:r>
            <a:endParaRPr sz="1400" b="0" i="0" u="none" strike="noStrike" cap="none">
              <a:solidFill>
                <a:srgbClr val="000000"/>
              </a:solidFill>
              <a:latin typeface="Arial"/>
              <a:ea typeface="Arial"/>
              <a:cs typeface="Arial"/>
              <a:sym typeface="Arial"/>
            </a:endParaRPr>
          </a:p>
        </p:txBody>
      </p:sp>
      <p:graphicFrame>
        <p:nvGraphicFramePr>
          <p:cNvPr id="273" name="Google Shape;273;p13"/>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4" name="Google Shape;274;p13"/>
          <p:cNvGraphicFramePr/>
          <p:nvPr/>
        </p:nvGraphicFramePr>
        <p:xfrm>
          <a:off x="6697980" y="1895301"/>
          <a:ext cx="4148050" cy="394854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a:latin typeface="Calibri"/>
              <a:ea typeface="Calibri"/>
              <a:cs typeface="Calibri"/>
              <a:sym typeface="Calibri"/>
            </a:endParaRPr>
          </a:p>
        </p:txBody>
      </p:sp>
      <p:sp>
        <p:nvSpPr>
          <p:cNvPr id="280" name="Google Shape;280;p1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graphicFrame>
        <p:nvGraphicFramePr>
          <p:cNvPr id="281" name="Google Shape;281;p15"/>
          <p:cNvGraphicFramePr/>
          <p:nvPr/>
        </p:nvGraphicFramePr>
        <p:xfrm>
          <a:off x="620489" y="1605190"/>
          <a:ext cx="10951000" cy="4572060"/>
        </p:xfrm>
        <a:graphic>
          <a:graphicData uri="http://schemas.openxmlformats.org/drawingml/2006/table">
            <a:tbl>
              <a:tblPr firstRow="1" bandRow="1">
                <a:noFill/>
                <a:tableStyleId>{2B380415-17A6-43DE-A5B4-2A3D13572C4F}</a:tableStyleId>
              </a:tblPr>
              <a:tblGrid>
                <a:gridCol w="2190200">
                  <a:extLst>
                    <a:ext uri="{9D8B030D-6E8A-4147-A177-3AD203B41FA5}">
                      <a16:colId xmlns:a16="http://schemas.microsoft.com/office/drawing/2014/main" val="20000"/>
                    </a:ext>
                  </a:extLst>
                </a:gridCol>
                <a:gridCol w="2190200">
                  <a:extLst>
                    <a:ext uri="{9D8B030D-6E8A-4147-A177-3AD203B41FA5}">
                      <a16:colId xmlns:a16="http://schemas.microsoft.com/office/drawing/2014/main" val="20001"/>
                    </a:ext>
                  </a:extLst>
                </a:gridCol>
                <a:gridCol w="2190200">
                  <a:extLst>
                    <a:ext uri="{9D8B030D-6E8A-4147-A177-3AD203B41FA5}">
                      <a16:colId xmlns:a16="http://schemas.microsoft.com/office/drawing/2014/main" val="20002"/>
                    </a:ext>
                  </a:extLst>
                </a:gridCol>
                <a:gridCol w="2190200">
                  <a:extLst>
                    <a:ext uri="{9D8B030D-6E8A-4147-A177-3AD203B41FA5}">
                      <a16:colId xmlns:a16="http://schemas.microsoft.com/office/drawing/2014/main" val="20003"/>
                    </a:ext>
                  </a:extLst>
                </a:gridCol>
                <a:gridCol w="2190200">
                  <a:extLst>
                    <a:ext uri="{9D8B030D-6E8A-4147-A177-3AD203B41FA5}">
                      <a16:colId xmlns:a16="http://schemas.microsoft.com/office/drawing/2014/main" val="20004"/>
                    </a:ext>
                  </a:extLst>
                </a:gridCol>
              </a:tblGrid>
              <a:tr h="5840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p>
                      <a:pPr marL="0" marR="0" lvl="0" indent="0" algn="ctr" rtl="0">
                        <a:lnSpc>
                          <a:spcPct val="100000"/>
                        </a:lnSpc>
                        <a:spcBef>
                          <a:spcPts val="0"/>
                        </a:spcBef>
                        <a:spcAft>
                          <a:spcPts val="0"/>
                        </a:spcAft>
                        <a:buClr>
                          <a:schemeClr val="dk1"/>
                        </a:buClr>
                        <a:buSzPts val="1800"/>
                        <a:buFont typeface="Arial"/>
                        <a:buNone/>
                      </a:pPr>
                      <a:r>
                        <a:rPr lang="ru-RU" sz="1800" u="none" strike="noStrike" cap="none" dirty="0">
                          <a:latin typeface="Calibri"/>
                          <a:ea typeface="Calibri"/>
                          <a:cs typeface="Calibri"/>
                          <a:sym typeface="Calibri"/>
                        </a:rPr>
                        <a:t>Название</a:t>
                      </a:r>
                      <a:endParaRPr sz="1400" u="none" strike="noStrike" cap="none" dirty="0"/>
                    </a:p>
                    <a:p>
                      <a:pPr marL="0" marR="0" lvl="0" indent="0" algn="ctr" rtl="0">
                        <a:lnSpc>
                          <a:spcPct val="100000"/>
                        </a:lnSpc>
                        <a:spcBef>
                          <a:spcPts val="0"/>
                        </a:spcBef>
                        <a:spcAft>
                          <a:spcPts val="0"/>
                        </a:spcAft>
                        <a:buClr>
                          <a:schemeClr val="dk1"/>
                        </a:buClr>
                        <a:buSzPts val="1800"/>
                        <a:buFont typeface="Arial"/>
                        <a:buNone/>
                      </a:pPr>
                      <a:endParaRPr sz="1800" u="none" strike="noStrike" cap="none" dirty="0">
                        <a:latin typeface="Calibri"/>
                        <a:ea typeface="Calibri"/>
                        <a:cs typeface="Calibri"/>
                        <a:sym typeface="Calibri"/>
                      </a:endParaRPr>
                    </a:p>
                  </a:txBody>
                  <a:tcPr marL="7200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latin typeface="Calibri"/>
                          <a:ea typeface="Calibri"/>
                          <a:cs typeface="Calibri"/>
                          <a:sym typeface="Calibri"/>
                        </a:rPr>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p>
                    <a:p>
                      <a:pPr marL="0" marR="0" lvl="0" indent="0" algn="ctr" rtl="0">
                        <a:lnSpc>
                          <a:spcPct val="100000"/>
                        </a:lnSpc>
                        <a:spcBef>
                          <a:spcPts val="0"/>
                        </a:spcBef>
                        <a:spcAft>
                          <a:spcPts val="0"/>
                        </a:spcAft>
                        <a:buClr>
                          <a:schemeClr val="dk1"/>
                        </a:buClr>
                        <a:buSzPts val="1800"/>
                        <a:buFont typeface="Calibri"/>
                        <a:buNone/>
                      </a:pPr>
                      <a:r>
                        <a:rPr lang="ru-RU" sz="1800" u="none" strike="noStrike" cap="none">
                          <a:latin typeface="Calibri"/>
                          <a:ea typeface="Calibri"/>
                          <a:cs typeface="Calibri"/>
                          <a:sym typeface="Calibri"/>
                        </a:rPr>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latin typeface="Calibri"/>
                          <a:ea typeface="Calibri"/>
                          <a:cs typeface="Calibri"/>
                          <a:sym typeface="Calibri"/>
                        </a:rPr>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p>
                      <a:pPr marL="0" marR="0" lvl="0" indent="0" algn="ctr" rtl="0">
                        <a:lnSpc>
                          <a:spcPct val="100000"/>
                        </a:lnSpc>
                        <a:spcBef>
                          <a:spcPts val="0"/>
                        </a:spcBef>
                        <a:spcAft>
                          <a:spcPts val="0"/>
                        </a:spcAft>
                        <a:buClr>
                          <a:srgbClr val="000000"/>
                        </a:buClr>
                        <a:buSzPts val="1800"/>
                        <a:buFont typeface="Arial"/>
                        <a:buNone/>
                      </a:pPr>
                      <a:r>
                        <a:rPr lang="ru-RU" sz="1800" u="none" strike="noStrike" cap="none">
                          <a:latin typeface="Calibri"/>
                          <a:ea typeface="Calibri"/>
                          <a:cs typeface="Calibri"/>
                          <a:sym typeface="Calibri"/>
                        </a:rPr>
                        <a:t>Название</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solidFill>
                      <a:srgbClr val="80BC00"/>
                    </a:solidFill>
                  </a:tcPr>
                </a:tc>
                <a:extLst>
                  <a:ext uri="{0D108BD9-81ED-4DB2-BD59-A6C34878D82A}">
                    <a16:rowId xmlns:a16="http://schemas.microsoft.com/office/drawing/2014/main" val="10000"/>
                  </a:ext>
                </a:extLst>
              </a:tr>
              <a:tr h="667525">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ru-RU" sz="1400" u="none" strike="noStrike" cap="none">
                          <a:latin typeface="Calibri"/>
                          <a:ea typeface="Calibri"/>
                          <a:cs typeface="Calibri"/>
                          <a:sym typeface="Calibri"/>
                        </a:rPr>
                        <a:t>Текст</a:t>
                      </a:r>
                      <a:r>
                        <a:rPr lang="ru-RU" sz="1200" u="none" strike="noStrike" cap="none">
                          <a:latin typeface="Calibri"/>
                          <a:ea typeface="Calibri"/>
                          <a:cs typeface="Calibri"/>
                          <a:sym typeface="Calibri"/>
                        </a:rPr>
                        <a:t> </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p>
                      <a:pPr marL="0" marR="0" lvl="0" indent="0" algn="ctr" rtl="0">
                        <a:lnSpc>
                          <a:spcPct val="100000"/>
                        </a:lnSpc>
                        <a:spcBef>
                          <a:spcPts val="0"/>
                        </a:spcBef>
                        <a:spcAft>
                          <a:spcPts val="0"/>
                        </a:spcAft>
                        <a:buClr>
                          <a:srgbClr val="000000"/>
                        </a:buClr>
                        <a:buSzPts val="1400"/>
                        <a:buFont typeface="Arial"/>
                        <a:buNone/>
                      </a:pPr>
                      <a:r>
                        <a:rPr lang="ru-RU" sz="1400" u="none" strike="noStrike" cap="none">
                          <a:latin typeface="Calibri"/>
                          <a:ea typeface="Calibri"/>
                          <a:cs typeface="Calibri"/>
                          <a:sym typeface="Calibri"/>
                        </a:rPr>
                        <a:t>Текст</a:t>
                      </a:r>
                      <a:endParaRPr sz="14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67525">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667525">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667525">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667525">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Calibri"/>
                        <a:buNone/>
                      </a:pPr>
                      <a:endParaRPr sz="12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a:t>
                      </a:r>
                      <a:r>
                        <a:rPr lang="ru-RU" sz="1200" u="none" strike="noStrike" cap="none">
                          <a:latin typeface="Calibri"/>
                          <a:ea typeface="Calibri"/>
                          <a:cs typeface="Calibri"/>
                          <a:sym typeface="Calibri"/>
                        </a:rPr>
                        <a:t> </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a:latin typeface="Calibri"/>
                          <a:ea typeface="Calibri"/>
                          <a:cs typeface="Calibri"/>
                          <a:sym typeface="Calibri"/>
                        </a:rPr>
                        <a:t>Текст </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Calibri"/>
                        <a:buNone/>
                      </a:pPr>
                      <a:endParaRPr sz="1400" u="none" strike="noStrike" cap="none" dirty="0">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Calibri"/>
                        <a:buNone/>
                      </a:pPr>
                      <a:r>
                        <a:rPr lang="ru-RU" sz="1400" u="none" strike="noStrike" cap="none" dirty="0">
                          <a:latin typeface="Calibri"/>
                          <a:ea typeface="Calibri"/>
                          <a:cs typeface="Calibri"/>
                          <a:sym typeface="Calibri"/>
                        </a:rPr>
                        <a:t>Текст </a:t>
                      </a:r>
                      <a:endParaRPr sz="1400" u="none" strike="noStrike" cap="none"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Calibri"/>
                        <a:ea typeface="Calibri"/>
                        <a:cs typeface="Calibri"/>
                        <a:sym typeface="Calibri"/>
                      </a:endParaRPr>
                    </a:p>
                  </a:txBody>
                  <a:tcPr marL="91450" marR="91450" marT="45725" marB="457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BC00"/>
        </a:solidFill>
        <a:effectLst/>
      </p:bgPr>
    </p:bg>
    <p:spTree>
      <p:nvGrpSpPr>
        <p:cNvPr id="1" name="Shape 207"/>
        <p:cNvGrpSpPr/>
        <p:nvPr/>
      </p:nvGrpSpPr>
      <p:grpSpPr>
        <a:xfrm>
          <a:off x="0" y="0"/>
          <a:ext cx="0" cy="0"/>
          <a:chOff x="0" y="0"/>
          <a:chExt cx="0" cy="0"/>
        </a:xfrm>
      </p:grpSpPr>
      <p:sp>
        <p:nvSpPr>
          <p:cNvPr id="208" name="Google Shape;208;p2"/>
          <p:cNvSpPr txBox="1">
            <a:spLocks noGrp="1"/>
          </p:cNvSpPr>
          <p:nvPr>
            <p:ph type="title"/>
          </p:nvPr>
        </p:nvSpPr>
        <p:spPr>
          <a:xfrm>
            <a:off x="619825" y="885750"/>
            <a:ext cx="11254200" cy="55227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2800"/>
              <a:buFont typeface="Calibri"/>
              <a:buNone/>
            </a:pPr>
            <a:r>
              <a:rPr lang="ru-RU" sz="2800" b="1" dirty="0">
                <a:latin typeface="Calibri"/>
                <a:ea typeface="Calibri"/>
                <a:cs typeface="Calibri"/>
                <a:sym typeface="Calibri"/>
              </a:rPr>
              <a:t>Цель: </a:t>
            </a:r>
            <a:endParaRPr sz="2800" b="1" dirty="0">
              <a:latin typeface="Calibri"/>
              <a:ea typeface="Calibri"/>
              <a:cs typeface="Calibri"/>
              <a:sym typeface="Calibri"/>
            </a:endParaRPr>
          </a:p>
          <a:p>
            <a:pPr marL="0" lvl="0" indent="0" algn="l" rtl="0">
              <a:lnSpc>
                <a:spcPct val="90000"/>
              </a:lnSpc>
              <a:spcBef>
                <a:spcPts val="0"/>
              </a:spcBef>
              <a:spcAft>
                <a:spcPts val="0"/>
              </a:spcAft>
              <a:buClr>
                <a:schemeClr val="lt1"/>
              </a:buClr>
              <a:buSzPts val="2800"/>
              <a:buFont typeface="Calibri"/>
              <a:buNone/>
            </a:pPr>
            <a:endParaRPr sz="2800" dirty="0"/>
          </a:p>
          <a:p>
            <a:pPr marL="0" lvl="0" indent="0" algn="l" rtl="0">
              <a:lnSpc>
                <a:spcPct val="90000"/>
              </a:lnSpc>
              <a:spcBef>
                <a:spcPts val="0"/>
              </a:spcBef>
              <a:spcAft>
                <a:spcPts val="0"/>
              </a:spcAft>
              <a:buClr>
                <a:schemeClr val="lt1"/>
              </a:buClr>
              <a:buSzPts val="2800"/>
              <a:buFont typeface="Calibri"/>
              <a:buNone/>
            </a:pPr>
            <a:r>
              <a:rPr lang="ru-RU" sz="2800" dirty="0"/>
              <a:t>Провести анализ задачи DaNetQA - boolQ для русскоязычного набора данных. </a:t>
            </a:r>
            <a:endParaRPr sz="2800" dirty="0"/>
          </a:p>
          <a:p>
            <a:pPr marL="0" lvl="0" indent="0" algn="l" rtl="0">
              <a:lnSpc>
                <a:spcPct val="90000"/>
              </a:lnSpc>
              <a:spcBef>
                <a:spcPts val="0"/>
              </a:spcBef>
              <a:spcAft>
                <a:spcPts val="0"/>
              </a:spcAft>
              <a:buClr>
                <a:schemeClr val="lt1"/>
              </a:buClr>
              <a:buSzPts val="2800"/>
              <a:buFont typeface="Calibri"/>
              <a:buNone/>
            </a:pPr>
            <a:r>
              <a:rPr lang="ru-RU" sz="2800" dirty="0"/>
              <a:t>Изучить существующие решения и попытаться воспроизвести результат.</a:t>
            </a:r>
            <a:br>
              <a:rPr lang="ru-RU" sz="2800" dirty="0">
                <a:latin typeface="Calibri"/>
                <a:ea typeface="Calibri"/>
                <a:cs typeface="Calibri"/>
                <a:sym typeface="Calibri"/>
              </a:rPr>
            </a:br>
            <a:br>
              <a:rPr lang="ru-RU" sz="2800" dirty="0">
                <a:latin typeface="Calibri"/>
                <a:ea typeface="Calibri"/>
                <a:cs typeface="Calibri"/>
                <a:sym typeface="Calibri"/>
              </a:rPr>
            </a:br>
            <a:r>
              <a:rPr lang="ru-RU" sz="2800" b="1" dirty="0">
                <a:latin typeface="Calibri"/>
                <a:ea typeface="Calibri"/>
                <a:cs typeface="Calibri"/>
                <a:sym typeface="Calibri"/>
              </a:rPr>
              <a:t>Задачи  в рамках сессий: </a:t>
            </a:r>
            <a:br>
              <a:rPr lang="ru-RU" sz="2800" b="1" dirty="0">
                <a:latin typeface="Calibri"/>
                <a:ea typeface="Calibri"/>
                <a:cs typeface="Calibri"/>
                <a:sym typeface="Calibri"/>
              </a:rPr>
            </a:br>
            <a:br>
              <a:rPr lang="ru-RU" sz="2800" dirty="0">
                <a:latin typeface="Calibri"/>
                <a:ea typeface="Calibri"/>
                <a:cs typeface="Calibri"/>
                <a:sym typeface="Calibri"/>
              </a:rPr>
            </a:br>
            <a:r>
              <a:rPr lang="ru-RU" sz="2800" dirty="0">
                <a:latin typeface="Calibri"/>
                <a:ea typeface="Calibri"/>
                <a:cs typeface="Calibri"/>
                <a:sym typeface="Calibri"/>
              </a:rPr>
              <a:t>- изучить набор </a:t>
            </a:r>
            <a:r>
              <a:rPr lang="ru-RU" sz="2800" dirty="0"/>
              <a:t>данных</a:t>
            </a:r>
            <a:r>
              <a:rPr lang="ru-RU" sz="2800" dirty="0">
                <a:latin typeface="Calibri"/>
                <a:ea typeface="Calibri"/>
                <a:cs typeface="Calibri"/>
                <a:sym typeface="Calibri"/>
              </a:rPr>
              <a:t>;</a:t>
            </a:r>
            <a:br>
              <a:rPr lang="ru-RU" sz="2800" dirty="0">
                <a:latin typeface="Calibri"/>
                <a:ea typeface="Calibri"/>
                <a:cs typeface="Calibri"/>
                <a:sym typeface="Calibri"/>
              </a:rPr>
            </a:br>
            <a:r>
              <a:rPr lang="ru-RU" sz="2800" dirty="0">
                <a:latin typeface="Calibri"/>
                <a:ea typeface="Calibri"/>
                <a:cs typeface="Calibri"/>
                <a:sym typeface="Calibri"/>
              </a:rPr>
              <a:t>- </a:t>
            </a:r>
            <a:r>
              <a:rPr lang="ru-RU" sz="2800" dirty="0"/>
              <a:t>изучить существующие решения;</a:t>
            </a:r>
            <a:endParaRPr sz="2800" dirty="0"/>
          </a:p>
          <a:p>
            <a:pPr marL="0" lvl="0" indent="0" algn="l" rtl="0">
              <a:lnSpc>
                <a:spcPct val="90000"/>
              </a:lnSpc>
              <a:spcBef>
                <a:spcPts val="0"/>
              </a:spcBef>
              <a:spcAft>
                <a:spcPts val="0"/>
              </a:spcAft>
              <a:buNone/>
            </a:pPr>
            <a:r>
              <a:rPr lang="ru-RU" sz="2800" dirty="0"/>
              <a:t>- обработать данные;</a:t>
            </a:r>
            <a:endParaRPr sz="2800" dirty="0"/>
          </a:p>
          <a:p>
            <a:pPr marL="0" lvl="0" indent="0" algn="l" rtl="0">
              <a:lnSpc>
                <a:spcPct val="90000"/>
              </a:lnSpc>
              <a:spcBef>
                <a:spcPts val="0"/>
              </a:spcBef>
              <a:spcAft>
                <a:spcPts val="0"/>
              </a:spcAft>
              <a:buNone/>
            </a:pPr>
            <a:r>
              <a:rPr lang="ru-RU" sz="2800" dirty="0"/>
              <a:t>- реплецировать две модели и обучить их на подготовленном наборе данных;</a:t>
            </a:r>
            <a:endParaRPr sz="2800" dirty="0"/>
          </a:p>
          <a:p>
            <a:pPr marL="0" lvl="0" indent="0" algn="l" rtl="0">
              <a:lnSpc>
                <a:spcPct val="90000"/>
              </a:lnSpc>
              <a:spcBef>
                <a:spcPts val="0"/>
              </a:spcBef>
              <a:spcAft>
                <a:spcPts val="0"/>
              </a:spcAft>
              <a:buNone/>
            </a:pPr>
            <a:r>
              <a:rPr lang="ru-RU" sz="2800" dirty="0"/>
              <a:t>- сравнить полученные результаты.</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7"/>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endParaRPr/>
          </a:p>
        </p:txBody>
      </p:sp>
      <p:sp>
        <p:nvSpPr>
          <p:cNvPr id="287" name="Google Shape;287;p17"/>
          <p:cNvSpPr txBox="1">
            <a:spLocks noGrp="1"/>
          </p:cNvSpPr>
          <p:nvPr>
            <p:ph type="ctrTitle"/>
          </p:nvPr>
        </p:nvSpPr>
        <p:spPr>
          <a:xfrm>
            <a:off x="620489" y="628956"/>
            <a:ext cx="795201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endParaRPr b="1">
              <a:latin typeface="Calibri"/>
              <a:ea typeface="Calibri"/>
              <a:cs typeface="Calibri"/>
              <a:sym typeface="Calibri"/>
            </a:endParaRPr>
          </a:p>
        </p:txBody>
      </p:sp>
      <p:grpSp>
        <p:nvGrpSpPr>
          <p:cNvPr id="288" name="Google Shape;288;p17"/>
          <p:cNvGrpSpPr/>
          <p:nvPr/>
        </p:nvGrpSpPr>
        <p:grpSpPr>
          <a:xfrm>
            <a:off x="2155552" y="1713196"/>
            <a:ext cx="7880840" cy="4424485"/>
            <a:chOff x="123552" y="774"/>
            <a:chExt cx="7880840" cy="4424485"/>
          </a:xfrm>
        </p:grpSpPr>
        <p:sp>
          <p:nvSpPr>
            <p:cNvPr id="289" name="Google Shape;289;p17"/>
            <p:cNvSpPr/>
            <p:nvPr/>
          </p:nvSpPr>
          <p:spPr>
            <a:xfrm>
              <a:off x="3822042" y="1152951"/>
              <a:ext cx="242100" cy="1059900"/>
            </a:xfrm>
            <a:custGeom>
              <a:avLst/>
              <a:gdLst/>
              <a:ahLst/>
              <a:cxnLst/>
              <a:rect l="l" t="t" r="r" b="b"/>
              <a:pathLst>
                <a:path w="120000" h="120000" extrusionOk="0">
                  <a:moveTo>
                    <a:pt x="120000" y="0"/>
                  </a:moveTo>
                  <a:lnTo>
                    <a:pt x="120000" y="120000"/>
                  </a:lnTo>
                  <a:lnTo>
                    <a:pt x="0" y="120000"/>
                  </a:lnTo>
                </a:path>
              </a:pathLst>
            </a:custGeom>
            <a:noFill/>
            <a:ln w="12700" cap="flat" cmpd="sng">
              <a:solidFill>
                <a:srgbClr val="80BC00"/>
              </a:solidFill>
              <a:prstDash val="solid"/>
              <a:miter lim="800000"/>
              <a:headEnd type="none" w="sm" len="sm"/>
              <a:tailEnd type="none" w="sm" len="sm"/>
            </a:ln>
          </p:spPr>
        </p:sp>
        <p:sp>
          <p:nvSpPr>
            <p:cNvPr id="290" name="Google Shape;290;p17"/>
            <p:cNvSpPr/>
            <p:nvPr/>
          </p:nvSpPr>
          <p:spPr>
            <a:xfrm>
              <a:off x="4064000" y="1152951"/>
              <a:ext cx="2788200" cy="2120100"/>
            </a:xfrm>
            <a:custGeom>
              <a:avLst/>
              <a:gdLst/>
              <a:ahLst/>
              <a:cxnLst/>
              <a:rect l="l" t="t" r="r" b="b"/>
              <a:pathLst>
                <a:path w="120000" h="120000" extrusionOk="0">
                  <a:moveTo>
                    <a:pt x="0" y="0"/>
                  </a:moveTo>
                  <a:lnTo>
                    <a:pt x="0" y="106304"/>
                  </a:lnTo>
                  <a:lnTo>
                    <a:pt x="120000" y="106304"/>
                  </a:lnTo>
                  <a:lnTo>
                    <a:pt x="120000" y="120000"/>
                  </a:lnTo>
                </a:path>
              </a:pathLst>
            </a:custGeom>
            <a:noFill/>
            <a:ln w="12700" cap="flat" cmpd="sng">
              <a:solidFill>
                <a:srgbClr val="80BC00"/>
              </a:solidFill>
              <a:prstDash val="solid"/>
              <a:miter lim="800000"/>
              <a:headEnd type="none" w="sm" len="sm"/>
              <a:tailEnd type="none" w="sm" len="sm"/>
            </a:ln>
          </p:spPr>
        </p:sp>
        <p:sp>
          <p:nvSpPr>
            <p:cNvPr id="291" name="Google Shape;291;p17"/>
            <p:cNvSpPr/>
            <p:nvPr/>
          </p:nvSpPr>
          <p:spPr>
            <a:xfrm>
              <a:off x="4018280" y="1152951"/>
              <a:ext cx="91500" cy="2120100"/>
            </a:xfrm>
            <a:custGeom>
              <a:avLst/>
              <a:gdLst/>
              <a:ahLst/>
              <a:cxnLst/>
              <a:rect l="l" t="t" r="r" b="b"/>
              <a:pathLst>
                <a:path w="120000" h="120000" extrusionOk="0">
                  <a:moveTo>
                    <a:pt x="60000" y="0"/>
                  </a:moveTo>
                  <a:lnTo>
                    <a:pt x="60000" y="120000"/>
                  </a:lnTo>
                </a:path>
              </a:pathLst>
            </a:custGeom>
            <a:noFill/>
            <a:ln w="12700" cap="flat" cmpd="sng">
              <a:solidFill>
                <a:srgbClr val="80BC00"/>
              </a:solidFill>
              <a:prstDash val="solid"/>
              <a:miter lim="800000"/>
              <a:headEnd type="none" w="sm" len="sm"/>
              <a:tailEnd type="none" w="sm" len="sm"/>
            </a:ln>
          </p:spPr>
        </p:sp>
        <p:sp>
          <p:nvSpPr>
            <p:cNvPr id="292" name="Google Shape;292;p17"/>
            <p:cNvSpPr/>
            <p:nvPr/>
          </p:nvSpPr>
          <p:spPr>
            <a:xfrm>
              <a:off x="1275729" y="1152951"/>
              <a:ext cx="2788200" cy="2120100"/>
            </a:xfrm>
            <a:custGeom>
              <a:avLst/>
              <a:gdLst/>
              <a:ahLst/>
              <a:cxnLst/>
              <a:rect l="l" t="t" r="r" b="b"/>
              <a:pathLst>
                <a:path w="120000" h="120000" extrusionOk="0">
                  <a:moveTo>
                    <a:pt x="120000" y="0"/>
                  </a:moveTo>
                  <a:lnTo>
                    <a:pt x="120000" y="106304"/>
                  </a:lnTo>
                  <a:lnTo>
                    <a:pt x="0" y="106304"/>
                  </a:lnTo>
                  <a:lnTo>
                    <a:pt x="0" y="120000"/>
                  </a:lnTo>
                </a:path>
              </a:pathLst>
            </a:custGeom>
            <a:noFill/>
            <a:ln w="12700" cap="flat" cmpd="sng">
              <a:solidFill>
                <a:srgbClr val="80BC00"/>
              </a:solidFill>
              <a:prstDash val="solid"/>
              <a:miter lim="800000"/>
              <a:headEnd type="none" w="sm" len="sm"/>
              <a:tailEnd type="none" w="sm" len="sm"/>
            </a:ln>
          </p:spPr>
        </p:sp>
        <p:sp>
          <p:nvSpPr>
            <p:cNvPr id="293" name="Google Shape;293;p17"/>
            <p:cNvSpPr/>
            <p:nvPr/>
          </p:nvSpPr>
          <p:spPr>
            <a:xfrm>
              <a:off x="2911822" y="774"/>
              <a:ext cx="2304300" cy="1152300"/>
            </a:xfrm>
            <a:prstGeom prst="rect">
              <a:avLst/>
            </a:prstGeom>
            <a:solidFill>
              <a:srgbClr val="80BC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7"/>
            <p:cNvSpPr txBox="1"/>
            <p:nvPr/>
          </p:nvSpPr>
          <p:spPr>
            <a:xfrm>
              <a:off x="2911822" y="774"/>
              <a:ext cx="2304300" cy="115230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lt1"/>
                </a:solidFill>
                <a:latin typeface="Calibri"/>
                <a:ea typeface="Calibri"/>
                <a:cs typeface="Calibri"/>
                <a:sym typeface="Calibri"/>
              </a:endParaRPr>
            </a:p>
          </p:txBody>
        </p:sp>
        <p:sp>
          <p:nvSpPr>
            <p:cNvPr id="295" name="Google Shape;295;p17"/>
            <p:cNvSpPr/>
            <p:nvPr/>
          </p:nvSpPr>
          <p:spPr>
            <a:xfrm>
              <a:off x="123552" y="3272959"/>
              <a:ext cx="2304300" cy="1152300"/>
            </a:xfrm>
            <a:prstGeom prst="rect">
              <a:avLst/>
            </a:prstGeom>
            <a:solidFill>
              <a:srgbClr val="80BC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7"/>
            <p:cNvSpPr txBox="1"/>
            <p:nvPr/>
          </p:nvSpPr>
          <p:spPr>
            <a:xfrm>
              <a:off x="123552" y="3272959"/>
              <a:ext cx="2304300" cy="115230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lt1"/>
                </a:solidFill>
                <a:latin typeface="Calibri"/>
                <a:ea typeface="Calibri"/>
                <a:cs typeface="Calibri"/>
                <a:sym typeface="Calibri"/>
              </a:endParaRPr>
            </a:p>
          </p:txBody>
        </p:sp>
        <p:sp>
          <p:nvSpPr>
            <p:cNvPr id="297" name="Google Shape;297;p17"/>
            <p:cNvSpPr/>
            <p:nvPr/>
          </p:nvSpPr>
          <p:spPr>
            <a:xfrm>
              <a:off x="2911822" y="3272959"/>
              <a:ext cx="2304300" cy="1152300"/>
            </a:xfrm>
            <a:prstGeom prst="rect">
              <a:avLst/>
            </a:prstGeom>
            <a:solidFill>
              <a:srgbClr val="80BC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7"/>
            <p:cNvSpPr txBox="1"/>
            <p:nvPr/>
          </p:nvSpPr>
          <p:spPr>
            <a:xfrm>
              <a:off x="2911822" y="3272959"/>
              <a:ext cx="2304300" cy="115230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lt1"/>
                </a:solidFill>
                <a:latin typeface="Calibri"/>
                <a:ea typeface="Calibri"/>
                <a:cs typeface="Calibri"/>
                <a:sym typeface="Calibri"/>
              </a:endParaRPr>
            </a:p>
          </p:txBody>
        </p:sp>
        <p:sp>
          <p:nvSpPr>
            <p:cNvPr id="299" name="Google Shape;299;p17"/>
            <p:cNvSpPr/>
            <p:nvPr/>
          </p:nvSpPr>
          <p:spPr>
            <a:xfrm>
              <a:off x="5700092" y="3272959"/>
              <a:ext cx="2304300" cy="1152300"/>
            </a:xfrm>
            <a:prstGeom prst="rect">
              <a:avLst/>
            </a:prstGeom>
            <a:solidFill>
              <a:srgbClr val="80BC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7"/>
            <p:cNvSpPr txBox="1"/>
            <p:nvPr/>
          </p:nvSpPr>
          <p:spPr>
            <a:xfrm>
              <a:off x="5700092" y="3272959"/>
              <a:ext cx="2304300" cy="115230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lt1"/>
                </a:solidFill>
                <a:latin typeface="Calibri"/>
                <a:ea typeface="Calibri"/>
                <a:cs typeface="Calibri"/>
                <a:sym typeface="Calibri"/>
              </a:endParaRPr>
            </a:p>
          </p:txBody>
        </p:sp>
        <p:sp>
          <p:nvSpPr>
            <p:cNvPr id="301" name="Google Shape;301;p17"/>
            <p:cNvSpPr/>
            <p:nvPr/>
          </p:nvSpPr>
          <p:spPr>
            <a:xfrm>
              <a:off x="1517687" y="1636866"/>
              <a:ext cx="2304300" cy="1152300"/>
            </a:xfrm>
            <a:prstGeom prst="rect">
              <a:avLst/>
            </a:prstGeom>
            <a:solidFill>
              <a:srgbClr val="80BC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7"/>
            <p:cNvSpPr txBox="1"/>
            <p:nvPr/>
          </p:nvSpPr>
          <p:spPr>
            <a:xfrm>
              <a:off x="1517687" y="1636866"/>
              <a:ext cx="2304300" cy="1152300"/>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chemeClr val="dk1"/>
                </a:buClr>
                <a:buSzPts val="3600"/>
                <a:buFont typeface="Calibri"/>
                <a:buNone/>
              </a:pPr>
              <a:endParaRPr sz="36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ctrTitle"/>
          </p:nvPr>
        </p:nvSpPr>
        <p:spPr>
          <a:xfrm>
            <a:off x="620489" y="628956"/>
            <a:ext cx="773430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a:latin typeface="Calibri"/>
                <a:ea typeface="Calibri"/>
                <a:cs typeface="Calibri"/>
                <a:sym typeface="Calibri"/>
              </a:rPr>
              <a:t>Иконки для презентации</a:t>
            </a:r>
            <a:endParaRPr/>
          </a:p>
        </p:txBody>
      </p:sp>
      <p:pic>
        <p:nvPicPr>
          <p:cNvPr id="308" name="Google Shape;308;p18"/>
          <p:cNvPicPr preferRelativeResize="0"/>
          <p:nvPr/>
        </p:nvPicPr>
        <p:blipFill rotWithShape="1">
          <a:blip r:embed="rId3">
            <a:alphaModFix/>
          </a:blip>
          <a:srcRect/>
          <a:stretch/>
        </p:blipFill>
        <p:spPr>
          <a:xfrm>
            <a:off x="819709" y="1779415"/>
            <a:ext cx="589424" cy="589424"/>
          </a:xfrm>
          <a:prstGeom prst="rect">
            <a:avLst/>
          </a:prstGeom>
          <a:noFill/>
          <a:ln>
            <a:noFill/>
          </a:ln>
        </p:spPr>
      </p:pic>
      <p:pic>
        <p:nvPicPr>
          <p:cNvPr id="309" name="Google Shape;309;p18"/>
          <p:cNvPicPr preferRelativeResize="0"/>
          <p:nvPr/>
        </p:nvPicPr>
        <p:blipFill rotWithShape="1">
          <a:blip r:embed="rId4">
            <a:alphaModFix/>
          </a:blip>
          <a:srcRect/>
          <a:stretch/>
        </p:blipFill>
        <p:spPr>
          <a:xfrm>
            <a:off x="2243155" y="1779415"/>
            <a:ext cx="589147" cy="589424"/>
          </a:xfrm>
          <a:prstGeom prst="rect">
            <a:avLst/>
          </a:prstGeom>
          <a:noFill/>
          <a:ln>
            <a:noFill/>
          </a:ln>
        </p:spPr>
      </p:pic>
      <p:pic>
        <p:nvPicPr>
          <p:cNvPr id="310" name="Google Shape;310;p18"/>
          <p:cNvPicPr preferRelativeResize="0"/>
          <p:nvPr/>
        </p:nvPicPr>
        <p:blipFill rotWithShape="1">
          <a:blip r:embed="rId5">
            <a:alphaModFix/>
          </a:blip>
          <a:srcRect/>
          <a:stretch/>
        </p:blipFill>
        <p:spPr>
          <a:xfrm>
            <a:off x="3666325" y="1803859"/>
            <a:ext cx="589424" cy="540535"/>
          </a:xfrm>
          <a:prstGeom prst="rect">
            <a:avLst/>
          </a:prstGeom>
          <a:noFill/>
          <a:ln>
            <a:noFill/>
          </a:ln>
        </p:spPr>
      </p:pic>
      <p:pic>
        <p:nvPicPr>
          <p:cNvPr id="311" name="Google Shape;311;p18"/>
          <p:cNvPicPr preferRelativeResize="0"/>
          <p:nvPr/>
        </p:nvPicPr>
        <p:blipFill rotWithShape="1">
          <a:blip r:embed="rId6">
            <a:alphaModFix/>
          </a:blip>
          <a:srcRect/>
          <a:stretch/>
        </p:blipFill>
        <p:spPr>
          <a:xfrm>
            <a:off x="5089633" y="1779415"/>
            <a:ext cx="589424" cy="589424"/>
          </a:xfrm>
          <a:prstGeom prst="rect">
            <a:avLst/>
          </a:prstGeom>
          <a:noFill/>
          <a:ln>
            <a:noFill/>
          </a:ln>
        </p:spPr>
      </p:pic>
      <p:pic>
        <p:nvPicPr>
          <p:cNvPr id="312" name="Google Shape;312;p18"/>
          <p:cNvPicPr preferRelativeResize="0"/>
          <p:nvPr/>
        </p:nvPicPr>
        <p:blipFill rotWithShape="1">
          <a:blip r:embed="rId7">
            <a:alphaModFix/>
          </a:blip>
          <a:srcRect/>
          <a:stretch/>
        </p:blipFill>
        <p:spPr>
          <a:xfrm>
            <a:off x="6512941" y="1779415"/>
            <a:ext cx="589424" cy="589424"/>
          </a:xfrm>
          <a:prstGeom prst="rect">
            <a:avLst/>
          </a:prstGeom>
          <a:noFill/>
          <a:ln>
            <a:noFill/>
          </a:ln>
        </p:spPr>
      </p:pic>
      <p:pic>
        <p:nvPicPr>
          <p:cNvPr id="313" name="Google Shape;313;p18"/>
          <p:cNvPicPr preferRelativeResize="0"/>
          <p:nvPr/>
        </p:nvPicPr>
        <p:blipFill rotWithShape="1">
          <a:blip r:embed="rId8">
            <a:alphaModFix/>
          </a:blip>
          <a:srcRect/>
          <a:stretch/>
        </p:blipFill>
        <p:spPr>
          <a:xfrm>
            <a:off x="7936387" y="1779415"/>
            <a:ext cx="589147" cy="589424"/>
          </a:xfrm>
          <a:prstGeom prst="rect">
            <a:avLst/>
          </a:prstGeom>
          <a:noFill/>
          <a:ln>
            <a:noFill/>
          </a:ln>
        </p:spPr>
      </p:pic>
      <p:pic>
        <p:nvPicPr>
          <p:cNvPr id="314" name="Google Shape;314;p18"/>
          <p:cNvPicPr preferRelativeResize="0"/>
          <p:nvPr/>
        </p:nvPicPr>
        <p:blipFill rotWithShape="1">
          <a:blip r:embed="rId9">
            <a:alphaModFix/>
          </a:blip>
          <a:srcRect/>
          <a:stretch/>
        </p:blipFill>
        <p:spPr>
          <a:xfrm>
            <a:off x="9359557" y="1779415"/>
            <a:ext cx="589424" cy="589424"/>
          </a:xfrm>
          <a:prstGeom prst="rect">
            <a:avLst/>
          </a:prstGeom>
          <a:noFill/>
          <a:ln>
            <a:noFill/>
          </a:ln>
        </p:spPr>
      </p:pic>
      <p:pic>
        <p:nvPicPr>
          <p:cNvPr id="315" name="Google Shape;315;p18"/>
          <p:cNvPicPr preferRelativeResize="0"/>
          <p:nvPr/>
        </p:nvPicPr>
        <p:blipFill rotWithShape="1">
          <a:blip r:embed="rId10">
            <a:alphaModFix/>
          </a:blip>
          <a:srcRect/>
          <a:stretch/>
        </p:blipFill>
        <p:spPr>
          <a:xfrm>
            <a:off x="10782867" y="1816288"/>
            <a:ext cx="589424" cy="515677"/>
          </a:xfrm>
          <a:prstGeom prst="rect">
            <a:avLst/>
          </a:prstGeom>
          <a:noFill/>
          <a:ln>
            <a:noFill/>
          </a:ln>
        </p:spPr>
      </p:pic>
      <p:pic>
        <p:nvPicPr>
          <p:cNvPr id="316" name="Google Shape;316;p18"/>
          <p:cNvPicPr preferRelativeResize="0"/>
          <p:nvPr/>
        </p:nvPicPr>
        <p:blipFill rotWithShape="1">
          <a:blip r:embed="rId11">
            <a:alphaModFix/>
          </a:blip>
          <a:srcRect/>
          <a:stretch/>
        </p:blipFill>
        <p:spPr>
          <a:xfrm>
            <a:off x="3693438" y="5208883"/>
            <a:ext cx="589424" cy="589424"/>
          </a:xfrm>
          <a:prstGeom prst="rect">
            <a:avLst/>
          </a:prstGeom>
          <a:noFill/>
          <a:ln>
            <a:noFill/>
          </a:ln>
        </p:spPr>
      </p:pic>
      <p:pic>
        <p:nvPicPr>
          <p:cNvPr id="317" name="Google Shape;317;p18"/>
          <p:cNvPicPr preferRelativeResize="0"/>
          <p:nvPr/>
        </p:nvPicPr>
        <p:blipFill rotWithShape="1">
          <a:blip r:embed="rId12">
            <a:alphaModFix/>
          </a:blip>
          <a:srcRect/>
          <a:stretch/>
        </p:blipFill>
        <p:spPr>
          <a:xfrm>
            <a:off x="5121113" y="5208883"/>
            <a:ext cx="589424" cy="589424"/>
          </a:xfrm>
          <a:prstGeom prst="rect">
            <a:avLst/>
          </a:prstGeom>
          <a:noFill/>
          <a:ln>
            <a:noFill/>
          </a:ln>
        </p:spPr>
      </p:pic>
      <p:pic>
        <p:nvPicPr>
          <p:cNvPr id="318" name="Google Shape;318;p18"/>
          <p:cNvPicPr preferRelativeResize="0"/>
          <p:nvPr/>
        </p:nvPicPr>
        <p:blipFill rotWithShape="1">
          <a:blip r:embed="rId13">
            <a:alphaModFix/>
          </a:blip>
          <a:srcRect/>
          <a:stretch/>
        </p:blipFill>
        <p:spPr>
          <a:xfrm>
            <a:off x="6610106" y="5208883"/>
            <a:ext cx="466788" cy="589424"/>
          </a:xfrm>
          <a:prstGeom prst="rect">
            <a:avLst/>
          </a:prstGeom>
          <a:noFill/>
          <a:ln>
            <a:noFill/>
          </a:ln>
        </p:spPr>
      </p:pic>
      <p:pic>
        <p:nvPicPr>
          <p:cNvPr id="319" name="Google Shape;319;p18"/>
          <p:cNvPicPr preferRelativeResize="0"/>
          <p:nvPr/>
        </p:nvPicPr>
        <p:blipFill rotWithShape="1">
          <a:blip r:embed="rId14">
            <a:alphaModFix/>
          </a:blip>
          <a:srcRect/>
          <a:stretch/>
        </p:blipFill>
        <p:spPr>
          <a:xfrm>
            <a:off x="10802670" y="3982507"/>
            <a:ext cx="589147" cy="589424"/>
          </a:xfrm>
          <a:prstGeom prst="rect">
            <a:avLst/>
          </a:prstGeom>
          <a:noFill/>
          <a:ln>
            <a:noFill/>
          </a:ln>
        </p:spPr>
      </p:pic>
      <p:pic>
        <p:nvPicPr>
          <p:cNvPr id="320" name="Google Shape;320;p18"/>
          <p:cNvPicPr preferRelativeResize="0"/>
          <p:nvPr/>
        </p:nvPicPr>
        <p:blipFill rotWithShape="1">
          <a:blip r:embed="rId15">
            <a:alphaModFix/>
          </a:blip>
          <a:srcRect/>
          <a:stretch/>
        </p:blipFill>
        <p:spPr>
          <a:xfrm>
            <a:off x="838337" y="3982507"/>
            <a:ext cx="589147" cy="589424"/>
          </a:xfrm>
          <a:prstGeom prst="rect">
            <a:avLst/>
          </a:prstGeom>
          <a:noFill/>
          <a:ln>
            <a:noFill/>
          </a:ln>
        </p:spPr>
      </p:pic>
      <p:pic>
        <p:nvPicPr>
          <p:cNvPr id="321" name="Google Shape;321;p18"/>
          <p:cNvPicPr preferRelativeResize="0"/>
          <p:nvPr/>
        </p:nvPicPr>
        <p:blipFill rotWithShape="1">
          <a:blip r:embed="rId16">
            <a:alphaModFix/>
          </a:blip>
          <a:srcRect/>
          <a:stretch/>
        </p:blipFill>
        <p:spPr>
          <a:xfrm>
            <a:off x="2261675" y="3982507"/>
            <a:ext cx="589424" cy="589424"/>
          </a:xfrm>
          <a:prstGeom prst="rect">
            <a:avLst/>
          </a:prstGeom>
          <a:noFill/>
          <a:ln>
            <a:noFill/>
          </a:ln>
        </p:spPr>
      </p:pic>
      <p:pic>
        <p:nvPicPr>
          <p:cNvPr id="322" name="Google Shape;322;p18"/>
          <p:cNvPicPr preferRelativeResize="0"/>
          <p:nvPr/>
        </p:nvPicPr>
        <p:blipFill rotWithShape="1">
          <a:blip r:embed="rId17">
            <a:alphaModFix/>
          </a:blip>
          <a:srcRect/>
          <a:stretch/>
        </p:blipFill>
        <p:spPr>
          <a:xfrm>
            <a:off x="3685151" y="3982507"/>
            <a:ext cx="589424" cy="589424"/>
          </a:xfrm>
          <a:prstGeom prst="rect">
            <a:avLst/>
          </a:prstGeom>
          <a:noFill/>
          <a:ln>
            <a:noFill/>
          </a:ln>
        </p:spPr>
      </p:pic>
      <p:pic>
        <p:nvPicPr>
          <p:cNvPr id="323" name="Google Shape;323;p18"/>
          <p:cNvPicPr preferRelativeResize="0"/>
          <p:nvPr/>
        </p:nvPicPr>
        <p:blipFill rotWithShape="1">
          <a:blip r:embed="rId18">
            <a:alphaModFix/>
          </a:blip>
          <a:srcRect/>
          <a:stretch/>
        </p:blipFill>
        <p:spPr>
          <a:xfrm>
            <a:off x="5108627" y="3994798"/>
            <a:ext cx="589424" cy="564841"/>
          </a:xfrm>
          <a:prstGeom prst="rect">
            <a:avLst/>
          </a:prstGeom>
          <a:noFill/>
          <a:ln>
            <a:noFill/>
          </a:ln>
        </p:spPr>
      </p:pic>
      <p:pic>
        <p:nvPicPr>
          <p:cNvPr id="324" name="Google Shape;324;p18"/>
          <p:cNvPicPr preferRelativeResize="0"/>
          <p:nvPr/>
        </p:nvPicPr>
        <p:blipFill rotWithShape="1">
          <a:blip r:embed="rId19">
            <a:alphaModFix/>
          </a:blip>
          <a:srcRect/>
          <a:stretch/>
        </p:blipFill>
        <p:spPr>
          <a:xfrm>
            <a:off x="6532103" y="3982507"/>
            <a:ext cx="589424" cy="589424"/>
          </a:xfrm>
          <a:prstGeom prst="rect">
            <a:avLst/>
          </a:prstGeom>
          <a:noFill/>
          <a:ln>
            <a:noFill/>
          </a:ln>
        </p:spPr>
      </p:pic>
      <p:pic>
        <p:nvPicPr>
          <p:cNvPr id="325" name="Google Shape;325;p18"/>
          <p:cNvPicPr preferRelativeResize="0"/>
          <p:nvPr/>
        </p:nvPicPr>
        <p:blipFill rotWithShape="1">
          <a:blip r:embed="rId20">
            <a:alphaModFix/>
          </a:blip>
          <a:srcRect/>
          <a:stretch/>
        </p:blipFill>
        <p:spPr>
          <a:xfrm>
            <a:off x="8016897" y="3982507"/>
            <a:ext cx="466788" cy="589424"/>
          </a:xfrm>
          <a:prstGeom prst="rect">
            <a:avLst/>
          </a:prstGeom>
          <a:noFill/>
          <a:ln>
            <a:noFill/>
          </a:ln>
        </p:spPr>
      </p:pic>
      <p:pic>
        <p:nvPicPr>
          <p:cNvPr id="326" name="Google Shape;326;p18"/>
          <p:cNvPicPr preferRelativeResize="0"/>
          <p:nvPr/>
        </p:nvPicPr>
        <p:blipFill rotWithShape="1">
          <a:blip r:embed="rId21">
            <a:alphaModFix/>
          </a:blip>
          <a:srcRect/>
          <a:stretch/>
        </p:blipFill>
        <p:spPr>
          <a:xfrm>
            <a:off x="9379055" y="3982507"/>
            <a:ext cx="589424" cy="589424"/>
          </a:xfrm>
          <a:prstGeom prst="rect">
            <a:avLst/>
          </a:prstGeom>
          <a:noFill/>
          <a:ln>
            <a:noFill/>
          </a:ln>
        </p:spPr>
      </p:pic>
      <p:pic>
        <p:nvPicPr>
          <p:cNvPr id="327" name="Google Shape;327;p18"/>
          <p:cNvPicPr preferRelativeResize="0"/>
          <p:nvPr/>
        </p:nvPicPr>
        <p:blipFill rotWithShape="1">
          <a:blip r:embed="rId22">
            <a:alphaModFix/>
          </a:blip>
          <a:srcRect/>
          <a:stretch/>
        </p:blipFill>
        <p:spPr>
          <a:xfrm>
            <a:off x="10831810" y="5233327"/>
            <a:ext cx="589424" cy="540535"/>
          </a:xfrm>
          <a:prstGeom prst="rect">
            <a:avLst/>
          </a:prstGeom>
          <a:noFill/>
          <a:ln>
            <a:noFill/>
          </a:ln>
        </p:spPr>
      </p:pic>
      <p:pic>
        <p:nvPicPr>
          <p:cNvPr id="328" name="Google Shape;328;p18"/>
          <p:cNvPicPr preferRelativeResize="0"/>
          <p:nvPr/>
        </p:nvPicPr>
        <p:blipFill rotWithShape="1">
          <a:blip r:embed="rId23">
            <a:alphaModFix/>
          </a:blip>
          <a:srcRect/>
          <a:stretch/>
        </p:blipFill>
        <p:spPr>
          <a:xfrm>
            <a:off x="7976463" y="5343810"/>
            <a:ext cx="589424" cy="319570"/>
          </a:xfrm>
          <a:prstGeom prst="rect">
            <a:avLst/>
          </a:prstGeom>
          <a:noFill/>
          <a:ln>
            <a:noFill/>
          </a:ln>
        </p:spPr>
      </p:pic>
      <p:pic>
        <p:nvPicPr>
          <p:cNvPr id="329" name="Google Shape;329;p18"/>
          <p:cNvPicPr preferRelativeResize="0"/>
          <p:nvPr/>
        </p:nvPicPr>
        <p:blipFill rotWithShape="1">
          <a:blip r:embed="rId24">
            <a:alphaModFix/>
          </a:blip>
          <a:srcRect/>
          <a:stretch/>
        </p:blipFill>
        <p:spPr>
          <a:xfrm>
            <a:off x="9453165" y="5208883"/>
            <a:ext cx="491370" cy="589424"/>
          </a:xfrm>
          <a:prstGeom prst="rect">
            <a:avLst/>
          </a:prstGeom>
          <a:noFill/>
          <a:ln>
            <a:noFill/>
          </a:ln>
        </p:spPr>
      </p:pic>
      <p:pic>
        <p:nvPicPr>
          <p:cNvPr id="330" name="Google Shape;330;p18"/>
          <p:cNvPicPr preferRelativeResize="0"/>
          <p:nvPr/>
        </p:nvPicPr>
        <p:blipFill rotWithShape="1">
          <a:blip r:embed="rId25">
            <a:alphaModFix/>
          </a:blip>
          <a:srcRect/>
          <a:stretch/>
        </p:blipFill>
        <p:spPr>
          <a:xfrm>
            <a:off x="852313" y="2868474"/>
            <a:ext cx="589421" cy="589421"/>
          </a:xfrm>
          <a:prstGeom prst="rect">
            <a:avLst/>
          </a:prstGeom>
          <a:noFill/>
          <a:ln>
            <a:noFill/>
          </a:ln>
        </p:spPr>
      </p:pic>
      <p:pic>
        <p:nvPicPr>
          <p:cNvPr id="331" name="Google Shape;331;p18"/>
          <p:cNvPicPr preferRelativeResize="0"/>
          <p:nvPr/>
        </p:nvPicPr>
        <p:blipFill rotWithShape="1">
          <a:blip r:embed="rId26">
            <a:alphaModFix/>
          </a:blip>
          <a:srcRect/>
          <a:stretch/>
        </p:blipFill>
        <p:spPr>
          <a:xfrm>
            <a:off x="899406" y="5208883"/>
            <a:ext cx="466788" cy="589424"/>
          </a:xfrm>
          <a:prstGeom prst="rect">
            <a:avLst/>
          </a:prstGeom>
          <a:noFill/>
          <a:ln>
            <a:noFill/>
          </a:ln>
        </p:spPr>
      </p:pic>
      <p:pic>
        <p:nvPicPr>
          <p:cNvPr id="332" name="Google Shape;332;p18"/>
          <p:cNvPicPr preferRelativeResize="0"/>
          <p:nvPr/>
        </p:nvPicPr>
        <p:blipFill rotWithShape="1">
          <a:blip r:embed="rId15">
            <a:alphaModFix/>
          </a:blip>
          <a:srcRect/>
          <a:stretch/>
        </p:blipFill>
        <p:spPr>
          <a:xfrm>
            <a:off x="2265901" y="5208883"/>
            <a:ext cx="589147" cy="589424"/>
          </a:xfrm>
          <a:prstGeom prst="rect">
            <a:avLst/>
          </a:prstGeom>
          <a:noFill/>
          <a:ln>
            <a:noFill/>
          </a:ln>
        </p:spPr>
      </p:pic>
      <p:pic>
        <p:nvPicPr>
          <p:cNvPr id="333" name="Google Shape;333;p18"/>
          <p:cNvPicPr preferRelativeResize="0"/>
          <p:nvPr/>
        </p:nvPicPr>
        <p:blipFill rotWithShape="1">
          <a:blip r:embed="rId27">
            <a:alphaModFix/>
          </a:blip>
          <a:srcRect/>
          <a:stretch/>
        </p:blipFill>
        <p:spPr>
          <a:xfrm>
            <a:off x="2270964" y="2868474"/>
            <a:ext cx="589424" cy="589424"/>
          </a:xfrm>
          <a:prstGeom prst="rect">
            <a:avLst/>
          </a:prstGeom>
          <a:noFill/>
          <a:ln>
            <a:noFill/>
          </a:ln>
        </p:spPr>
      </p:pic>
      <p:pic>
        <p:nvPicPr>
          <p:cNvPr id="334" name="Google Shape;334;p18"/>
          <p:cNvPicPr preferRelativeResize="0"/>
          <p:nvPr/>
        </p:nvPicPr>
        <p:blipFill rotWithShape="1">
          <a:blip r:embed="rId28">
            <a:alphaModFix/>
          </a:blip>
          <a:srcRect/>
          <a:stretch/>
        </p:blipFill>
        <p:spPr>
          <a:xfrm>
            <a:off x="3750933" y="2868474"/>
            <a:ext cx="466788" cy="589424"/>
          </a:xfrm>
          <a:prstGeom prst="rect">
            <a:avLst/>
          </a:prstGeom>
          <a:noFill/>
          <a:ln>
            <a:noFill/>
          </a:ln>
        </p:spPr>
      </p:pic>
      <p:pic>
        <p:nvPicPr>
          <p:cNvPr id="335" name="Google Shape;335;p18"/>
          <p:cNvPicPr preferRelativeResize="0"/>
          <p:nvPr/>
        </p:nvPicPr>
        <p:blipFill rotWithShape="1">
          <a:blip r:embed="rId29">
            <a:alphaModFix/>
          </a:blip>
          <a:srcRect/>
          <a:stretch/>
        </p:blipFill>
        <p:spPr>
          <a:xfrm>
            <a:off x="5108266" y="2905347"/>
            <a:ext cx="589424" cy="515677"/>
          </a:xfrm>
          <a:prstGeom prst="rect">
            <a:avLst/>
          </a:prstGeom>
          <a:noFill/>
          <a:ln>
            <a:noFill/>
          </a:ln>
        </p:spPr>
      </p:pic>
      <p:pic>
        <p:nvPicPr>
          <p:cNvPr id="336" name="Google Shape;336;p18"/>
          <p:cNvPicPr preferRelativeResize="0"/>
          <p:nvPr/>
        </p:nvPicPr>
        <p:blipFill rotWithShape="1">
          <a:blip r:embed="rId30">
            <a:alphaModFix/>
          </a:blip>
          <a:srcRect/>
          <a:stretch/>
        </p:blipFill>
        <p:spPr>
          <a:xfrm>
            <a:off x="6526917" y="2868474"/>
            <a:ext cx="589424" cy="589424"/>
          </a:xfrm>
          <a:prstGeom prst="rect">
            <a:avLst/>
          </a:prstGeom>
          <a:noFill/>
          <a:ln>
            <a:noFill/>
          </a:ln>
        </p:spPr>
      </p:pic>
      <p:pic>
        <p:nvPicPr>
          <p:cNvPr id="337" name="Google Shape;337;p18"/>
          <p:cNvPicPr preferRelativeResize="0"/>
          <p:nvPr/>
        </p:nvPicPr>
        <p:blipFill rotWithShape="1">
          <a:blip r:embed="rId31">
            <a:alphaModFix/>
          </a:blip>
          <a:srcRect/>
          <a:stretch/>
        </p:blipFill>
        <p:spPr>
          <a:xfrm>
            <a:off x="7970012" y="2868474"/>
            <a:ext cx="540535" cy="589424"/>
          </a:xfrm>
          <a:prstGeom prst="rect">
            <a:avLst/>
          </a:prstGeom>
          <a:noFill/>
          <a:ln>
            <a:noFill/>
          </a:ln>
        </p:spPr>
      </p:pic>
      <p:pic>
        <p:nvPicPr>
          <p:cNvPr id="338" name="Google Shape;338;p18"/>
          <p:cNvPicPr preferRelativeResize="0"/>
          <p:nvPr/>
        </p:nvPicPr>
        <p:blipFill rotWithShape="1">
          <a:blip r:embed="rId32">
            <a:alphaModFix/>
          </a:blip>
          <a:srcRect/>
          <a:stretch/>
        </p:blipFill>
        <p:spPr>
          <a:xfrm>
            <a:off x="9364219" y="2868474"/>
            <a:ext cx="589424" cy="589424"/>
          </a:xfrm>
          <a:prstGeom prst="rect">
            <a:avLst/>
          </a:prstGeom>
          <a:noFill/>
          <a:ln>
            <a:noFill/>
          </a:ln>
        </p:spPr>
      </p:pic>
      <p:pic>
        <p:nvPicPr>
          <p:cNvPr id="339" name="Google Shape;339;p18"/>
          <p:cNvPicPr preferRelativeResize="0"/>
          <p:nvPr/>
        </p:nvPicPr>
        <p:blipFill rotWithShape="1">
          <a:blip r:embed="rId33">
            <a:alphaModFix/>
          </a:blip>
          <a:srcRect/>
          <a:stretch/>
        </p:blipFill>
        <p:spPr>
          <a:xfrm>
            <a:off x="10868767" y="2868474"/>
            <a:ext cx="417623" cy="589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
          <p:cNvSpPr txBox="1">
            <a:spLocks noGrp="1"/>
          </p:cNvSpPr>
          <p:nvPr>
            <p:ph type="ctrTitle"/>
          </p:nvPr>
        </p:nvSpPr>
        <p:spPr>
          <a:xfrm>
            <a:off x="620489" y="628956"/>
            <a:ext cx="7948354"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Класс задач NLP</a:t>
            </a:r>
            <a:endParaRPr b="1" dirty="0">
              <a:solidFill>
                <a:srgbClr val="80BC00"/>
              </a:solidFill>
              <a:latin typeface="Calibri"/>
              <a:ea typeface="Calibri"/>
              <a:cs typeface="Calibri"/>
              <a:sym typeface="Calibri"/>
            </a:endParaRPr>
          </a:p>
        </p:txBody>
      </p:sp>
      <p:sp>
        <p:nvSpPr>
          <p:cNvPr id="214" name="Google Shape;214;p3"/>
          <p:cNvSpPr txBox="1">
            <a:spLocks noGrp="1"/>
          </p:cNvSpPr>
          <p:nvPr>
            <p:ph type="body" idx="3"/>
          </p:nvPr>
        </p:nvSpPr>
        <p:spPr>
          <a:xfrm>
            <a:off x="620490" y="1772433"/>
            <a:ext cx="3769884" cy="4583916"/>
          </a:xfrm>
          <a:prstGeom prst="rect">
            <a:avLst/>
          </a:prstGeom>
          <a:noFill/>
          <a:ln>
            <a:noFill/>
          </a:ln>
        </p:spPr>
        <p:txBody>
          <a:bodyPr spcFirstLastPara="1" wrap="square" lIns="91425" tIns="45700" rIns="91425" bIns="45700" anchor="t" anchorCtr="0">
            <a:noAutofit/>
          </a:bodyPr>
          <a:lstStyle/>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Распознавание речи</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из аудио</a:t>
            </a:r>
          </a:p>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Генерация текста и речи</a:t>
            </a:r>
            <a:endParaRPr lang="ru-RU" b="0"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Анализ текста</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Подсказки при наборе</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Обработка текста</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Извлечение информации из текста</a:t>
            </a:r>
          </a:p>
          <a:p>
            <a:pPr fontAlgn="base"/>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Автоматическое обобщение или пересказ текста</a:t>
            </a:r>
            <a:endPar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Машинный перевод</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a:t>
            </a:r>
            <a:endParaRPr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15" name="Google Shape;215;p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3</a:t>
            </a:r>
            <a:endParaRPr dirty="0"/>
          </a:p>
        </p:txBody>
      </p:sp>
      <p:pic>
        <p:nvPicPr>
          <p:cNvPr id="1026" name="Picture 2">
            <a:extLst>
              <a:ext uri="{FF2B5EF4-FFF2-40B4-BE49-F238E27FC236}">
                <a16:creationId xmlns:a16="http://schemas.microsoft.com/office/drawing/2014/main" id="{F664C59C-5544-ACD9-F7CD-6281390FCA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6" t="1726" r="721" b="1506"/>
          <a:stretch/>
        </p:blipFill>
        <p:spPr bwMode="auto">
          <a:xfrm>
            <a:off x="4459265" y="1728591"/>
            <a:ext cx="7402883" cy="3864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
          <p:cNvSpPr txBox="1">
            <a:spLocks noGrp="1"/>
          </p:cNvSpPr>
          <p:nvPr>
            <p:ph type="ctrTitle"/>
          </p:nvPr>
        </p:nvSpPr>
        <p:spPr>
          <a:xfrm>
            <a:off x="620488" y="628956"/>
            <a:ext cx="10047511" cy="5894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en-US" b="1" dirty="0" err="1"/>
              <a:t>DaNetQA</a:t>
            </a:r>
            <a:r>
              <a:rPr lang="en-US" b="1" dirty="0"/>
              <a:t> </a:t>
            </a:r>
            <a:r>
              <a:rPr lang="ru-RU" b="1" dirty="0"/>
              <a:t>– задача </a:t>
            </a:r>
            <a:r>
              <a:rPr lang="en-US" b="1" dirty="0"/>
              <a:t>NLP </a:t>
            </a:r>
            <a:r>
              <a:rPr lang="ru-RU" b="1" dirty="0"/>
              <a:t>бинарной классификации</a:t>
            </a:r>
            <a:endParaRPr b="1" dirty="0">
              <a:solidFill>
                <a:srgbClr val="80BC00"/>
              </a:solidFill>
              <a:latin typeface="Calibri"/>
              <a:ea typeface="Calibri"/>
              <a:cs typeface="Calibri"/>
              <a:sym typeface="Calibri"/>
            </a:endParaRPr>
          </a:p>
        </p:txBody>
      </p:sp>
      <p:sp>
        <p:nvSpPr>
          <p:cNvPr id="215" name="Google Shape;215;p3"/>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4</a:t>
            </a:r>
          </a:p>
        </p:txBody>
      </p:sp>
      <p:sp>
        <p:nvSpPr>
          <p:cNvPr id="2" name="Rectangle: Rounded Corners 1">
            <a:extLst>
              <a:ext uri="{FF2B5EF4-FFF2-40B4-BE49-F238E27FC236}">
                <a16:creationId xmlns:a16="http://schemas.microsoft.com/office/drawing/2014/main" id="{D2641B4D-C5A5-B386-8781-8B5C58ED787D}"/>
              </a:ext>
            </a:extLst>
          </p:cNvPr>
          <p:cNvSpPr/>
          <p:nvPr/>
        </p:nvSpPr>
        <p:spPr>
          <a:xfrm>
            <a:off x="1072017" y="4340266"/>
            <a:ext cx="2987454" cy="726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2000" b="1" dirty="0">
                <a:latin typeface="Calibri" panose="020F0502020204030204" pitchFamily="34" charset="0"/>
                <a:ea typeface="Calibri" panose="020F0502020204030204" pitchFamily="34" charset="0"/>
                <a:cs typeface="Calibri" panose="020F0502020204030204" pitchFamily="34" charset="0"/>
              </a:rPr>
              <a:t>Контекст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1D7D9C61-FDC8-4E37-7A2A-13C6C477E064}"/>
              </a:ext>
            </a:extLst>
          </p:cNvPr>
          <p:cNvSpPr/>
          <p:nvPr/>
        </p:nvSpPr>
        <p:spPr>
          <a:xfrm>
            <a:off x="1072017" y="2400412"/>
            <a:ext cx="2987458" cy="7265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Общий </a:t>
            </a:r>
            <a:r>
              <a:rPr lang="ru-RU" sz="2000" b="1" dirty="0">
                <a:latin typeface="Calibri" panose="020F0502020204030204" pitchFamily="34" charset="0"/>
                <a:ea typeface="Calibri" panose="020F0502020204030204" pitchFamily="34" charset="0"/>
                <a:cs typeface="Calibri" panose="020F0502020204030204" pitchFamily="34" charset="0"/>
              </a:rPr>
              <a:t>вопрос</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6EA47E5A-CF3F-A657-0FBE-1C02F8B24157}"/>
              </a:ext>
            </a:extLst>
          </p:cNvPr>
          <p:cNvSpPr/>
          <p:nvPr/>
        </p:nvSpPr>
        <p:spPr>
          <a:xfrm>
            <a:off x="8617903" y="3351018"/>
            <a:ext cx="2893512" cy="7324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1800" b="1" dirty="0">
                <a:latin typeface="Calibri" panose="020F0502020204030204" pitchFamily="34" charset="0"/>
                <a:ea typeface="Calibri" panose="020F0502020204030204" pitchFamily="34" charset="0"/>
                <a:cs typeface="Calibri" panose="020F0502020204030204" pitchFamily="34" charset="0"/>
              </a:rPr>
              <a:t>Да или Нет</a:t>
            </a:r>
            <a:endParaRPr lang="ru-RU" b="1" dirty="0">
              <a:latin typeface="Calibri" panose="020F0502020204030204" pitchFamily="34" charset="0"/>
              <a:ea typeface="Calibri" panose="020F0502020204030204" pitchFamily="34" charset="0"/>
              <a:cs typeface="Calibri" panose="020F0502020204030204" pitchFamily="34" charset="0"/>
            </a:endParaRPr>
          </a:p>
        </p:txBody>
      </p:sp>
      <p:sp>
        <p:nvSpPr>
          <p:cNvPr id="5" name="Oval 4">
            <a:extLst>
              <a:ext uri="{FF2B5EF4-FFF2-40B4-BE49-F238E27FC236}">
                <a16:creationId xmlns:a16="http://schemas.microsoft.com/office/drawing/2014/main" id="{4EEBE2EB-EB1A-C6A4-8004-98B7F174C800}"/>
              </a:ext>
            </a:extLst>
          </p:cNvPr>
          <p:cNvSpPr/>
          <p:nvPr/>
        </p:nvSpPr>
        <p:spPr>
          <a:xfrm>
            <a:off x="4768241" y="2404996"/>
            <a:ext cx="2655518" cy="26555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NLP</a:t>
            </a:r>
          </a:p>
          <a:p>
            <a:pPr algn="ctr"/>
            <a:r>
              <a:rPr lang="en-US" sz="4000" b="1" dirty="0">
                <a:latin typeface="Calibri" panose="020F0502020204030204" pitchFamily="34" charset="0"/>
                <a:ea typeface="Calibri" panose="020F0502020204030204" pitchFamily="34" charset="0"/>
                <a:cs typeface="Calibri" panose="020F0502020204030204" pitchFamily="34" charset="0"/>
              </a:rPr>
              <a:t>UNIT</a:t>
            </a:r>
          </a:p>
        </p:txBody>
      </p:sp>
      <p:cxnSp>
        <p:nvCxnSpPr>
          <p:cNvPr id="7" name="Connector: Elbow 6">
            <a:extLst>
              <a:ext uri="{FF2B5EF4-FFF2-40B4-BE49-F238E27FC236}">
                <a16:creationId xmlns:a16="http://schemas.microsoft.com/office/drawing/2014/main" id="{A312E22D-77C0-6ABF-D4FF-E10CF862F702}"/>
              </a:ext>
            </a:extLst>
          </p:cNvPr>
          <p:cNvCxnSpPr>
            <a:cxnSpLocks/>
            <a:stCxn id="2" idx="3"/>
          </p:cNvCxnSpPr>
          <p:nvPr/>
        </p:nvCxnSpPr>
        <p:spPr>
          <a:xfrm flipV="1">
            <a:off x="4059471" y="4038188"/>
            <a:ext cx="708770" cy="665333"/>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8" name="Connector: Elbow 7">
            <a:extLst>
              <a:ext uri="{FF2B5EF4-FFF2-40B4-BE49-F238E27FC236}">
                <a16:creationId xmlns:a16="http://schemas.microsoft.com/office/drawing/2014/main" id="{4D094DC3-C3D8-993D-F1E4-E94B9F17E391}"/>
              </a:ext>
            </a:extLst>
          </p:cNvPr>
          <p:cNvCxnSpPr>
            <a:cxnSpLocks/>
            <a:stCxn id="3" idx="3"/>
          </p:cNvCxnSpPr>
          <p:nvPr/>
        </p:nvCxnSpPr>
        <p:spPr>
          <a:xfrm>
            <a:off x="4059475" y="2763667"/>
            <a:ext cx="708766" cy="665333"/>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1" name="Connector: Elbow 10">
            <a:extLst>
              <a:ext uri="{FF2B5EF4-FFF2-40B4-BE49-F238E27FC236}">
                <a16:creationId xmlns:a16="http://schemas.microsoft.com/office/drawing/2014/main" id="{5DCDC34D-E84C-3BEB-53A7-8466FA0CD211}"/>
              </a:ext>
            </a:extLst>
          </p:cNvPr>
          <p:cNvCxnSpPr>
            <a:cxnSpLocks/>
            <a:stCxn id="5" idx="6"/>
            <a:endCxn id="4" idx="1"/>
          </p:cNvCxnSpPr>
          <p:nvPr/>
        </p:nvCxnSpPr>
        <p:spPr>
          <a:xfrm flipV="1">
            <a:off x="7423759" y="3717252"/>
            <a:ext cx="1194144" cy="15503"/>
          </a:xfrm>
          <a:prstGeom prst="bentConnector3">
            <a:avLst>
              <a:gd name="adj1" fmla="val -1399"/>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9247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9" y="628956"/>
            <a:ext cx="7948500"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t>Данные</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5</a:t>
            </a:r>
            <a:endParaRPr dirty="0"/>
          </a:p>
        </p:txBody>
      </p:sp>
      <p:graphicFrame>
        <p:nvGraphicFramePr>
          <p:cNvPr id="6" name="Chart 5">
            <a:extLst>
              <a:ext uri="{FF2B5EF4-FFF2-40B4-BE49-F238E27FC236}">
                <a16:creationId xmlns:a16="http://schemas.microsoft.com/office/drawing/2014/main" id="{8175EB54-3C06-8D34-EF6E-CEE942B39C90}"/>
              </a:ext>
            </a:extLst>
          </p:cNvPr>
          <p:cNvGraphicFramePr/>
          <p:nvPr>
            <p:extLst>
              <p:ext uri="{D42A27DB-BD31-4B8C-83A1-F6EECF244321}">
                <p14:modId xmlns:p14="http://schemas.microsoft.com/office/powerpoint/2010/main" val="756054392"/>
              </p:ext>
            </p:extLst>
          </p:nvPr>
        </p:nvGraphicFramePr>
        <p:xfrm>
          <a:off x="9530568" y="628956"/>
          <a:ext cx="2274864" cy="28565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2A79F7D-112C-9AE7-4EEF-D3DF7461EF3D}"/>
              </a:ext>
            </a:extLst>
          </p:cNvPr>
          <p:cNvGraphicFramePr/>
          <p:nvPr>
            <p:extLst>
              <p:ext uri="{D42A27DB-BD31-4B8C-83A1-F6EECF244321}">
                <p14:modId xmlns:p14="http://schemas.microsoft.com/office/powerpoint/2010/main" val="397514219"/>
              </p:ext>
            </p:extLst>
          </p:nvPr>
        </p:nvGraphicFramePr>
        <p:xfrm>
          <a:off x="9530568" y="3485469"/>
          <a:ext cx="2274864" cy="2856513"/>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Top Corners One Rounded and One Snipped 8">
            <a:extLst>
              <a:ext uri="{FF2B5EF4-FFF2-40B4-BE49-F238E27FC236}">
                <a16:creationId xmlns:a16="http://schemas.microsoft.com/office/drawing/2014/main" id="{6EF6047B-8576-2A37-0D31-50297FB42170}"/>
              </a:ext>
            </a:extLst>
          </p:cNvPr>
          <p:cNvSpPr/>
          <p:nvPr/>
        </p:nvSpPr>
        <p:spPr>
          <a:xfrm>
            <a:off x="770349" y="1668058"/>
            <a:ext cx="8605381" cy="1515650"/>
          </a:xfrm>
          <a:prstGeom prst="snipRoundRect">
            <a:avLst>
              <a:gd name="adj1" fmla="val 11708"/>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«Вы́ставочный центр» — станция Московского монорельса. Расположена между станциями «Улица Академика Королёва» и «Улица Сергея Эйзенштейна». Находится на территории Останкинского района Северо-Восточного административного округа города Москвы. Переход на станцию ВДНХ Калужско-Рижской линии. Названа в честь Всероссийского выставочного центра — названия ВДНХ с 1992 по 2014 год. 20 ноября 2004 года линия монорельса начала работать в «экскурсионном режиме» и перевезла первых пассажиров .</a:t>
            </a:r>
          </a:p>
        </p:txBody>
      </p:sp>
      <p:sp>
        <p:nvSpPr>
          <p:cNvPr id="10" name="Rectangle: Top Corners One Rounded and One Snipped 9">
            <a:extLst>
              <a:ext uri="{FF2B5EF4-FFF2-40B4-BE49-F238E27FC236}">
                <a16:creationId xmlns:a16="http://schemas.microsoft.com/office/drawing/2014/main" id="{1EE718FB-1524-0D08-1CEE-80BEC3F67458}"/>
              </a:ext>
            </a:extLst>
          </p:cNvPr>
          <p:cNvSpPr/>
          <p:nvPr/>
        </p:nvSpPr>
        <p:spPr>
          <a:xfrm>
            <a:off x="757824" y="3901113"/>
            <a:ext cx="8617906" cy="1842072"/>
          </a:xfrm>
          <a:prstGeom prst="snipRoundRect">
            <a:avLst>
              <a:gd name="adj1" fmla="val 10743"/>
              <a:gd name="adj2"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Отметив некоторые недостатки и в целом удачную конструкцию, специалисты ГАУ не рекомендовали принимать ПП Калашникова на вооружение по технологическим причинам. Заключение гласило: С 1942 года Калашников работал на Центральном научно-исследовательском полигоне стрелкового и миномётного вооружения ГАУ РККА. Здесь в 1944 году он создал опытный образец самозарядного карабина, который, хотя и не вышел в серийное производство, частично послужил прототипом для создания автомата. С 1945 года Михаил Калашников начал разработку автоматического оружия под промежуточный патрон 7,62×39 образца 1943 года. Автомат Калашникова победил в конкурсе 1947 года и был принят на вооружение.</a:t>
            </a:r>
          </a:p>
        </p:txBody>
      </p:sp>
      <p:sp>
        <p:nvSpPr>
          <p:cNvPr id="12" name="Speech Bubble: Rectangle 11">
            <a:extLst>
              <a:ext uri="{FF2B5EF4-FFF2-40B4-BE49-F238E27FC236}">
                <a16:creationId xmlns:a16="http://schemas.microsoft.com/office/drawing/2014/main" id="{A53D68B3-0AF8-BD25-FEA5-3A940E15ABD9}"/>
              </a:ext>
            </a:extLst>
          </p:cNvPr>
          <p:cNvSpPr/>
          <p:nvPr/>
        </p:nvSpPr>
        <p:spPr>
          <a:xfrm>
            <a:off x="1584542" y="5999483"/>
            <a:ext cx="3582442" cy="329489"/>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Был ли автомат калашникова в вов?</a:t>
            </a:r>
          </a:p>
        </p:txBody>
      </p:sp>
      <p:sp>
        <p:nvSpPr>
          <p:cNvPr id="14" name="Speech Bubble: Rectangle 13">
            <a:extLst>
              <a:ext uri="{FF2B5EF4-FFF2-40B4-BE49-F238E27FC236}">
                <a16:creationId xmlns:a16="http://schemas.microsoft.com/office/drawing/2014/main" id="{E56C3B83-0818-26FD-B00E-3287C46960B8}"/>
              </a:ext>
            </a:extLst>
          </p:cNvPr>
          <p:cNvSpPr/>
          <p:nvPr/>
        </p:nvSpPr>
        <p:spPr>
          <a:xfrm>
            <a:off x="1584542" y="3429000"/>
            <a:ext cx="3582442" cy="343964"/>
          </a:xfrm>
          <a:prstGeom prst="wedgeRectCallout">
            <a:avLst>
              <a:gd name="adj1" fmla="val 21764"/>
              <a:gd name="adj2" fmla="val -1275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Вднх - это выставочный центр?</a:t>
            </a:r>
          </a:p>
        </p:txBody>
      </p:sp>
      <p:sp>
        <p:nvSpPr>
          <p:cNvPr id="17" name="Isosceles Triangle 16">
            <a:extLst>
              <a:ext uri="{FF2B5EF4-FFF2-40B4-BE49-F238E27FC236}">
                <a16:creationId xmlns:a16="http://schemas.microsoft.com/office/drawing/2014/main" id="{DF23FFF0-ED80-F6E5-02FA-87C35467BFBA}"/>
              </a:ext>
            </a:extLst>
          </p:cNvPr>
          <p:cNvSpPr/>
          <p:nvPr/>
        </p:nvSpPr>
        <p:spPr>
          <a:xfrm>
            <a:off x="5175335" y="5743185"/>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Нет</a:t>
            </a:r>
          </a:p>
        </p:txBody>
      </p:sp>
      <p:sp>
        <p:nvSpPr>
          <p:cNvPr id="18" name="Isosceles Triangle 17">
            <a:extLst>
              <a:ext uri="{FF2B5EF4-FFF2-40B4-BE49-F238E27FC236}">
                <a16:creationId xmlns:a16="http://schemas.microsoft.com/office/drawing/2014/main" id="{FE0E395B-DA24-6105-6A76-CC44916E57AA}"/>
              </a:ext>
            </a:extLst>
          </p:cNvPr>
          <p:cNvSpPr/>
          <p:nvPr/>
        </p:nvSpPr>
        <p:spPr>
          <a:xfrm>
            <a:off x="5166984" y="3187177"/>
            <a:ext cx="1060704" cy="585787"/>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latin typeface="Calibri Light" panose="020F0302020204030204" pitchFamily="34" charset="0"/>
                <a:ea typeface="Calibri Light" panose="020F0302020204030204" pitchFamily="34" charset="0"/>
                <a:cs typeface="Calibri Light" panose="020F0302020204030204" pitchFamily="34" charset="0"/>
              </a:rPr>
              <a:t>Да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10733311"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Анализ данных: количество символов</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6</a:t>
            </a:r>
            <a:endParaRPr dirty="0"/>
          </a:p>
        </p:txBody>
      </p:sp>
      <p:pic>
        <p:nvPicPr>
          <p:cNvPr id="15" name="Picture 14">
            <a:extLst>
              <a:ext uri="{FF2B5EF4-FFF2-40B4-BE49-F238E27FC236}">
                <a16:creationId xmlns:a16="http://schemas.microsoft.com/office/drawing/2014/main" id="{4867B28C-47CB-AB77-A507-7C17079E31D8}"/>
              </a:ext>
            </a:extLst>
          </p:cNvPr>
          <p:cNvPicPr>
            <a:picLocks noChangeAspect="1"/>
          </p:cNvPicPr>
          <p:nvPr/>
        </p:nvPicPr>
        <p:blipFill rotWithShape="1">
          <a:blip r:embed="rId3"/>
          <a:srcRect l="3007"/>
          <a:stretch/>
        </p:blipFill>
        <p:spPr>
          <a:xfrm>
            <a:off x="620489" y="3978260"/>
            <a:ext cx="8268542" cy="1924050"/>
          </a:xfrm>
          <a:prstGeom prst="rect">
            <a:avLst/>
          </a:prstGeom>
        </p:spPr>
      </p:pic>
      <p:sp>
        <p:nvSpPr>
          <p:cNvPr id="25" name="Google Shape;214;p3">
            <a:extLst>
              <a:ext uri="{FF2B5EF4-FFF2-40B4-BE49-F238E27FC236}">
                <a16:creationId xmlns:a16="http://schemas.microsoft.com/office/drawing/2014/main" id="{CA8F3CF5-65D8-1154-C3A2-71789A85C4AD}"/>
              </a:ext>
            </a:extLst>
          </p:cNvPr>
          <p:cNvSpPr txBox="1">
            <a:spLocks noGrp="1"/>
          </p:cNvSpPr>
          <p:nvPr>
            <p:ph type="body" idx="3"/>
          </p:nvPr>
        </p:nvSpPr>
        <p:spPr>
          <a:xfrm>
            <a:off x="8889031" y="1504950"/>
            <a:ext cx="2559758" cy="1924050"/>
          </a:xfrm>
          <a:prstGeom prst="rect">
            <a:avLst/>
          </a:prstGeom>
          <a:noFill/>
          <a:ln>
            <a:noFill/>
          </a:ln>
        </p:spPr>
        <p:txBody>
          <a:bodyPr spcFirstLastPara="1" wrap="square" lIns="91425" tIns="45700" rIns="91425" bIns="45700" anchor="t" anchorCtr="0">
            <a:noAutofit/>
          </a:bodyPr>
          <a:lstStyle/>
          <a:p>
            <a:pPr marL="114300" indent="0" algn="l" fontAlgn="base" latinLnBrk="0">
              <a:buNone/>
            </a:pP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Т</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екст общего вопроса:</a:t>
            </a:r>
            <a:endPar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MIN</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 	1</a:t>
            </a:r>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4</a:t>
            </a:r>
            <a:endParaRPr lang="ru-RU" b="0"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MEAN</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39</a:t>
            </a:r>
          </a:p>
          <a:p>
            <a:pPr algn="l" fontAlgn="base" latinLnBrk="0"/>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MAX: </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182</a:t>
            </a:r>
            <a:endPar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 name="Google Shape;214;p3">
            <a:extLst>
              <a:ext uri="{FF2B5EF4-FFF2-40B4-BE49-F238E27FC236}">
                <a16:creationId xmlns:a16="http://schemas.microsoft.com/office/drawing/2014/main" id="{63910FC1-B7BE-CC54-5588-338B70F79312}"/>
              </a:ext>
            </a:extLst>
          </p:cNvPr>
          <p:cNvSpPr txBox="1">
            <a:spLocks/>
          </p:cNvSpPr>
          <p:nvPr/>
        </p:nvSpPr>
        <p:spPr>
          <a:xfrm>
            <a:off x="8889031" y="3978260"/>
            <a:ext cx="2559758" cy="19240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fontAlgn="base">
              <a:buFont typeface="Noto Sans"/>
              <a:buNone/>
            </a:pP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Текст контекста:</a:t>
            </a:r>
            <a:endPar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MIN</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254</a:t>
            </a:r>
            <a:endParaRPr lang="ru-RU"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MEAN</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708</a:t>
            </a: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MAX: </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3200</a:t>
            </a:r>
            <a:endPar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28" name="Picture 27">
            <a:extLst>
              <a:ext uri="{FF2B5EF4-FFF2-40B4-BE49-F238E27FC236}">
                <a16:creationId xmlns:a16="http://schemas.microsoft.com/office/drawing/2014/main" id="{516DEDC5-6AB2-BE96-5826-5BFB534D11A4}"/>
              </a:ext>
            </a:extLst>
          </p:cNvPr>
          <p:cNvPicPr>
            <a:picLocks noChangeAspect="1"/>
          </p:cNvPicPr>
          <p:nvPr/>
        </p:nvPicPr>
        <p:blipFill rotWithShape="1">
          <a:blip r:embed="rId4"/>
          <a:srcRect l="3007"/>
          <a:stretch/>
        </p:blipFill>
        <p:spPr>
          <a:xfrm>
            <a:off x="620488" y="1593020"/>
            <a:ext cx="8268542" cy="1924050"/>
          </a:xfrm>
          <a:prstGeom prst="rect">
            <a:avLst/>
          </a:prstGeom>
        </p:spPr>
      </p:pic>
    </p:spTree>
    <p:extLst>
      <p:ext uri="{BB962C8B-B14F-4D97-AF65-F5344CB8AC3E}">
        <p14:creationId xmlns:p14="http://schemas.microsoft.com/office/powerpoint/2010/main" val="225104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ba6e4cfd6_0_0"/>
          <p:cNvSpPr txBox="1">
            <a:spLocks noGrp="1"/>
          </p:cNvSpPr>
          <p:nvPr>
            <p:ph type="ctrTitle"/>
          </p:nvPr>
        </p:nvSpPr>
        <p:spPr>
          <a:xfrm>
            <a:off x="620488" y="628956"/>
            <a:ext cx="10733311" cy="589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0BC00"/>
              </a:buClr>
              <a:buSzPts val="3600"/>
              <a:buFont typeface="Calibri"/>
              <a:buNone/>
            </a:pPr>
            <a:r>
              <a:rPr lang="ru-RU" b="1" dirty="0">
                <a:solidFill>
                  <a:srgbClr val="80BC00"/>
                </a:solidFill>
                <a:latin typeface="Calibri"/>
                <a:ea typeface="Calibri"/>
                <a:cs typeface="Calibri"/>
                <a:sym typeface="Calibri"/>
              </a:rPr>
              <a:t>Анализ данных: количество</a:t>
            </a:r>
            <a:r>
              <a:rPr lang="en-US" b="1" dirty="0"/>
              <a:t> </a:t>
            </a:r>
            <a:r>
              <a:rPr lang="ru-RU" b="1" dirty="0"/>
              <a:t>слов</a:t>
            </a:r>
            <a:endParaRPr b="1" dirty="0">
              <a:solidFill>
                <a:srgbClr val="80BC00"/>
              </a:solidFill>
              <a:latin typeface="Calibri"/>
              <a:ea typeface="Calibri"/>
              <a:cs typeface="Calibri"/>
              <a:sym typeface="Calibri"/>
            </a:endParaRPr>
          </a:p>
        </p:txBody>
      </p:sp>
      <p:sp>
        <p:nvSpPr>
          <p:cNvPr id="224" name="Google Shape;224;g17ba6e4cfd6_0_0"/>
          <p:cNvSpPr txBox="1">
            <a:spLocks noGrp="1"/>
          </p:cNvSpPr>
          <p:nvPr>
            <p:ph type="sldNum" idx="12"/>
          </p:nvPr>
        </p:nvSpPr>
        <p:spPr>
          <a:xfrm>
            <a:off x="10668000" y="6356350"/>
            <a:ext cx="685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r>
              <a:rPr lang="ru-RU" dirty="0"/>
              <a:t>7</a:t>
            </a:r>
            <a:endParaRPr dirty="0"/>
          </a:p>
        </p:txBody>
      </p:sp>
      <p:sp>
        <p:nvSpPr>
          <p:cNvPr id="25" name="Google Shape;214;p3">
            <a:extLst>
              <a:ext uri="{FF2B5EF4-FFF2-40B4-BE49-F238E27FC236}">
                <a16:creationId xmlns:a16="http://schemas.microsoft.com/office/drawing/2014/main" id="{CA8F3CF5-65D8-1154-C3A2-71789A85C4AD}"/>
              </a:ext>
            </a:extLst>
          </p:cNvPr>
          <p:cNvSpPr txBox="1">
            <a:spLocks noGrp="1"/>
          </p:cNvSpPr>
          <p:nvPr>
            <p:ph type="body" idx="3"/>
          </p:nvPr>
        </p:nvSpPr>
        <p:spPr>
          <a:xfrm>
            <a:off x="8889031" y="1440492"/>
            <a:ext cx="2559758" cy="1988507"/>
          </a:xfrm>
          <a:prstGeom prst="rect">
            <a:avLst/>
          </a:prstGeom>
          <a:noFill/>
          <a:ln>
            <a:noFill/>
          </a:ln>
        </p:spPr>
        <p:txBody>
          <a:bodyPr spcFirstLastPara="1" wrap="square" lIns="91425" tIns="45700" rIns="91425" bIns="45700" anchor="t" anchorCtr="0">
            <a:noAutofit/>
          </a:bodyPr>
          <a:lstStyle/>
          <a:p>
            <a:pPr marL="114300" indent="0" algn="l" fontAlgn="base" latinLnBrk="0">
              <a:buNone/>
            </a:pP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Т</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екст общего вопроса:</a:t>
            </a:r>
            <a:endPar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MIN</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 	3</a:t>
            </a:r>
            <a:endParaRPr lang="ru-RU" b="0"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MEAN</a:t>
            </a:r>
            <a:r>
              <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7</a:t>
            </a:r>
            <a:endParaRPr lang="en-US"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fontAlgn="base" latinLnBrk="0"/>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MAX: </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30</a:t>
            </a:r>
            <a:endParaRPr lang="ru-RU" b="1" i="0" u="none" strike="noStrike" dirty="0">
              <a:solidFill>
                <a:srgbClr val="2C3142"/>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6" name="Google Shape;214;p3">
            <a:extLst>
              <a:ext uri="{FF2B5EF4-FFF2-40B4-BE49-F238E27FC236}">
                <a16:creationId xmlns:a16="http://schemas.microsoft.com/office/drawing/2014/main" id="{63910FC1-B7BE-CC54-5588-338B70F79312}"/>
              </a:ext>
            </a:extLst>
          </p:cNvPr>
          <p:cNvSpPr txBox="1">
            <a:spLocks/>
          </p:cNvSpPr>
          <p:nvPr/>
        </p:nvSpPr>
        <p:spPr>
          <a:xfrm>
            <a:off x="8889031" y="3891635"/>
            <a:ext cx="2464768" cy="19240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80BC00"/>
              </a:buClr>
              <a:buSzPts val="1800"/>
              <a:buFont typeface="Noto Sans"/>
              <a:buChar char="▪"/>
              <a:defRPr sz="18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rgbClr val="80BC00"/>
              </a:buClr>
              <a:buSzPts val="1400"/>
              <a:buFont typeface="Noto Sans"/>
              <a:buChar char="▪"/>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400"/>
              <a:buFont typeface="Calibri"/>
              <a:buNone/>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fontAlgn="base">
              <a:buFont typeface="Noto Sans"/>
              <a:buNone/>
            </a:pP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Текст контекста:</a:t>
            </a:r>
            <a:endPar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MIN</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a:t>
            </a:r>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4</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6</a:t>
            </a:r>
            <a:endParaRPr lang="ru-RU"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MEAN</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113</a:t>
            </a:r>
            <a:endPar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endParaRPr>
          </a:p>
          <a:p>
            <a:pPr fontAlgn="base"/>
            <a:r>
              <a:rPr lang="en-US"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MAX: </a:t>
            </a:r>
            <a:r>
              <a:rPr lang="ru-RU" b="1" dirty="0">
                <a:solidFill>
                  <a:srgbClr val="2C3142"/>
                </a:solidFill>
                <a:latin typeface="Calibri Light" panose="020F0302020204030204" pitchFamily="34" charset="0"/>
                <a:ea typeface="Calibri Light" panose="020F0302020204030204" pitchFamily="34" charset="0"/>
                <a:cs typeface="Calibri Light" panose="020F0302020204030204" pitchFamily="34" charset="0"/>
              </a:rPr>
              <a:t>	587</a:t>
            </a:r>
          </a:p>
        </p:txBody>
      </p:sp>
      <p:pic>
        <p:nvPicPr>
          <p:cNvPr id="3" name="Picture 2">
            <a:extLst>
              <a:ext uri="{FF2B5EF4-FFF2-40B4-BE49-F238E27FC236}">
                <a16:creationId xmlns:a16="http://schemas.microsoft.com/office/drawing/2014/main" id="{A20E3A5D-C8A3-A839-4449-832C296958E0}"/>
              </a:ext>
            </a:extLst>
          </p:cNvPr>
          <p:cNvPicPr>
            <a:picLocks noChangeAspect="1"/>
          </p:cNvPicPr>
          <p:nvPr/>
        </p:nvPicPr>
        <p:blipFill rotWithShape="1">
          <a:blip r:embed="rId3"/>
          <a:srcRect l="3080"/>
          <a:stretch/>
        </p:blipFill>
        <p:spPr>
          <a:xfrm>
            <a:off x="626754" y="1504950"/>
            <a:ext cx="8262277" cy="1924050"/>
          </a:xfrm>
          <a:prstGeom prst="rect">
            <a:avLst/>
          </a:prstGeom>
        </p:spPr>
      </p:pic>
      <p:pic>
        <p:nvPicPr>
          <p:cNvPr id="5" name="Picture 4">
            <a:extLst>
              <a:ext uri="{FF2B5EF4-FFF2-40B4-BE49-F238E27FC236}">
                <a16:creationId xmlns:a16="http://schemas.microsoft.com/office/drawing/2014/main" id="{953A9E2F-75DD-9666-61FF-4A2D334EC722}"/>
              </a:ext>
            </a:extLst>
          </p:cNvPr>
          <p:cNvPicPr>
            <a:picLocks noChangeAspect="1"/>
          </p:cNvPicPr>
          <p:nvPr/>
        </p:nvPicPr>
        <p:blipFill rotWithShape="1">
          <a:blip r:embed="rId4"/>
          <a:srcRect l="3080"/>
          <a:stretch/>
        </p:blipFill>
        <p:spPr>
          <a:xfrm>
            <a:off x="626754" y="3891635"/>
            <a:ext cx="8262276" cy="1924050"/>
          </a:xfrm>
          <a:prstGeom prst="rect">
            <a:avLst/>
          </a:prstGeom>
        </p:spPr>
      </p:pic>
    </p:spTree>
    <p:extLst>
      <p:ext uri="{BB962C8B-B14F-4D97-AF65-F5344CB8AC3E}">
        <p14:creationId xmlns:p14="http://schemas.microsoft.com/office/powerpoint/2010/main" val="381928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95FB-3008-8324-43BB-EA04A6E08282}"/>
              </a:ext>
            </a:extLst>
          </p:cNvPr>
          <p:cNvSpPr>
            <a:spLocks noGrp="1"/>
          </p:cNvSpPr>
          <p:nvPr>
            <p:ph type="ctrTitle"/>
          </p:nvPr>
        </p:nvSpPr>
        <p:spPr/>
        <p:txBody>
          <a:bodyPr/>
          <a:lstStyle/>
          <a:p>
            <a:r>
              <a:rPr lang="ru-RU" dirty="0"/>
              <a:t>Очистка данных</a:t>
            </a:r>
          </a:p>
        </p:txBody>
      </p:sp>
      <p:sp>
        <p:nvSpPr>
          <p:cNvPr id="6" name="Slide Number Placeholder 5">
            <a:extLst>
              <a:ext uri="{FF2B5EF4-FFF2-40B4-BE49-F238E27FC236}">
                <a16:creationId xmlns:a16="http://schemas.microsoft.com/office/drawing/2014/main" id="{03AC8EA7-2422-7B8F-63B6-FE19C201D78B}"/>
              </a:ext>
            </a:extLst>
          </p:cNvPr>
          <p:cNvSpPr>
            <a:spLocks noGrp="1"/>
          </p:cNvSpPr>
          <p:nvPr>
            <p:ph type="sldNum" idx="12"/>
          </p:nvPr>
        </p:nvSpPr>
        <p:spPr/>
        <p:txBody>
          <a:bodyPr/>
          <a:lstStyle/>
          <a:p>
            <a:pPr marL="0" lvl="0" indent="0" algn="r" rtl="0">
              <a:spcBef>
                <a:spcPts val="0"/>
              </a:spcBef>
              <a:spcAft>
                <a:spcPts val="0"/>
              </a:spcAft>
              <a:buNone/>
            </a:pPr>
            <a:r>
              <a:rPr lang="ru-RU" dirty="0"/>
              <a:t>8</a:t>
            </a:r>
          </a:p>
        </p:txBody>
      </p:sp>
      <p:graphicFrame>
        <p:nvGraphicFramePr>
          <p:cNvPr id="7" name="Google Shape;281;p15">
            <a:extLst>
              <a:ext uri="{FF2B5EF4-FFF2-40B4-BE49-F238E27FC236}">
                <a16:creationId xmlns:a16="http://schemas.microsoft.com/office/drawing/2014/main" id="{44A269E9-8AB6-B356-0EAD-2C229765796C}"/>
              </a:ext>
            </a:extLst>
          </p:cNvPr>
          <p:cNvGraphicFramePr/>
          <p:nvPr>
            <p:extLst>
              <p:ext uri="{D42A27DB-BD31-4B8C-83A1-F6EECF244321}">
                <p14:modId xmlns:p14="http://schemas.microsoft.com/office/powerpoint/2010/main" val="2217195265"/>
              </p:ext>
            </p:extLst>
          </p:nvPr>
        </p:nvGraphicFramePr>
        <p:xfrm>
          <a:off x="620489" y="1429825"/>
          <a:ext cx="11035430" cy="4983366"/>
        </p:xfrm>
        <a:graphic>
          <a:graphicData uri="http://schemas.openxmlformats.org/drawingml/2006/table">
            <a:tbl>
              <a:tblPr firstRow="1" bandRow="1">
                <a:noFill/>
                <a:tableStyleId>{2B380415-17A6-43DE-A5B4-2A3D13572C4F}</a:tableStyleId>
              </a:tblPr>
              <a:tblGrid>
                <a:gridCol w="1026552">
                  <a:extLst>
                    <a:ext uri="{9D8B030D-6E8A-4147-A177-3AD203B41FA5}">
                      <a16:colId xmlns:a16="http://schemas.microsoft.com/office/drawing/2014/main" val="20000"/>
                    </a:ext>
                  </a:extLst>
                </a:gridCol>
                <a:gridCol w="8843958">
                  <a:extLst>
                    <a:ext uri="{9D8B030D-6E8A-4147-A177-3AD203B41FA5}">
                      <a16:colId xmlns:a16="http://schemas.microsoft.com/office/drawing/2014/main" val="20002"/>
                    </a:ext>
                  </a:extLst>
                </a:gridCol>
                <a:gridCol w="1164920">
                  <a:extLst>
                    <a:ext uri="{9D8B030D-6E8A-4147-A177-3AD203B41FA5}">
                      <a16:colId xmlns:a16="http://schemas.microsoft.com/office/drawing/2014/main" val="20003"/>
                    </a:ext>
                  </a:extLst>
                </a:gridCol>
              </a:tblGrid>
              <a:tr h="496124">
                <a:tc>
                  <a:txBody>
                    <a:bodyPr/>
                    <a:lstStyle/>
                    <a:p>
                      <a:pPr marL="0" marR="0" lvl="0" indent="0" algn="ctr" rtl="0">
                        <a:lnSpc>
                          <a:spcPct val="100000"/>
                        </a:lnSpc>
                        <a:spcBef>
                          <a:spcPts val="0"/>
                        </a:spcBef>
                        <a:spcAft>
                          <a:spcPts val="0"/>
                        </a:spcAft>
                        <a:buClr>
                          <a:schemeClr val="dk1"/>
                        </a:buClr>
                        <a:buSzPts val="1800"/>
                        <a:buFont typeface="Arial"/>
                        <a:buNone/>
                      </a:pPr>
                      <a:r>
                        <a:rPr lang="ru-RU" sz="1400" u="none" strike="noStrike" cap="none" dirty="0">
                          <a:latin typeface="Calibri"/>
                          <a:ea typeface="Calibri"/>
                          <a:cs typeface="Calibri"/>
                          <a:sym typeface="Calibri"/>
                        </a:rPr>
                        <a:t>Уровень очистки</a:t>
                      </a:r>
                      <a:endParaRPr sz="1400" u="none" strike="noStrike" cap="none" dirty="0"/>
                    </a:p>
                  </a:txBody>
                  <a:tcPr marL="7200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ru-RU" sz="1400" u="none" strike="noStrike" cap="none" dirty="0">
                          <a:latin typeface="Calibri"/>
                          <a:ea typeface="Calibri"/>
                          <a:cs typeface="Calibri"/>
                          <a:sym typeface="Calibri"/>
                        </a:rPr>
                        <a:t>Пример </a:t>
                      </a:r>
                    </a:p>
                    <a:p>
                      <a:pPr marL="0" marR="0" lvl="0" indent="0" algn="ctr" rtl="0">
                        <a:lnSpc>
                          <a:spcPct val="100000"/>
                        </a:lnSpc>
                        <a:spcBef>
                          <a:spcPts val="0"/>
                        </a:spcBef>
                        <a:spcAft>
                          <a:spcPts val="0"/>
                        </a:spcAft>
                        <a:buClr>
                          <a:schemeClr val="dk1"/>
                        </a:buClr>
                        <a:buSzPts val="1800"/>
                        <a:buFont typeface="Calibri"/>
                        <a:buNone/>
                      </a:pPr>
                      <a:r>
                        <a:rPr lang="ru-RU" sz="1400" u="none" strike="noStrike" cap="none" dirty="0">
                          <a:latin typeface="Calibri"/>
                          <a:ea typeface="Calibri"/>
                          <a:cs typeface="Calibri"/>
                          <a:sym typeface="Calibri"/>
                        </a:rPr>
                        <a:t>контекста</a:t>
                      </a:r>
                      <a:endParaRPr sz="14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ru-RU" sz="1400" u="none" strike="noStrike" cap="none" dirty="0">
                          <a:latin typeface="Calibri"/>
                          <a:ea typeface="Calibri"/>
                          <a:cs typeface="Calibri"/>
                          <a:sym typeface="Calibri"/>
                        </a:rPr>
                        <a:t>Пример </a:t>
                      </a:r>
                    </a:p>
                    <a:p>
                      <a:pPr marL="0" marR="0" lvl="0" indent="0" algn="ctr" rtl="0">
                        <a:lnSpc>
                          <a:spcPct val="100000"/>
                        </a:lnSpc>
                        <a:spcBef>
                          <a:spcPts val="0"/>
                        </a:spcBef>
                        <a:spcAft>
                          <a:spcPts val="0"/>
                        </a:spcAft>
                        <a:buClr>
                          <a:srgbClr val="000000"/>
                        </a:buClr>
                        <a:buSzPts val="1800"/>
                        <a:buFont typeface="Arial"/>
                        <a:buNone/>
                      </a:pPr>
                      <a:r>
                        <a:rPr lang="ru-RU" sz="1400" u="none" strike="noStrike" cap="none" dirty="0">
                          <a:latin typeface="Calibri"/>
                          <a:ea typeface="Calibri"/>
                          <a:cs typeface="Calibri"/>
                          <a:sym typeface="Calibri"/>
                        </a:rPr>
                        <a:t>вопроса</a:t>
                      </a:r>
                      <a:endParaRPr sz="1400" u="none" strike="noStrike" cap="none"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0BC00"/>
                    </a:solidFill>
                  </a:tcPr>
                </a:tc>
                <a:extLst>
                  <a:ext uri="{0D108BD9-81ED-4DB2-BD59-A6C34878D82A}">
                    <a16:rowId xmlns:a16="http://schemas.microsoft.com/office/drawing/2014/main" val="10000"/>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L0</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 исходные данные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dirty="0">
                          <a:latin typeface="Calibri Light" panose="020F0302020204030204" pitchFamily="34" charset="0"/>
                          <a:ea typeface="Calibri Light" panose="020F0302020204030204" pitchFamily="34" charset="0"/>
                          <a:cs typeface="Calibri Light" panose="020F0302020204030204" pitchFamily="34" charset="0"/>
                        </a:rPr>
                        <a:t>«В</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ы́</a:t>
                      </a:r>
                      <a:r>
                        <a:rPr lang="ru-RU" sz="1100" dirty="0">
                          <a:latin typeface="Calibri Light" panose="020F0302020204030204" pitchFamily="34" charset="0"/>
                          <a:ea typeface="Calibri Light" panose="020F0302020204030204" pitchFamily="34" charset="0"/>
                          <a:cs typeface="Calibri Light" panose="020F0302020204030204" pitchFamily="34" charset="0"/>
                        </a:rPr>
                        <a:t>ставочны</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 центр» — станция Московского монорельса. Расположена между станциями «Улица Академика Корол</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ё</a:t>
                      </a:r>
                      <a:r>
                        <a:rPr lang="ru-RU" sz="1100" dirty="0">
                          <a:latin typeface="Calibri Light" panose="020F0302020204030204" pitchFamily="34" charset="0"/>
                          <a:ea typeface="Calibri Light" panose="020F0302020204030204" pitchFamily="34" charset="0"/>
                          <a:cs typeface="Calibri Light" panose="020F0302020204030204" pitchFamily="34" charset="0"/>
                        </a:rPr>
                        <a:t>ва» и «Улица Сергея Э</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зенште</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на». Находится на территории Останкинского ра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она Северо-Восточного административного округа города Москвы. Переход на станцию ВДНХ Калужско-Рижско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 линии. Названа в честь Всеросси</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й</a:t>
                      </a:r>
                      <a:r>
                        <a:rPr lang="ru-RU" sz="1100" dirty="0">
                          <a:latin typeface="Calibri Light" panose="020F0302020204030204" pitchFamily="34" charset="0"/>
                          <a:ea typeface="Calibri Light" panose="020F0302020204030204" pitchFamily="34" charset="0"/>
                          <a:cs typeface="Calibri Light" panose="020F0302020204030204" pitchFamily="34" charset="0"/>
                        </a:rPr>
                        <a:t>ского выставочного центра — названия ВДНХ с 1992 по 2014 год. 20 ноября 2004 года линия монорельса начала работать в «экскурсионном режиме» и перевезла первых пассажиров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 это выставочный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1: убираем</a:t>
                      </a:r>
                      <a:r>
                        <a:rPr lang="ru-RU" sz="1100" u="none" strike="noStrike" cap="none" baseline="0" dirty="0">
                          <a:latin typeface="Calibri Light" panose="020F0302020204030204" pitchFamily="34" charset="0"/>
                          <a:ea typeface="Calibri Light" panose="020F0302020204030204" pitchFamily="34" charset="0"/>
                          <a:cs typeface="Calibri Light" panose="020F0302020204030204" pitchFamily="34" charset="0"/>
                          <a:sym typeface="Calibri"/>
                        </a:rPr>
                        <a:t>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юникод символы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dirty="0">
                          <a:latin typeface="Calibri Light" panose="020F0302020204030204" pitchFamily="34" charset="0"/>
                          <a:ea typeface="Calibri Light" panose="020F0302020204030204" pitchFamily="34" charset="0"/>
                          <a:cs typeface="Calibri Light" panose="020F0302020204030204" pitchFamily="34" charset="0"/>
                        </a:rPr>
                        <a:t>«</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ыставочныи центр» — станция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М</a:t>
                      </a:r>
                      <a:r>
                        <a:rPr lang="ru-RU" sz="1100" dirty="0">
                          <a:latin typeface="Calibri Light" panose="020F0302020204030204" pitchFamily="34" charset="0"/>
                          <a:ea typeface="Calibri Light" panose="020F0302020204030204" pitchFamily="34" charset="0"/>
                          <a:cs typeface="Calibri Light" panose="020F0302020204030204" pitchFamily="34" charset="0"/>
                        </a:rPr>
                        <a:t>осковского монорельса.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Р</a:t>
                      </a:r>
                      <a:r>
                        <a:rPr lang="ru-RU" sz="1100" dirty="0">
                          <a:latin typeface="Calibri Light" panose="020F0302020204030204" pitchFamily="34" charset="0"/>
                          <a:ea typeface="Calibri Light" panose="020F0302020204030204" pitchFamily="34" charset="0"/>
                          <a:cs typeface="Calibri Light" panose="020F0302020204030204" pitchFamily="34" charset="0"/>
                        </a:rPr>
                        <a:t>асположена между станциями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У</a:t>
                      </a:r>
                      <a:r>
                        <a:rPr lang="ru-RU" sz="1100" dirty="0">
                          <a:latin typeface="Calibri Light" panose="020F0302020204030204" pitchFamily="34" charset="0"/>
                          <a:ea typeface="Calibri Light" panose="020F0302020204030204" pitchFamily="34" charset="0"/>
                          <a:cs typeface="Calibri Light" panose="020F0302020204030204" pitchFamily="34" charset="0"/>
                        </a:rPr>
                        <a:t>лица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dirty="0">
                          <a:latin typeface="Calibri Light" panose="020F0302020204030204" pitchFamily="34" charset="0"/>
                          <a:ea typeface="Calibri Light" panose="020F0302020204030204" pitchFamily="34" charset="0"/>
                          <a:cs typeface="Calibri Light" panose="020F0302020204030204" pitchFamily="34" charset="0"/>
                        </a:rPr>
                        <a:t>кадемика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К</a:t>
                      </a:r>
                      <a:r>
                        <a:rPr lang="ru-RU" sz="1100" dirty="0">
                          <a:latin typeface="Calibri Light" panose="020F0302020204030204" pitchFamily="34" charset="0"/>
                          <a:ea typeface="Calibri Light" panose="020F0302020204030204" pitchFamily="34" charset="0"/>
                          <a:cs typeface="Calibri Light" panose="020F0302020204030204" pitchFamily="34" charset="0"/>
                        </a:rPr>
                        <a:t>оролева» 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У</a:t>
                      </a:r>
                      <a:r>
                        <a:rPr lang="ru-RU" sz="1100" dirty="0">
                          <a:latin typeface="Calibri Light" panose="020F0302020204030204" pitchFamily="34" charset="0"/>
                          <a:ea typeface="Calibri Light" panose="020F0302020204030204" pitchFamily="34" charset="0"/>
                          <a:cs typeface="Calibri Light" panose="020F0302020204030204" pitchFamily="34" charset="0"/>
                        </a:rPr>
                        <a:t>лица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dirty="0">
                          <a:latin typeface="Calibri Light" panose="020F0302020204030204" pitchFamily="34" charset="0"/>
                          <a:ea typeface="Calibri Light" panose="020F0302020204030204" pitchFamily="34" charset="0"/>
                          <a:cs typeface="Calibri Light" panose="020F0302020204030204" pitchFamily="34" charset="0"/>
                        </a:rPr>
                        <a:t>ергея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Э</a:t>
                      </a:r>
                      <a:r>
                        <a:rPr lang="ru-RU" sz="1100" dirty="0">
                          <a:latin typeface="Calibri Light" panose="020F0302020204030204" pitchFamily="34" charset="0"/>
                          <a:ea typeface="Calibri Light" panose="020F0302020204030204" pitchFamily="34" charset="0"/>
                          <a:cs typeface="Calibri Light" panose="020F0302020204030204" pitchFamily="34" charset="0"/>
                        </a:rPr>
                        <a:t>изенштеина».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a:t>
                      </a:r>
                      <a:r>
                        <a:rPr lang="ru-RU" sz="1100" dirty="0">
                          <a:latin typeface="Calibri Light" panose="020F0302020204030204" pitchFamily="34" charset="0"/>
                          <a:ea typeface="Calibri Light" panose="020F0302020204030204" pitchFamily="34" charset="0"/>
                          <a:cs typeface="Calibri Light" panose="020F0302020204030204" pitchFamily="34" charset="0"/>
                        </a:rPr>
                        <a:t>аходится на территории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dirty="0">
                          <a:latin typeface="Calibri Light" panose="020F0302020204030204" pitchFamily="34" charset="0"/>
                          <a:ea typeface="Calibri Light" panose="020F0302020204030204" pitchFamily="34" charset="0"/>
                          <a:cs typeface="Calibri Light" panose="020F0302020204030204" pitchFamily="34" charset="0"/>
                        </a:rPr>
                        <a:t>станкинского раиона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dirty="0">
                          <a:latin typeface="Calibri Light" panose="020F0302020204030204" pitchFamily="34" charset="0"/>
                          <a:ea typeface="Calibri Light" panose="020F0302020204030204" pitchFamily="34" charset="0"/>
                          <a:cs typeface="Calibri Light" panose="020F0302020204030204" pitchFamily="34" charset="0"/>
                        </a:rPr>
                        <a:t>еверо-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осточного административного округа города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М</a:t>
                      </a:r>
                      <a:r>
                        <a:rPr lang="ru-RU" sz="1100" dirty="0">
                          <a:latin typeface="Calibri Light" panose="020F0302020204030204" pitchFamily="34" charset="0"/>
                          <a:ea typeface="Calibri Light" panose="020F0302020204030204" pitchFamily="34" charset="0"/>
                          <a:cs typeface="Calibri Light" panose="020F0302020204030204" pitchFamily="34" charset="0"/>
                        </a:rPr>
                        <a:t>осквы.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П</a:t>
                      </a:r>
                      <a:r>
                        <a:rPr lang="ru-RU" sz="1100" dirty="0">
                          <a:latin typeface="Calibri Light" panose="020F0302020204030204" pitchFamily="34" charset="0"/>
                          <a:ea typeface="Calibri Light" panose="020F0302020204030204" pitchFamily="34" charset="0"/>
                          <a:cs typeface="Calibri Light" panose="020F0302020204030204" pitchFamily="34" charset="0"/>
                        </a:rPr>
                        <a:t>ереход на станцию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ВДНХ</a:t>
                      </a:r>
                      <a:r>
                        <a:rPr lang="ru-RU" sz="1100" dirty="0">
                          <a:latin typeface="Calibri Light" panose="020F0302020204030204" pitchFamily="34" charset="0"/>
                          <a:ea typeface="Calibri Light" panose="020F0302020204030204" pitchFamily="34" charset="0"/>
                          <a:cs typeface="Calibri Light" panose="020F0302020204030204" pitchFamily="34" charset="0"/>
                        </a:rPr>
                        <a:t>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К</a:t>
                      </a:r>
                      <a:r>
                        <a:rPr lang="ru-RU" sz="1100" dirty="0">
                          <a:latin typeface="Calibri Light" panose="020F0302020204030204" pitchFamily="34" charset="0"/>
                          <a:ea typeface="Calibri Light" panose="020F0302020204030204" pitchFamily="34" charset="0"/>
                          <a:cs typeface="Calibri Light" panose="020F0302020204030204" pitchFamily="34" charset="0"/>
                        </a:rPr>
                        <a:t>алужско-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Р</a:t>
                      </a:r>
                      <a:r>
                        <a:rPr lang="ru-RU" sz="1100" dirty="0">
                          <a:latin typeface="Calibri Light" panose="020F0302020204030204" pitchFamily="34" charset="0"/>
                          <a:ea typeface="Calibri Light" panose="020F0302020204030204" pitchFamily="34" charset="0"/>
                          <a:cs typeface="Calibri Light" panose="020F0302020204030204" pitchFamily="34" charset="0"/>
                        </a:rPr>
                        <a:t>ижскои линии.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a:t>
                      </a:r>
                      <a:r>
                        <a:rPr lang="ru-RU" sz="1100" dirty="0">
                          <a:latin typeface="Calibri Light" panose="020F0302020204030204" pitchFamily="34" charset="0"/>
                          <a:ea typeface="Calibri Light" panose="020F0302020204030204" pitchFamily="34" charset="0"/>
                          <a:cs typeface="Calibri Light" panose="020F0302020204030204" pitchFamily="34" charset="0"/>
                        </a:rPr>
                        <a:t>азвана в честь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сероссииского выставочного центра — названия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ВДНХ</a:t>
                      </a:r>
                      <a:r>
                        <a:rPr lang="ru-RU" sz="1100" dirty="0">
                          <a:latin typeface="Calibri Light" panose="020F0302020204030204" pitchFamily="34" charset="0"/>
                          <a:ea typeface="Calibri Light" panose="020F0302020204030204" pitchFamily="34" charset="0"/>
                          <a:cs typeface="Calibri Light" panose="020F0302020204030204" pitchFamily="34" charset="0"/>
                        </a:rPr>
                        <a:t> с 1992 по 2014 год. 20 ноября 2004 года линия монорельса начала работать в «экскурсионном режиме» и перевезла первых пассажиров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dirty="0">
                          <a:latin typeface="Calibri Light" panose="020F0302020204030204" pitchFamily="34" charset="0"/>
                          <a:ea typeface="Calibri Light" panose="020F0302020204030204" pitchFamily="34" charset="0"/>
                          <a:cs typeface="Calibri Light" panose="020F0302020204030204" pitchFamily="34" charset="0"/>
                        </a:rPr>
                        <a:t>днх - это выставочныи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L</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sym typeface="Calibri"/>
                        </a:rPr>
                        <a:t>2: переводим в нижний регистр</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выставочныи центр</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 —</a:t>
                      </a:r>
                      <a:r>
                        <a:rPr lang="ru-RU" sz="1100" dirty="0">
                          <a:latin typeface="Calibri Light" panose="020F0302020204030204" pitchFamily="34" charset="0"/>
                          <a:ea typeface="Calibri Light" panose="020F0302020204030204" pitchFamily="34" charset="0"/>
                          <a:cs typeface="Calibri Light" panose="020F0302020204030204" pitchFamily="34" charset="0"/>
                        </a:rPr>
                        <a:t> станция московского монорельса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расположена между станциями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улица академика королева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и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улица сергея эизенштеина</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находится на территории останкинского раиона северо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восточного административного округа города москвы</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переход на станцию вднх калужско</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рижскои линии</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названа в честь всероссииского выставочного центра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названия вднх с 1992 по 2014 год</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20 ноября 2004 года линия монорельса начала работать в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экскурсионном режиме</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и перевезла первых пассажиров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r>
                        <a:rPr lang="ru-RU" sz="1100" dirty="0">
                          <a:latin typeface="Calibri Light" panose="020F0302020204030204" pitchFamily="34" charset="0"/>
                          <a:ea typeface="Calibri Light" panose="020F0302020204030204" pitchFamily="34" charset="0"/>
                          <a:cs typeface="Calibri Light" panose="020F0302020204030204" pitchFamily="34" charset="0"/>
                        </a:rPr>
                        <a:t> это выставочныи центр</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L3: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удаляем служебные символы и пунктуацию</a:t>
                      </a:r>
                      <a:endPar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выставочныи центр станция московского монорельса расположена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между</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станциями улица академика королева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улица сергея эизенштеина находится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территории останкинского раиона северо восточного административного округа города москвы переход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станцию вднх калужско рижскои линии названа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честь всероссииского выставочного центра названия вднх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1992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по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2014 год 20 ноября 2004 года линия монорельса начала работать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в</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экскурсионном режиме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перевезла первых пассажиров</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это выставочныи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6077440"/>
                  </a:ext>
                </a:extLst>
              </a:tr>
              <a:tr h="729590">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L4: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удаляем стоп слова</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выставочны</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центр станц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московск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монорельс</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располож</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ена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станц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иями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улиц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академик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королев</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улиц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серге</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эизенштеин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наход</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ится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территор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останкинск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раион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север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восточн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административн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округ</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город</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москв</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ы</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переход </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с</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танц</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ию</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вднх калужск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рижско</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лин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ии</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назва</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чест</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ь</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всероссииск</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выставочн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ого</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центр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назван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вднх 1992 2014 год 20 ноябр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2004 год</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лин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ия</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монорельс</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нача</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ла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работа</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ть</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экскурсион</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ном</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режим</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е</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перевезл</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а</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перв</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ых</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 пассажир</a:t>
                      </a:r>
                      <a:r>
                        <a:rPr lang="ru-RU"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ов</a:t>
                      </a:r>
                      <a:endParaRPr sz="1100" u="none" strike="noStrike" cap="none"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о</a:t>
                      </a:r>
                      <a:r>
                        <a:rPr lang="ru-RU" sz="1100" dirty="0">
                          <a:latin typeface="Calibri Light" panose="020F0302020204030204" pitchFamily="34" charset="0"/>
                          <a:ea typeface="Calibri Light" panose="020F0302020204030204" pitchFamily="34" charset="0"/>
                          <a:cs typeface="Calibri Light" panose="020F0302020204030204" pitchFamily="34" charset="0"/>
                        </a:rPr>
                        <a:t> выставочны</a:t>
                      </a:r>
                      <a:r>
                        <a:rPr lang="ru-RU" sz="11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и</a:t>
                      </a:r>
                      <a:r>
                        <a:rPr lang="ru-RU" sz="1100" dirty="0">
                          <a:latin typeface="Calibri Light" panose="020F0302020204030204" pitchFamily="34" charset="0"/>
                          <a:ea typeface="Calibri Light" panose="020F0302020204030204" pitchFamily="34" charset="0"/>
                          <a:cs typeface="Calibri Light" panose="020F0302020204030204" pitchFamily="34" charset="0"/>
                        </a:rPr>
                        <a:t>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36556598"/>
                  </a:ext>
                </a:extLst>
              </a:tr>
              <a:tr h="655146">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L5: </a:t>
                      </a: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стемминг</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lang="ru-RU" sz="1100" u="none" strike="noStrike" cap="none" dirty="0">
                          <a:latin typeface="Calibri Light" panose="020F0302020204030204" pitchFamily="34" charset="0"/>
                          <a:ea typeface="Calibri Light" panose="020F0302020204030204" pitchFamily="34" charset="0"/>
                          <a:cs typeface="Calibri Light" panose="020F0302020204030204" pitchFamily="34" charset="0"/>
                        </a:rPr>
                        <a:t>выставочны центр станц московск монорельс располож станц улиц академик королев улиц серге эизенштеин наход территор останкинск раион север восточн административн округ город москв переход танц вднх калужск рижско лин назва чест всероссииск выставочн центр назван вднх 19922014 год 20 ноябр 2004 год лин монорельс нача работа экскурсион режим перевезл перв пассажир</a:t>
                      </a:r>
                      <a:endParaRPr sz="1100" u="none" strike="noStrike" cap="none" dirty="0">
                        <a:latin typeface="Calibri Light" panose="020F0302020204030204" pitchFamily="34" charset="0"/>
                        <a:ea typeface="Calibri Light" panose="020F0302020204030204" pitchFamily="34" charset="0"/>
                        <a:cs typeface="Calibri Light" panose="020F0302020204030204" pitchFamily="34"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ru-RU" sz="1100" dirty="0">
                          <a:latin typeface="Calibri Light" panose="020F0302020204030204" pitchFamily="34" charset="0"/>
                          <a:ea typeface="Calibri Light" panose="020F0302020204030204" pitchFamily="34" charset="0"/>
                          <a:cs typeface="Calibri Light" panose="020F0302020204030204" pitchFamily="34" charset="0"/>
                        </a:rPr>
                        <a:t>вднх эт выставочны центр</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37876758"/>
                  </a:ext>
                </a:extLst>
              </a:tr>
            </a:tbl>
          </a:graphicData>
        </a:graphic>
      </p:graphicFrame>
    </p:spTree>
    <p:extLst>
      <p:ext uri="{BB962C8B-B14F-4D97-AF65-F5344CB8AC3E}">
        <p14:creationId xmlns:p14="http://schemas.microsoft.com/office/powerpoint/2010/main" val="70175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95FB-3008-8324-43BB-EA04A6E08282}"/>
              </a:ext>
            </a:extLst>
          </p:cNvPr>
          <p:cNvSpPr>
            <a:spLocks noGrp="1"/>
          </p:cNvSpPr>
          <p:nvPr>
            <p:ph type="ctrTitle"/>
          </p:nvPr>
        </p:nvSpPr>
        <p:spPr>
          <a:xfrm>
            <a:off x="620489" y="613354"/>
            <a:ext cx="7948354" cy="589424"/>
          </a:xfrm>
        </p:spPr>
        <p:txBody>
          <a:bodyPr/>
          <a:lstStyle/>
          <a:p>
            <a:r>
              <a:rPr lang="ru-RU" dirty="0"/>
              <a:t>Изменение длины в символах и словах</a:t>
            </a:r>
          </a:p>
        </p:txBody>
      </p:sp>
      <p:sp>
        <p:nvSpPr>
          <p:cNvPr id="6" name="Slide Number Placeholder 5">
            <a:extLst>
              <a:ext uri="{FF2B5EF4-FFF2-40B4-BE49-F238E27FC236}">
                <a16:creationId xmlns:a16="http://schemas.microsoft.com/office/drawing/2014/main" id="{03AC8EA7-2422-7B8F-63B6-FE19C201D78B}"/>
              </a:ext>
            </a:extLst>
          </p:cNvPr>
          <p:cNvSpPr>
            <a:spLocks noGrp="1"/>
          </p:cNvSpPr>
          <p:nvPr>
            <p:ph type="sldNum" idx="12"/>
          </p:nvPr>
        </p:nvSpPr>
        <p:spPr/>
        <p:txBody>
          <a:bodyPr/>
          <a:lstStyle/>
          <a:p>
            <a:pPr marL="0" lvl="0" indent="0" algn="r" rtl="0">
              <a:spcBef>
                <a:spcPts val="0"/>
              </a:spcBef>
              <a:spcAft>
                <a:spcPts val="0"/>
              </a:spcAft>
              <a:buNone/>
            </a:pPr>
            <a:r>
              <a:rPr lang="ru-RU" dirty="0"/>
              <a:t>9</a:t>
            </a:r>
          </a:p>
        </p:txBody>
      </p:sp>
      <mc:AlternateContent xmlns:mc="http://schemas.openxmlformats.org/markup-compatibility/2006" xmlns:cx2="http://schemas.microsoft.com/office/drawing/2015/10/21/chartex">
        <mc:Choice Requires="cx2">
          <p:graphicFrame>
            <p:nvGraphicFramePr>
              <p:cNvPr id="5" name="Chart 4">
                <a:extLst>
                  <a:ext uri="{FF2B5EF4-FFF2-40B4-BE49-F238E27FC236}">
                    <a16:creationId xmlns:a16="http://schemas.microsoft.com/office/drawing/2014/main" id="{D8C8E1A2-CABD-6863-AF3A-0B113D8E3432}"/>
                  </a:ext>
                </a:extLst>
              </p:cNvPr>
              <p:cNvGraphicFramePr/>
              <p:nvPr>
                <p:extLst>
                  <p:ext uri="{D42A27DB-BD31-4B8C-83A1-F6EECF244321}">
                    <p14:modId xmlns:p14="http://schemas.microsoft.com/office/powerpoint/2010/main" val="2308694302"/>
                  </p:ext>
                </p:extLst>
              </p:nvPr>
            </p:nvGraphicFramePr>
            <p:xfrm>
              <a:off x="1636734" y="1272253"/>
              <a:ext cx="2573648" cy="254558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D8C8E1A2-CABD-6863-AF3A-0B113D8E3432}"/>
                  </a:ext>
                </a:extLst>
              </p:cNvPr>
              <p:cNvPicPr>
                <a:picLocks noGrp="1" noRot="1" noChangeAspect="1" noMove="1" noResize="1" noEditPoints="1" noAdjustHandles="1" noChangeArrowheads="1" noChangeShapeType="1"/>
              </p:cNvPicPr>
              <p:nvPr/>
            </p:nvPicPr>
            <p:blipFill>
              <a:blip r:embed="rId3"/>
              <a:stretch>
                <a:fillRect/>
              </a:stretch>
            </p:blipFill>
            <p:spPr>
              <a:xfrm>
                <a:off x="1636734" y="1272253"/>
                <a:ext cx="2573648" cy="2545584"/>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55CDA444-4645-8BD3-C811-1CBBE5B4654D}"/>
                  </a:ext>
                </a:extLst>
              </p:cNvPr>
              <p:cNvGraphicFramePr/>
              <p:nvPr>
                <p:extLst>
                  <p:ext uri="{D42A27DB-BD31-4B8C-83A1-F6EECF244321}">
                    <p14:modId xmlns:p14="http://schemas.microsoft.com/office/powerpoint/2010/main" val="3348721121"/>
                  </p:ext>
                </p:extLst>
              </p:nvPr>
            </p:nvGraphicFramePr>
            <p:xfrm>
              <a:off x="4298060" y="1279324"/>
              <a:ext cx="2323577" cy="2538513"/>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8" name="Chart 7">
                <a:extLst>
                  <a:ext uri="{FF2B5EF4-FFF2-40B4-BE49-F238E27FC236}">
                    <a16:creationId xmlns:a16="http://schemas.microsoft.com/office/drawing/2014/main" id="{55CDA444-4645-8BD3-C811-1CBBE5B4654D}"/>
                  </a:ext>
                </a:extLst>
              </p:cNvPr>
              <p:cNvPicPr>
                <a:picLocks noGrp="1" noRot="1" noChangeAspect="1" noMove="1" noResize="1" noEditPoints="1" noAdjustHandles="1" noChangeArrowheads="1" noChangeShapeType="1"/>
              </p:cNvPicPr>
              <p:nvPr/>
            </p:nvPicPr>
            <p:blipFill>
              <a:blip r:embed="rId5"/>
              <a:stretch>
                <a:fillRect/>
              </a:stretch>
            </p:blipFill>
            <p:spPr>
              <a:xfrm>
                <a:off x="4298060" y="1279324"/>
                <a:ext cx="2323577" cy="2538513"/>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9" name="Chart 8">
                <a:extLst>
                  <a:ext uri="{FF2B5EF4-FFF2-40B4-BE49-F238E27FC236}">
                    <a16:creationId xmlns:a16="http://schemas.microsoft.com/office/drawing/2014/main" id="{EC527EE5-E4B5-3E11-1494-38B5632408F3}"/>
                  </a:ext>
                </a:extLst>
              </p:cNvPr>
              <p:cNvGraphicFramePr/>
              <p:nvPr>
                <p:extLst>
                  <p:ext uri="{D42A27DB-BD31-4B8C-83A1-F6EECF244321}">
                    <p14:modId xmlns:p14="http://schemas.microsoft.com/office/powerpoint/2010/main" val="3914638487"/>
                  </p:ext>
                </p:extLst>
              </p:nvPr>
            </p:nvGraphicFramePr>
            <p:xfrm>
              <a:off x="1636734" y="3817837"/>
              <a:ext cx="2472844" cy="2538513"/>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EC527EE5-E4B5-3E11-1494-38B5632408F3}"/>
                  </a:ext>
                </a:extLst>
              </p:cNvPr>
              <p:cNvPicPr>
                <a:picLocks noGrp="1" noRot="1" noChangeAspect="1" noMove="1" noResize="1" noEditPoints="1" noAdjustHandles="1" noChangeArrowheads="1" noChangeShapeType="1"/>
              </p:cNvPicPr>
              <p:nvPr/>
            </p:nvPicPr>
            <p:blipFill>
              <a:blip r:embed="rId7"/>
              <a:stretch>
                <a:fillRect/>
              </a:stretch>
            </p:blipFill>
            <p:spPr>
              <a:xfrm>
                <a:off x="1636734" y="3817837"/>
                <a:ext cx="2472844" cy="2538513"/>
              </a:xfrm>
              <a:prstGeom prst="rect">
                <a:avLst/>
              </a:prstGeom>
            </p:spPr>
          </p:pic>
        </mc:Fallback>
      </mc:AlternateContent>
      <mc:AlternateContent xmlns:mc="http://schemas.openxmlformats.org/markup-compatibility/2006" xmlns:cx2="http://schemas.microsoft.com/office/drawing/2015/10/21/chartex">
        <mc:Choice Requires="cx2">
          <p:graphicFrame>
            <p:nvGraphicFramePr>
              <p:cNvPr id="10" name="Chart 9">
                <a:extLst>
                  <a:ext uri="{FF2B5EF4-FFF2-40B4-BE49-F238E27FC236}">
                    <a16:creationId xmlns:a16="http://schemas.microsoft.com/office/drawing/2014/main" id="{6F5E4C05-91AF-24CB-8EFF-08C94A7639EC}"/>
                  </a:ext>
                </a:extLst>
              </p:cNvPr>
              <p:cNvGraphicFramePr/>
              <p:nvPr>
                <p:extLst>
                  <p:ext uri="{D42A27DB-BD31-4B8C-83A1-F6EECF244321}">
                    <p14:modId xmlns:p14="http://schemas.microsoft.com/office/powerpoint/2010/main" val="2614573471"/>
                  </p:ext>
                </p:extLst>
              </p:nvPr>
            </p:nvGraphicFramePr>
            <p:xfrm>
              <a:off x="4109577" y="3817837"/>
              <a:ext cx="2323577" cy="2538513"/>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0" name="Chart 9">
                <a:extLst>
                  <a:ext uri="{FF2B5EF4-FFF2-40B4-BE49-F238E27FC236}">
                    <a16:creationId xmlns:a16="http://schemas.microsoft.com/office/drawing/2014/main" id="{6F5E4C05-91AF-24CB-8EFF-08C94A7639EC}"/>
                  </a:ext>
                </a:extLst>
              </p:cNvPr>
              <p:cNvPicPr>
                <a:picLocks noGrp="1" noRot="1" noChangeAspect="1" noMove="1" noResize="1" noEditPoints="1" noAdjustHandles="1" noChangeArrowheads="1" noChangeShapeType="1"/>
              </p:cNvPicPr>
              <p:nvPr/>
            </p:nvPicPr>
            <p:blipFill>
              <a:blip r:embed="rId9"/>
              <a:stretch>
                <a:fillRect/>
              </a:stretch>
            </p:blipFill>
            <p:spPr>
              <a:xfrm>
                <a:off x="4109577" y="3817837"/>
                <a:ext cx="2323577" cy="2538513"/>
              </a:xfrm>
              <a:prstGeom prst="rect">
                <a:avLst/>
              </a:prstGeom>
            </p:spPr>
          </p:pic>
        </mc:Fallback>
      </mc:AlternateContent>
      <p:sp>
        <p:nvSpPr>
          <p:cNvPr id="12" name="Callout: Down Arrow 11">
            <a:extLst>
              <a:ext uri="{FF2B5EF4-FFF2-40B4-BE49-F238E27FC236}">
                <a16:creationId xmlns:a16="http://schemas.microsoft.com/office/drawing/2014/main" id="{0CFFF272-12E5-BFA6-3923-264CB83D64DD}"/>
              </a:ext>
            </a:extLst>
          </p:cNvPr>
          <p:cNvSpPr/>
          <p:nvPr/>
        </p:nvSpPr>
        <p:spPr>
          <a:xfrm>
            <a:off x="7401027" y="1933989"/>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none" strike="noStrike" cap="none" dirty="0">
                <a:latin typeface="Calibri"/>
                <a:ea typeface="Calibri"/>
                <a:cs typeface="Calibri"/>
                <a:sym typeface="Calibri"/>
              </a:rPr>
              <a:t>L0: </a:t>
            </a:r>
            <a:r>
              <a:rPr lang="ru-RU" sz="1400" u="none" strike="noStrike" cap="none" dirty="0">
                <a:latin typeface="Calibri"/>
                <a:ea typeface="Calibri"/>
                <a:cs typeface="Calibri"/>
                <a:sym typeface="Calibri"/>
              </a:rPr>
              <a:t>исходные данные </a:t>
            </a:r>
            <a:endParaRPr lang="ru-RU" sz="1400" u="none" strike="noStrike" cap="none" dirty="0"/>
          </a:p>
        </p:txBody>
      </p:sp>
      <p:sp>
        <p:nvSpPr>
          <p:cNvPr id="18" name="Callout: Down Arrow 17">
            <a:extLst>
              <a:ext uri="{FF2B5EF4-FFF2-40B4-BE49-F238E27FC236}">
                <a16:creationId xmlns:a16="http://schemas.microsoft.com/office/drawing/2014/main" id="{3E2EC4E1-96C3-4B88-B033-8859538B3CD2}"/>
              </a:ext>
            </a:extLst>
          </p:cNvPr>
          <p:cNvSpPr/>
          <p:nvPr/>
        </p:nvSpPr>
        <p:spPr>
          <a:xfrm>
            <a:off x="7401027" y="2592888"/>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Calibri"/>
                <a:ea typeface="Calibri"/>
                <a:cs typeface="Calibri"/>
                <a:sym typeface="Calibri"/>
              </a:rPr>
              <a:t>L1: </a:t>
            </a:r>
            <a:r>
              <a:rPr lang="ru-RU" sz="1400" u="none" strike="noStrike" cap="none" dirty="0">
                <a:latin typeface="Calibri"/>
                <a:ea typeface="Calibri"/>
                <a:cs typeface="Calibri"/>
                <a:sym typeface="Calibri"/>
              </a:rPr>
              <a:t>убираем</a:t>
            </a:r>
            <a:r>
              <a:rPr lang="ru-RU" sz="1400" u="none" strike="noStrike" cap="none" baseline="0" dirty="0">
                <a:latin typeface="Calibri"/>
                <a:ea typeface="Calibri"/>
                <a:cs typeface="Calibri"/>
                <a:sym typeface="Calibri"/>
              </a:rPr>
              <a:t> </a:t>
            </a:r>
            <a:r>
              <a:rPr lang="ru-RU" sz="1400" u="none" strike="noStrike" cap="none" dirty="0">
                <a:latin typeface="Calibri"/>
                <a:ea typeface="Calibri"/>
                <a:cs typeface="Calibri"/>
                <a:sym typeface="Calibri"/>
              </a:rPr>
              <a:t>юникод символы </a:t>
            </a:r>
            <a:endParaRPr lang="ru-RU" sz="1400" u="none" strike="noStrike" cap="none" dirty="0"/>
          </a:p>
        </p:txBody>
      </p:sp>
      <p:sp>
        <p:nvSpPr>
          <p:cNvPr id="19" name="Callout: Down Arrow 18">
            <a:extLst>
              <a:ext uri="{FF2B5EF4-FFF2-40B4-BE49-F238E27FC236}">
                <a16:creationId xmlns:a16="http://schemas.microsoft.com/office/drawing/2014/main" id="{598C15FE-5278-EC4A-476A-5D40958F8EF8}"/>
              </a:ext>
            </a:extLst>
          </p:cNvPr>
          <p:cNvSpPr/>
          <p:nvPr/>
        </p:nvSpPr>
        <p:spPr>
          <a:xfrm>
            <a:off x="7401026" y="3251787"/>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ru-RU" sz="1400" u="none" strike="noStrike" cap="none" dirty="0">
                <a:latin typeface="Calibri"/>
                <a:ea typeface="Calibri"/>
                <a:cs typeface="Calibri"/>
                <a:sym typeface="Calibri"/>
              </a:rPr>
              <a:t>L2: переводим в нижний регистр</a:t>
            </a:r>
            <a:endParaRPr lang="ru-RU" sz="1400" u="none" strike="noStrike" cap="none" dirty="0"/>
          </a:p>
        </p:txBody>
      </p:sp>
      <p:sp>
        <p:nvSpPr>
          <p:cNvPr id="20" name="Callout: Down Arrow 19">
            <a:extLst>
              <a:ext uri="{FF2B5EF4-FFF2-40B4-BE49-F238E27FC236}">
                <a16:creationId xmlns:a16="http://schemas.microsoft.com/office/drawing/2014/main" id="{706945D8-3EFC-369D-6FB2-8101B8214DFF}"/>
              </a:ext>
            </a:extLst>
          </p:cNvPr>
          <p:cNvSpPr/>
          <p:nvPr/>
        </p:nvSpPr>
        <p:spPr>
          <a:xfrm>
            <a:off x="7401026" y="3906534"/>
            <a:ext cx="3349198" cy="858024"/>
          </a:xfrm>
          <a:prstGeom prst="downArrowCallout">
            <a:avLst>
              <a:gd name="adj1" fmla="val 68875"/>
              <a:gd name="adj2" fmla="val 77187"/>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L3: </a:t>
            </a:r>
            <a:r>
              <a:rPr lang="ru-RU" sz="1400" u="none" strike="noStrike" cap="none" dirty="0"/>
              <a:t>удаляем служебные символы и пунктуацию</a:t>
            </a:r>
            <a:endParaRPr lang="en-US" sz="1400" u="none" strike="noStrike" cap="none" dirty="0"/>
          </a:p>
        </p:txBody>
      </p:sp>
      <p:sp>
        <p:nvSpPr>
          <p:cNvPr id="21" name="Callout: Down Arrow 20">
            <a:extLst>
              <a:ext uri="{FF2B5EF4-FFF2-40B4-BE49-F238E27FC236}">
                <a16:creationId xmlns:a16="http://schemas.microsoft.com/office/drawing/2014/main" id="{A03A8BF7-8033-9CA7-6254-F431493F5EE8}"/>
              </a:ext>
            </a:extLst>
          </p:cNvPr>
          <p:cNvSpPr/>
          <p:nvPr/>
        </p:nvSpPr>
        <p:spPr>
          <a:xfrm>
            <a:off x="7401026" y="4774116"/>
            <a:ext cx="3349198" cy="658899"/>
          </a:xfrm>
          <a:prstGeom prst="downArrowCallout">
            <a:avLst>
              <a:gd name="adj1" fmla="val 89313"/>
              <a:gd name="adj2" fmla="val 98355"/>
              <a:gd name="adj3" fmla="val 26632"/>
              <a:gd name="adj4" fmla="val 6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L4: </a:t>
            </a:r>
            <a:r>
              <a:rPr lang="ru-RU" sz="1400" u="none" strike="noStrike" cap="none" dirty="0"/>
              <a:t>удаляем стоп слова</a:t>
            </a:r>
          </a:p>
        </p:txBody>
      </p:sp>
      <p:sp>
        <p:nvSpPr>
          <p:cNvPr id="22" name="Callout: Down Arrow 21">
            <a:extLst>
              <a:ext uri="{FF2B5EF4-FFF2-40B4-BE49-F238E27FC236}">
                <a16:creationId xmlns:a16="http://schemas.microsoft.com/office/drawing/2014/main" id="{175B2827-187E-AB2D-19DB-05BFD21D3138}"/>
              </a:ext>
            </a:extLst>
          </p:cNvPr>
          <p:cNvSpPr/>
          <p:nvPr/>
        </p:nvSpPr>
        <p:spPr>
          <a:xfrm>
            <a:off x="7401026" y="5433015"/>
            <a:ext cx="3349198" cy="417366"/>
          </a:xfrm>
          <a:prstGeom prst="downArrowCallout">
            <a:avLst>
              <a:gd name="adj1" fmla="val 0"/>
              <a:gd name="adj2" fmla="val 98355"/>
              <a:gd name="adj3" fmla="val 0"/>
              <a:gd name="adj4"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L5: </a:t>
            </a:r>
            <a:r>
              <a:rPr lang="ru-RU" sz="1400" u="none" strike="noStrike" cap="none" dirty="0"/>
              <a:t>стемминг</a:t>
            </a:r>
          </a:p>
        </p:txBody>
      </p:sp>
      <p:sp>
        <p:nvSpPr>
          <p:cNvPr id="23" name="Arrow: Curved Left 22">
            <a:extLst>
              <a:ext uri="{FF2B5EF4-FFF2-40B4-BE49-F238E27FC236}">
                <a16:creationId xmlns:a16="http://schemas.microsoft.com/office/drawing/2014/main" id="{BFAF124A-A4AE-8661-82DF-5C4837C4FD5C}"/>
              </a:ext>
            </a:extLst>
          </p:cNvPr>
          <p:cNvSpPr/>
          <p:nvPr/>
        </p:nvSpPr>
        <p:spPr>
          <a:xfrm>
            <a:off x="10750224" y="4083485"/>
            <a:ext cx="731520" cy="1766896"/>
          </a:xfrm>
          <a:prstGeom prst="curvedLeftArrow">
            <a:avLst>
              <a:gd name="adj1" fmla="val 25000"/>
              <a:gd name="adj2" fmla="val 5690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571548668"/>
      </p:ext>
    </p:extLst>
  </p:cSld>
  <p:clrMapOvr>
    <a:masterClrMapping/>
  </p:clrMapOvr>
</p:sld>
</file>

<file path=ppt/theme/theme1.xml><?xml version="1.0" encoding="utf-8"?>
<a:theme xmlns:a="http://schemas.openxmlformats.org/drawingml/2006/main" name="IU">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1225</Words>
  <Application>Microsoft Office PowerPoint</Application>
  <PresentationFormat>Widescreen</PresentationFormat>
  <Paragraphs>193</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Noto Sans</vt:lpstr>
      <vt:lpstr>IU</vt:lpstr>
      <vt:lpstr>Решить задачу DaNetQA / BoolQ</vt:lpstr>
      <vt:lpstr>Цель:   Провести анализ задачи DaNetQA - boolQ для русскоязычного набора данных.  Изучить существующие решения и попытаться воспроизвести результат.  Задачи  в рамках сессий:   - изучить набор данных; - изучить существующие решения; - обработать данные; - реплецировать две модели и обучить их на подготовленном наборе данных; - сравнить полученные результаты.</vt:lpstr>
      <vt:lpstr>Класс задач NLP</vt:lpstr>
      <vt:lpstr>DaNetQA – задача NLP бинарной классификации</vt:lpstr>
      <vt:lpstr>Данные</vt:lpstr>
      <vt:lpstr>Анализ данных: количество символов</vt:lpstr>
      <vt:lpstr>Анализ данных: количество слов</vt:lpstr>
      <vt:lpstr>Очистка данных</vt:lpstr>
      <vt:lpstr>Изменение длины в символах и словах</vt:lpstr>
      <vt:lpstr>Семантический анализ данных</vt:lpstr>
      <vt:lpstr>Кортежи с низкой корреляцией</vt:lpstr>
      <vt:lpstr>TF-IDF Pre-Trained и LogisticRegression для решения задачи DaNetQA</vt:lpstr>
      <vt:lpstr>Fine-Tune (Ru)BERT для решения задачи DaNetQA</vt:lpstr>
      <vt:lpstr>Спасибо за внимание!</vt:lpstr>
      <vt:lpstr>PowerPoint Presentation</vt:lpstr>
      <vt:lpstr>PowerPoint Presentation</vt:lpstr>
      <vt:lpstr>PowerPoint Presentation</vt:lpstr>
      <vt:lpstr>PowerPoint Presentation</vt:lpstr>
      <vt:lpstr>PowerPoint Presentation</vt:lpstr>
      <vt:lpstr>PowerPoint Presentation</vt:lpstr>
      <vt:lpstr>Иконки для презентации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Решить задачу DaNetQA / BoolQ</dc:title>
  <dc:creator>Ольга Саетгареева</dc:creator>
  <cp:lastModifiedBy>Леушкин Антон Дмитриевич</cp:lastModifiedBy>
  <cp:revision>3</cp:revision>
  <dcterms:created xsi:type="dcterms:W3CDTF">2018-09-03T06:41:35Z</dcterms:created>
  <dcterms:modified xsi:type="dcterms:W3CDTF">2022-11-05T00:52:22Z</dcterms:modified>
</cp:coreProperties>
</file>