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  <p:embeddedFont>
      <p:font typeface="PT Mono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gH9wyNG9ZvBH3XYIipjO/es0Ef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customschemas.google.com/relationships/presentationmetadata" Target="metadata"/><Relationship Id="rId27" Type="http://schemas.openxmlformats.org/officeDocument/2006/relationships/font" Target="fonts/PT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">
  <p:cSld name="Титул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8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9"/>
          <p:cNvSpPr txBox="1"/>
          <p:nvPr>
            <p:ph type="title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Helvetica Neue"/>
              <a:buNone/>
              <a:defRPr b="1" i="0" sz="5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2" type="body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531"/>
              <a:buFont typeface="Arial"/>
              <a:buNone/>
              <a:defRPr b="0" i="0" sz="2531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д">
  <p:cSld name="Код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/>
          <p:nvPr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28"/>
          <p:cNvSpPr txBox="1"/>
          <p:nvPr>
            <p:ph type="title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27" name="Google Shape;127;p28"/>
          <p:cNvCxnSpPr>
            <a:endCxn id="128" idx="2"/>
          </p:cNvCxnSpPr>
          <p:nvPr/>
        </p:nvCxnSpPr>
        <p:spPr>
          <a:xfrm>
            <a:off x="292172" y="1222268"/>
            <a:ext cx="7514700" cy="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9" name="Google Shape;129;p28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8"/>
          <p:cNvSpPr/>
          <p:nvPr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0" name="Google Shape;130;p28"/>
          <p:cNvCxnSpPr/>
          <p:nvPr/>
        </p:nvCxnSpPr>
        <p:spPr>
          <a:xfrm flipH="1" rot="10800000">
            <a:off x="7859672" y="819150"/>
            <a:ext cx="517566" cy="40299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2" name="Google Shape;132;p28"/>
          <p:cNvSpPr txBox="1"/>
          <p:nvPr>
            <p:ph idx="2" type="body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Helvetica Neue"/>
              <a:buAutoNum type="arabicPeriod"/>
              <a:defRPr b="0" i="0" sz="14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852" y="414128"/>
            <a:ext cx="610643" cy="55867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/>
          <p:nvPr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5" name="Google Shape;135;p28"/>
          <p:cNvCxnSpPr/>
          <p:nvPr/>
        </p:nvCxnSpPr>
        <p:spPr>
          <a:xfrm flipH="1">
            <a:off x="8821763" y="6282624"/>
            <a:ext cx="128928" cy="18589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6" name="Google Shape;136;p28"/>
          <p:cNvGrpSpPr/>
          <p:nvPr/>
        </p:nvGrpSpPr>
        <p:grpSpPr>
          <a:xfrm rot="-600733">
            <a:off x="8016128" y="6185335"/>
            <a:ext cx="676151" cy="651092"/>
            <a:chOff x="8053770" y="5959370"/>
            <a:chExt cx="676151" cy="651092"/>
          </a:xfrm>
        </p:grpSpPr>
        <p:sp>
          <p:nvSpPr>
            <p:cNvPr id="137" name="Google Shape;137;p28"/>
            <p:cNvSpPr/>
            <p:nvPr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8" name="Google Shape;138;p28"/>
            <p:cNvCxnSpPr/>
            <p:nvPr/>
          </p:nvCxnSpPr>
          <p:spPr>
            <a:xfrm flipH="1" rot="-7255486">
              <a:off x="8165295" y="6083421"/>
              <a:ext cx="517566" cy="402991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9" name="Google Shape;139;p28"/>
          <p:cNvSpPr/>
          <p:nvPr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люсы и минусы">
  <p:cSld name="Плюсы и минусы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43" name="Google Shape;143;p29"/>
          <p:cNvCxnSpPr>
            <a:endCxn id="144" idx="2"/>
          </p:cNvCxnSpPr>
          <p:nvPr/>
        </p:nvCxnSpPr>
        <p:spPr>
          <a:xfrm>
            <a:off x="292172" y="1222268"/>
            <a:ext cx="7514700" cy="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5" name="Google Shape;145;p29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Google Shape;146;p29"/>
          <p:cNvCxnSpPr/>
          <p:nvPr/>
        </p:nvCxnSpPr>
        <p:spPr>
          <a:xfrm flipH="1" rot="10800000">
            <a:off x="7859672" y="819150"/>
            <a:ext cx="517566" cy="40299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2" type="body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cxnSp>
        <p:nvCxnSpPr>
          <p:cNvPr id="149" name="Google Shape;149;p29"/>
          <p:cNvCxnSpPr/>
          <p:nvPr/>
        </p:nvCxnSpPr>
        <p:spPr>
          <a:xfrm>
            <a:off x="4324117" y="1596571"/>
            <a:ext cx="0" cy="4533463"/>
          </a:xfrm>
          <a:prstGeom prst="straightConnector1">
            <a:avLst/>
          </a:prstGeom>
          <a:noFill/>
          <a:ln cap="flat" cmpd="sng" w="19050">
            <a:solidFill>
              <a:srgbClr val="4BA6C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29"/>
          <p:cNvSpPr/>
          <p:nvPr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1" name="Google Shape;151;p29"/>
          <p:cNvCxnSpPr/>
          <p:nvPr/>
        </p:nvCxnSpPr>
        <p:spPr>
          <a:xfrm flipH="1">
            <a:off x="8821763" y="6282624"/>
            <a:ext cx="128928" cy="18589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2" name="Google Shape;152;p29"/>
          <p:cNvGrpSpPr/>
          <p:nvPr/>
        </p:nvGrpSpPr>
        <p:grpSpPr>
          <a:xfrm rot="-600733">
            <a:off x="8016128" y="6185335"/>
            <a:ext cx="676151" cy="651092"/>
            <a:chOff x="8053770" y="5959370"/>
            <a:chExt cx="676151" cy="651092"/>
          </a:xfrm>
        </p:grpSpPr>
        <p:sp>
          <p:nvSpPr>
            <p:cNvPr id="153" name="Google Shape;153;p29"/>
            <p:cNvSpPr/>
            <p:nvPr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54" name="Google Shape;154;p29"/>
            <p:cNvCxnSpPr/>
            <p:nvPr/>
          </p:nvCxnSpPr>
          <p:spPr>
            <a:xfrm flipH="1" rot="-7255486">
              <a:off x="8165295" y="6083421"/>
              <a:ext cx="517566" cy="402991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5" name="Google Shape;155;p29"/>
          <p:cNvSpPr/>
          <p:nvPr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вертикальных объекта">
  <p:cSld name="Два вертикальных объекта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59" name="Google Shape;159;p30"/>
          <p:cNvCxnSpPr>
            <a:endCxn id="160" idx="2"/>
          </p:cNvCxnSpPr>
          <p:nvPr/>
        </p:nvCxnSpPr>
        <p:spPr>
          <a:xfrm>
            <a:off x="292172" y="1222268"/>
            <a:ext cx="7514700" cy="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1" name="Google Shape;161;p30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/>
          <p:nvPr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2" name="Google Shape;162;p30"/>
          <p:cNvCxnSpPr/>
          <p:nvPr/>
        </p:nvCxnSpPr>
        <p:spPr>
          <a:xfrm flipH="1" rot="10800000">
            <a:off x="7859672" y="819150"/>
            <a:ext cx="517566" cy="40299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4" name="Google Shape;164;p30"/>
          <p:cNvSpPr txBox="1"/>
          <p:nvPr>
            <p:ph idx="2" type="body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5" name="Google Shape;165;p30"/>
          <p:cNvSpPr/>
          <p:nvPr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6" name="Google Shape;166;p30"/>
          <p:cNvCxnSpPr/>
          <p:nvPr/>
        </p:nvCxnSpPr>
        <p:spPr>
          <a:xfrm flipH="1">
            <a:off x="8821763" y="6282624"/>
            <a:ext cx="128928" cy="18589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7" name="Google Shape;167;p30"/>
          <p:cNvGrpSpPr/>
          <p:nvPr/>
        </p:nvGrpSpPr>
        <p:grpSpPr>
          <a:xfrm rot="-600733">
            <a:off x="8016128" y="6185335"/>
            <a:ext cx="676151" cy="651092"/>
            <a:chOff x="8053770" y="5959370"/>
            <a:chExt cx="676151" cy="651092"/>
          </a:xfrm>
        </p:grpSpPr>
        <p:sp>
          <p:nvSpPr>
            <p:cNvPr id="168" name="Google Shape;168;p30"/>
            <p:cNvSpPr/>
            <p:nvPr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69" name="Google Shape;169;p30"/>
            <p:cNvCxnSpPr/>
            <p:nvPr/>
          </p:nvCxnSpPr>
          <p:spPr>
            <a:xfrm flipH="1" rot="-7255486">
              <a:off x="8165295" y="6083421"/>
              <a:ext cx="517566" cy="402991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0" name="Google Shape;170;p30"/>
          <p:cNvSpPr/>
          <p:nvPr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>
  <p:cSld name="Только заголовок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74" name="Google Shape;174;p31"/>
          <p:cNvCxnSpPr>
            <a:endCxn id="175" idx="2"/>
          </p:cNvCxnSpPr>
          <p:nvPr/>
        </p:nvCxnSpPr>
        <p:spPr>
          <a:xfrm>
            <a:off x="292172" y="1222268"/>
            <a:ext cx="7514700" cy="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6" name="Google Shape;176;p31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/>
          <p:nvPr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 flipH="1" rot="10800000">
            <a:off x="7859672" y="819150"/>
            <a:ext cx="517566" cy="40299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31"/>
          <p:cNvSpPr/>
          <p:nvPr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9" name="Google Shape;179;p31"/>
          <p:cNvCxnSpPr/>
          <p:nvPr/>
        </p:nvCxnSpPr>
        <p:spPr>
          <a:xfrm flipH="1">
            <a:off x="8821763" y="6282624"/>
            <a:ext cx="128928" cy="18589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0" name="Google Shape;180;p31"/>
          <p:cNvGrpSpPr/>
          <p:nvPr/>
        </p:nvGrpSpPr>
        <p:grpSpPr>
          <a:xfrm rot="-600733">
            <a:off x="8016128" y="6185335"/>
            <a:ext cx="676151" cy="651092"/>
            <a:chOff x="8053770" y="5959370"/>
            <a:chExt cx="676151" cy="651092"/>
          </a:xfrm>
        </p:grpSpPr>
        <p:sp>
          <p:nvSpPr>
            <p:cNvPr id="181" name="Google Shape;181;p31"/>
            <p:cNvSpPr/>
            <p:nvPr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82" name="Google Shape;182;p31"/>
            <p:cNvCxnSpPr/>
            <p:nvPr/>
          </p:nvCxnSpPr>
          <p:spPr>
            <a:xfrm flipH="1" rot="-7255486">
              <a:off x="8165295" y="6083421"/>
              <a:ext cx="517566" cy="402991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3" name="Google Shape;183;p31"/>
          <p:cNvSpPr/>
          <p:nvPr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омашнее задание">
  <p:cSld name="Домашнее задание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cxnSp>
        <p:nvCxnSpPr>
          <p:cNvPr id="187" name="Google Shape;187;p32"/>
          <p:cNvCxnSpPr>
            <a:endCxn id="188" idx="2"/>
          </p:cNvCxnSpPr>
          <p:nvPr/>
        </p:nvCxnSpPr>
        <p:spPr>
          <a:xfrm>
            <a:off x="292172" y="1222268"/>
            <a:ext cx="7514700" cy="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9" name="Google Shape;189;p32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/>
          <p:nvPr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0" name="Google Shape;190;p32"/>
          <p:cNvCxnSpPr/>
          <p:nvPr/>
        </p:nvCxnSpPr>
        <p:spPr>
          <a:xfrm flipH="1" rot="10800000">
            <a:off x="7859672" y="819150"/>
            <a:ext cx="517566" cy="40299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32"/>
          <p:cNvSpPr/>
          <p:nvPr/>
        </p:nvSpPr>
        <p:spPr>
          <a:xfrm>
            <a:off x="217354" y="465988"/>
            <a:ext cx="4099199" cy="48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12"/>
              <a:buFont typeface="Helvetica Neue"/>
              <a:buNone/>
            </a:pPr>
            <a:r>
              <a:rPr b="1" lang="ru-RU" sz="2812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Домашнее задание №</a:t>
            </a:r>
            <a:endParaRPr b="1" sz="2812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32"/>
          <p:cNvSpPr txBox="1"/>
          <p:nvPr>
            <p:ph idx="2" type="body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3" name="Google Shape;193;p32"/>
          <p:cNvSpPr/>
          <p:nvPr/>
        </p:nvSpPr>
        <p:spPr>
          <a:xfrm>
            <a:off x="611460" y="5001268"/>
            <a:ext cx="19194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Срок сдачи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32"/>
          <p:cNvSpPr txBox="1"/>
          <p:nvPr>
            <p:ph idx="3" type="body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b="0" i="1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5" name="Google Shape;195;p32"/>
          <p:cNvSpPr/>
          <p:nvPr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6" name="Google Shape;196;p32"/>
          <p:cNvCxnSpPr/>
          <p:nvPr/>
        </p:nvCxnSpPr>
        <p:spPr>
          <a:xfrm flipH="1">
            <a:off x="8821763" y="6282624"/>
            <a:ext cx="128928" cy="18589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7" name="Google Shape;197;p32"/>
          <p:cNvGrpSpPr/>
          <p:nvPr/>
        </p:nvGrpSpPr>
        <p:grpSpPr>
          <a:xfrm rot="-600733">
            <a:off x="8016128" y="6185335"/>
            <a:ext cx="676151" cy="651092"/>
            <a:chOff x="8053770" y="5959370"/>
            <a:chExt cx="676151" cy="651092"/>
          </a:xfrm>
        </p:grpSpPr>
        <p:sp>
          <p:nvSpPr>
            <p:cNvPr id="198" name="Google Shape;198;p32"/>
            <p:cNvSpPr/>
            <p:nvPr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99" name="Google Shape;199;p32"/>
            <p:cNvCxnSpPr/>
            <p:nvPr/>
          </p:nvCxnSpPr>
          <p:spPr>
            <a:xfrm flipH="1" rot="-7255486">
              <a:off x="8165295" y="6083421"/>
              <a:ext cx="517566" cy="402991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0" name="Google Shape;200;p32"/>
          <p:cNvSpPr/>
          <p:nvPr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8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/>
          <p:nvPr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6" name="Google Shape;206;p33"/>
          <p:cNvSpPr txBox="1"/>
          <p:nvPr/>
        </p:nvSpPr>
        <p:spPr>
          <a:xfrm>
            <a:off x="1843313" y="2709966"/>
            <a:ext cx="7026176" cy="18854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</a:pPr>
            <a:r>
              <a:rPr b="1" lang="ru-RU" sz="6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Спасибо за внимание!</a:t>
            </a:r>
            <a:endParaRPr b="1" sz="6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33"/>
          <p:cNvSpPr txBox="1"/>
          <p:nvPr>
            <p:ph idx="2" type="body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8" name="Google Shape;208;p33"/>
          <p:cNvSpPr/>
          <p:nvPr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яснения к шаблону">
  <p:cSld name="Пояснения к шаблону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34"/>
          <p:cNvCxnSpPr>
            <a:endCxn id="211" idx="2"/>
          </p:cNvCxnSpPr>
          <p:nvPr/>
        </p:nvCxnSpPr>
        <p:spPr>
          <a:xfrm>
            <a:off x="292172" y="1222268"/>
            <a:ext cx="7514700" cy="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2" name="Google Shape;212;p34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4"/>
          <p:cNvSpPr/>
          <p:nvPr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3" name="Google Shape;213;p34"/>
          <p:cNvCxnSpPr/>
          <p:nvPr/>
        </p:nvCxnSpPr>
        <p:spPr>
          <a:xfrm flipH="1" rot="10800000">
            <a:off x="7859672" y="819150"/>
            <a:ext cx="517566" cy="40299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34"/>
          <p:cNvSpPr/>
          <p:nvPr/>
        </p:nvSpPr>
        <p:spPr>
          <a:xfrm>
            <a:off x="217354" y="465988"/>
            <a:ext cx="4099199" cy="48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12"/>
              <a:buFont typeface="Helvetica Neue"/>
              <a:buNone/>
            </a:pPr>
            <a:r>
              <a:rPr b="1" lang="ru-RU" sz="2812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Пояснения к шаблону</a:t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625972" y="1593014"/>
            <a:ext cx="33509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вашем распоряжении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есть следующие слайды:</a:t>
            </a:r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Титульный слайд</a:t>
            </a:r>
            <a:endParaRPr/>
          </a:p>
          <a:p>
            <a:pPr indent="-342891" lvl="0" marL="34289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 и текст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Содержание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Терминология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Цитата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Заголовок, подзаголовок и текст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 и картинка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Заголовок, текст и картинка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Код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Плюсы и минусы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Два вертикальных объекта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Только заголовок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Пустой слайд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Домашнее задание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Контакты</a:t>
            </a:r>
            <a:endParaRPr/>
          </a:p>
          <a:p>
            <a:pPr indent="-234940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None/>
            </a:pPr>
            <a:r>
              <a:t/>
            </a:r>
            <a:endParaRPr b="0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7" name="Google Shape;217;p34"/>
          <p:cNvCxnSpPr/>
          <p:nvPr/>
        </p:nvCxnSpPr>
        <p:spPr>
          <a:xfrm>
            <a:off x="4585374" y="1596571"/>
            <a:ext cx="0" cy="4796078"/>
          </a:xfrm>
          <a:prstGeom prst="straightConnector1">
            <a:avLst/>
          </a:prstGeom>
          <a:noFill/>
          <a:ln cap="flat" cmpd="sng" w="19050">
            <a:solidFill>
              <a:srgbClr val="4BA6C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34"/>
          <p:cNvSpPr txBox="1"/>
          <p:nvPr/>
        </p:nvSpPr>
        <p:spPr>
          <a:xfrm>
            <a:off x="4867097" y="1593014"/>
            <a:ext cx="35101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Для акцентов в коде и тексте </a:t>
            </a:r>
            <a:b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 слайдах в настройках цвета </a:t>
            </a:r>
            <a:b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 вас есть готовая палитра:</a:t>
            </a:r>
            <a:endParaRPr b="1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Используйте готовый набор </a:t>
            </a: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иконок</a:t>
            </a:r>
            <a:r>
              <a:rPr b="1" lang="ru-RU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и элементов для создания ориентиров на слайде: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20" name="Google Shape;220;p34"/>
          <p:cNvGrpSpPr/>
          <p:nvPr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221" name="Google Shape;221;p34"/>
            <p:cNvSpPr/>
            <p:nvPr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" name="Google Shape;225;p34"/>
            <p:cNvSpPr/>
            <p:nvPr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27" name="Google Shape;227;p34"/>
          <p:cNvSpPr/>
          <p:nvPr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8" name="Google Shape;228;p34"/>
          <p:cNvCxnSpPr/>
          <p:nvPr/>
        </p:nvCxnSpPr>
        <p:spPr>
          <a:xfrm flipH="1">
            <a:off x="8821763" y="6282624"/>
            <a:ext cx="128928" cy="18589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29" name="Google Shape;229;p34"/>
          <p:cNvGrpSpPr/>
          <p:nvPr/>
        </p:nvGrpSpPr>
        <p:grpSpPr>
          <a:xfrm rot="-600733">
            <a:off x="8016128" y="6185335"/>
            <a:ext cx="676151" cy="651092"/>
            <a:chOff x="8053770" y="5959370"/>
            <a:chExt cx="676151" cy="651092"/>
          </a:xfrm>
        </p:grpSpPr>
        <p:sp>
          <p:nvSpPr>
            <p:cNvPr id="230" name="Google Shape;230;p34"/>
            <p:cNvSpPr/>
            <p:nvPr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31" name="Google Shape;231;p34"/>
            <p:cNvCxnSpPr/>
            <p:nvPr/>
          </p:nvCxnSpPr>
          <p:spPr>
            <a:xfrm flipH="1" rot="-7255486">
              <a:off x="8165295" y="6083421"/>
              <a:ext cx="517566" cy="402991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2" name="Google Shape;232;p34"/>
          <p:cNvSpPr/>
          <p:nvPr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7448" y="4400921"/>
            <a:ext cx="3535579" cy="1797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0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0"/>
          <p:cNvSpPr/>
          <p:nvPr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" name="Google Shape;20;p20"/>
          <p:cNvCxnSpPr/>
          <p:nvPr/>
        </p:nvCxnSpPr>
        <p:spPr>
          <a:xfrm flipH="1">
            <a:off x="8821763" y="6282624"/>
            <a:ext cx="128928" cy="18589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1" name="Google Shape;21;p20"/>
          <p:cNvGrpSpPr/>
          <p:nvPr/>
        </p:nvGrpSpPr>
        <p:grpSpPr>
          <a:xfrm rot="-600733">
            <a:off x="8016128" y="6185335"/>
            <a:ext cx="676151" cy="651092"/>
            <a:chOff x="8053770" y="5959370"/>
            <a:chExt cx="676151" cy="651092"/>
          </a:xfrm>
        </p:grpSpPr>
        <p:sp>
          <p:nvSpPr>
            <p:cNvPr id="22" name="Google Shape;22;p20"/>
            <p:cNvSpPr/>
            <p:nvPr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3" name="Google Shape;23;p20"/>
            <p:cNvCxnSpPr/>
            <p:nvPr/>
          </p:nvCxnSpPr>
          <p:spPr>
            <a:xfrm flipH="1" rot="-7255486">
              <a:off x="8165295" y="6083421"/>
              <a:ext cx="517566" cy="402991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" name="Google Shape;24;p20"/>
          <p:cNvSpPr/>
          <p:nvPr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екст">
  <p:cSld name="Заголовок и текст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cxnSp>
        <p:nvCxnSpPr>
          <p:cNvPr id="29" name="Google Shape;29;p21"/>
          <p:cNvCxnSpPr>
            <a:endCxn id="30" idx="2"/>
          </p:cNvCxnSpPr>
          <p:nvPr/>
        </p:nvCxnSpPr>
        <p:spPr>
          <a:xfrm>
            <a:off x="292172" y="1222268"/>
            <a:ext cx="7514700" cy="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" name="Google Shape;31;p21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1"/>
          <p:cNvSpPr/>
          <p:nvPr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2" name="Google Shape;32;p21"/>
          <p:cNvCxnSpPr/>
          <p:nvPr/>
        </p:nvCxnSpPr>
        <p:spPr>
          <a:xfrm flipH="1" rot="10800000">
            <a:off x="7859672" y="819150"/>
            <a:ext cx="517566" cy="40299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21"/>
          <p:cNvSpPr/>
          <p:nvPr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4" name="Google Shape;34;p21"/>
          <p:cNvCxnSpPr/>
          <p:nvPr/>
        </p:nvCxnSpPr>
        <p:spPr>
          <a:xfrm flipH="1">
            <a:off x="8821763" y="6282624"/>
            <a:ext cx="128928" cy="18589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5" name="Google Shape;35;p21"/>
          <p:cNvGrpSpPr/>
          <p:nvPr/>
        </p:nvGrpSpPr>
        <p:grpSpPr>
          <a:xfrm rot="-600733">
            <a:off x="8016128" y="6185335"/>
            <a:ext cx="676151" cy="651092"/>
            <a:chOff x="8053770" y="5959370"/>
            <a:chExt cx="676151" cy="651092"/>
          </a:xfrm>
        </p:grpSpPr>
        <p:sp>
          <p:nvSpPr>
            <p:cNvPr id="36" name="Google Shape;36;p21"/>
            <p:cNvSpPr/>
            <p:nvPr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37" name="Google Shape;37;p21"/>
            <p:cNvCxnSpPr/>
            <p:nvPr/>
          </p:nvCxnSpPr>
          <p:spPr>
            <a:xfrm flipH="1" rot="-7255486">
              <a:off x="8165295" y="6083421"/>
              <a:ext cx="517566" cy="402991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" name="Google Shape;38;p21"/>
          <p:cNvSpPr/>
          <p:nvPr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ание">
  <p:cSld name="Содержание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42" name="Google Shape;42;p22"/>
          <p:cNvCxnSpPr>
            <a:endCxn id="43" idx="2"/>
          </p:cNvCxnSpPr>
          <p:nvPr/>
        </p:nvCxnSpPr>
        <p:spPr>
          <a:xfrm>
            <a:off x="292172" y="1222268"/>
            <a:ext cx="7514700" cy="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4" name="Google Shape;44;p22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2"/>
          <p:cNvSpPr/>
          <p:nvPr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5" name="Google Shape;45;p22"/>
          <p:cNvCxnSpPr/>
          <p:nvPr/>
        </p:nvCxnSpPr>
        <p:spPr>
          <a:xfrm flipH="1" rot="10800000">
            <a:off x="7859672" y="819150"/>
            <a:ext cx="517566" cy="40299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"/>
              <a:buAutoNum type="arabicPeriod"/>
              <a:defRPr b="0" i="0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22"/>
          <p:cNvSpPr/>
          <p:nvPr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8" name="Google Shape;48;p22"/>
          <p:cNvCxnSpPr/>
          <p:nvPr/>
        </p:nvCxnSpPr>
        <p:spPr>
          <a:xfrm flipH="1">
            <a:off x="8821763" y="6282624"/>
            <a:ext cx="128928" cy="18589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9" name="Google Shape;49;p22"/>
          <p:cNvGrpSpPr/>
          <p:nvPr/>
        </p:nvGrpSpPr>
        <p:grpSpPr>
          <a:xfrm rot="-600733">
            <a:off x="8016128" y="6185335"/>
            <a:ext cx="676151" cy="651092"/>
            <a:chOff x="8053770" y="5959370"/>
            <a:chExt cx="676151" cy="651092"/>
          </a:xfrm>
        </p:grpSpPr>
        <p:sp>
          <p:nvSpPr>
            <p:cNvPr id="50" name="Google Shape;50;p22"/>
            <p:cNvSpPr/>
            <p:nvPr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51" name="Google Shape;51;p22"/>
            <p:cNvCxnSpPr/>
            <p:nvPr/>
          </p:nvCxnSpPr>
          <p:spPr>
            <a:xfrm flipH="1" rot="-7255486">
              <a:off x="8165295" y="6083421"/>
              <a:ext cx="517566" cy="402991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2" name="Google Shape;52;p22"/>
          <p:cNvSpPr/>
          <p:nvPr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рминология">
  <p:cSld name="Терминология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23"/>
          <p:cNvCxnSpPr>
            <a:endCxn id="56" idx="2"/>
          </p:cNvCxnSpPr>
          <p:nvPr/>
        </p:nvCxnSpPr>
        <p:spPr>
          <a:xfrm>
            <a:off x="292172" y="1222268"/>
            <a:ext cx="7514700" cy="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7" name="Google Shape;57;p23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3"/>
          <p:cNvSpPr/>
          <p:nvPr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8" name="Google Shape;58;p23"/>
          <p:cNvCxnSpPr/>
          <p:nvPr/>
        </p:nvCxnSpPr>
        <p:spPr>
          <a:xfrm flipH="1" rot="10800000">
            <a:off x="7859672" y="819150"/>
            <a:ext cx="517566" cy="40299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23"/>
          <p:cNvSpPr/>
          <p:nvPr/>
        </p:nvSpPr>
        <p:spPr>
          <a:xfrm>
            <a:off x="217347" y="465988"/>
            <a:ext cx="4112023" cy="48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12"/>
              <a:buFont typeface="Helvetica Neue"/>
              <a:buNone/>
            </a:pPr>
            <a:r>
              <a:rPr b="1" lang="ru-RU" sz="2812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Терминология</a:t>
            </a:r>
            <a:endParaRPr b="1" sz="2812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23"/>
          <p:cNvSpPr/>
          <p:nvPr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2" name="Google Shape;62;p23"/>
          <p:cNvCxnSpPr/>
          <p:nvPr/>
        </p:nvCxnSpPr>
        <p:spPr>
          <a:xfrm flipH="1">
            <a:off x="8821763" y="6282624"/>
            <a:ext cx="128928" cy="18589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3" name="Google Shape;63;p23"/>
          <p:cNvGrpSpPr/>
          <p:nvPr/>
        </p:nvGrpSpPr>
        <p:grpSpPr>
          <a:xfrm rot="-600733">
            <a:off x="8016128" y="6185335"/>
            <a:ext cx="676151" cy="651092"/>
            <a:chOff x="8053770" y="5959370"/>
            <a:chExt cx="676151" cy="651092"/>
          </a:xfrm>
        </p:grpSpPr>
        <p:sp>
          <p:nvSpPr>
            <p:cNvPr id="64" name="Google Shape;64;p23"/>
            <p:cNvSpPr/>
            <p:nvPr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65" name="Google Shape;65;p23"/>
            <p:cNvCxnSpPr/>
            <p:nvPr/>
          </p:nvCxnSpPr>
          <p:spPr>
            <a:xfrm flipH="1" rot="-7255486">
              <a:off x="8165295" y="6083421"/>
              <a:ext cx="517566" cy="402991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6" name="Google Shape;66;p23"/>
          <p:cNvSpPr/>
          <p:nvPr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4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4"/>
          <p:cNvSpPr txBox="1"/>
          <p:nvPr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4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0" sz="344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24"/>
          <p:cNvSpPr txBox="1"/>
          <p:nvPr>
            <p:ph idx="2" type="body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1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24"/>
          <p:cNvSpPr/>
          <p:nvPr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4" name="Google Shape;74;p24"/>
          <p:cNvCxnSpPr/>
          <p:nvPr/>
        </p:nvCxnSpPr>
        <p:spPr>
          <a:xfrm flipH="1">
            <a:off x="8821763" y="6282624"/>
            <a:ext cx="128928" cy="18589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5" name="Google Shape;75;p24"/>
          <p:cNvGrpSpPr/>
          <p:nvPr/>
        </p:nvGrpSpPr>
        <p:grpSpPr>
          <a:xfrm rot="-600733">
            <a:off x="8016128" y="6185335"/>
            <a:ext cx="676151" cy="651092"/>
            <a:chOff x="8053770" y="5959370"/>
            <a:chExt cx="676151" cy="651092"/>
          </a:xfrm>
        </p:grpSpPr>
        <p:sp>
          <p:nvSpPr>
            <p:cNvPr id="76" name="Google Shape;76;p24"/>
            <p:cNvSpPr/>
            <p:nvPr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77" name="Google Shape;77;p24"/>
            <p:cNvCxnSpPr/>
            <p:nvPr/>
          </p:nvCxnSpPr>
          <p:spPr>
            <a:xfrm flipH="1" rot="-7255486">
              <a:off x="8165295" y="6083421"/>
              <a:ext cx="517566" cy="402991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8" name="Google Shape;78;p24"/>
          <p:cNvSpPr/>
          <p:nvPr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одзаголовок и текст">
  <p:cSld name="Заголовок, подзаголовок и текст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82" name="Google Shape;82;p25"/>
          <p:cNvCxnSpPr>
            <a:endCxn id="83" idx="2"/>
          </p:cNvCxnSpPr>
          <p:nvPr/>
        </p:nvCxnSpPr>
        <p:spPr>
          <a:xfrm>
            <a:off x="292172" y="1222268"/>
            <a:ext cx="7514700" cy="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4" name="Google Shape;84;p25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5"/>
          <p:cNvSpPr/>
          <p:nvPr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5" name="Google Shape;85;p25"/>
          <p:cNvCxnSpPr/>
          <p:nvPr/>
        </p:nvCxnSpPr>
        <p:spPr>
          <a:xfrm flipH="1" rot="10800000">
            <a:off x="7859672" y="819150"/>
            <a:ext cx="517566" cy="40299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25"/>
          <p:cNvSpPr txBox="1"/>
          <p:nvPr>
            <p:ph idx="1" type="body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7" name="Google Shape;87;p25"/>
          <p:cNvSpPr txBox="1"/>
          <p:nvPr>
            <p:ph idx="2" type="body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5"/>
          <p:cNvSpPr/>
          <p:nvPr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9" name="Google Shape;89;p25"/>
          <p:cNvCxnSpPr/>
          <p:nvPr/>
        </p:nvCxnSpPr>
        <p:spPr>
          <a:xfrm flipH="1">
            <a:off x="8821763" y="6282624"/>
            <a:ext cx="128928" cy="18589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0" name="Google Shape;90;p25"/>
          <p:cNvGrpSpPr/>
          <p:nvPr/>
        </p:nvGrpSpPr>
        <p:grpSpPr>
          <a:xfrm rot="-600733">
            <a:off x="8016128" y="6185335"/>
            <a:ext cx="676151" cy="651092"/>
            <a:chOff x="8053770" y="5959370"/>
            <a:chExt cx="676151" cy="651092"/>
          </a:xfrm>
        </p:grpSpPr>
        <p:sp>
          <p:nvSpPr>
            <p:cNvPr id="91" name="Google Shape;91;p25"/>
            <p:cNvSpPr/>
            <p:nvPr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92" name="Google Shape;92;p25"/>
            <p:cNvCxnSpPr/>
            <p:nvPr/>
          </p:nvCxnSpPr>
          <p:spPr>
            <a:xfrm flipH="1" rot="-7255486">
              <a:off x="8165295" y="6083421"/>
              <a:ext cx="517566" cy="402991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3" name="Google Shape;93;p25"/>
          <p:cNvSpPr/>
          <p:nvPr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5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картинка">
  <p:cSld name="Заголовок и картинка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97" name="Google Shape;97;p26"/>
          <p:cNvCxnSpPr>
            <a:endCxn id="98" idx="2"/>
          </p:cNvCxnSpPr>
          <p:nvPr/>
        </p:nvCxnSpPr>
        <p:spPr>
          <a:xfrm>
            <a:off x="292172" y="1222268"/>
            <a:ext cx="7514700" cy="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9" name="Google Shape;99;p26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/>
          <p:nvPr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0" name="Google Shape;100;p26"/>
          <p:cNvCxnSpPr/>
          <p:nvPr/>
        </p:nvCxnSpPr>
        <p:spPr>
          <a:xfrm flipH="1" rot="10800000">
            <a:off x="7859672" y="819150"/>
            <a:ext cx="517566" cy="40299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26"/>
          <p:cNvSpPr/>
          <p:nvPr>
            <p:ph idx="2" type="pic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" name="Google Shape;102;p26"/>
          <p:cNvSpPr/>
          <p:nvPr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3" name="Google Shape;103;p26"/>
          <p:cNvCxnSpPr/>
          <p:nvPr/>
        </p:nvCxnSpPr>
        <p:spPr>
          <a:xfrm flipH="1">
            <a:off x="8821763" y="6282624"/>
            <a:ext cx="128928" cy="18589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4" name="Google Shape;104;p26"/>
          <p:cNvGrpSpPr/>
          <p:nvPr/>
        </p:nvGrpSpPr>
        <p:grpSpPr>
          <a:xfrm rot="-600733">
            <a:off x="8016128" y="6185335"/>
            <a:ext cx="676151" cy="651092"/>
            <a:chOff x="8053770" y="5959370"/>
            <a:chExt cx="676151" cy="651092"/>
          </a:xfrm>
        </p:grpSpPr>
        <p:sp>
          <p:nvSpPr>
            <p:cNvPr id="105" name="Google Shape;105;p26"/>
            <p:cNvSpPr/>
            <p:nvPr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06" name="Google Shape;106;p26"/>
            <p:cNvCxnSpPr/>
            <p:nvPr/>
          </p:nvCxnSpPr>
          <p:spPr>
            <a:xfrm flipH="1" rot="-7255486">
              <a:off x="8165295" y="6083421"/>
              <a:ext cx="517566" cy="402991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7" name="Google Shape;107;p26"/>
          <p:cNvSpPr/>
          <p:nvPr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картинка">
  <p:cSld name="Заголовок, текст и картинка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11" name="Google Shape;111;p27"/>
          <p:cNvCxnSpPr>
            <a:endCxn id="112" idx="2"/>
          </p:cNvCxnSpPr>
          <p:nvPr/>
        </p:nvCxnSpPr>
        <p:spPr>
          <a:xfrm>
            <a:off x="292172" y="1222268"/>
            <a:ext cx="7514700" cy="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3" name="Google Shape;113;p27"/>
          <p:cNvPicPr preferRelativeResize="0"/>
          <p:nvPr/>
        </p:nvPicPr>
        <p:blipFill rotWithShape="1">
          <a:blip r:embed="rId2">
            <a:alphaModFix/>
          </a:blip>
          <a:srcRect b="0" l="4981" r="82644" t="-2910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/>
          <p:nvPr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4" name="Google Shape;114;p27"/>
          <p:cNvCxnSpPr/>
          <p:nvPr/>
        </p:nvCxnSpPr>
        <p:spPr>
          <a:xfrm flipH="1" rot="10800000">
            <a:off x="7859672" y="819150"/>
            <a:ext cx="517566" cy="40299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27"/>
          <p:cNvSpPr/>
          <p:nvPr>
            <p:ph idx="2" type="pic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" name="Google Shape;117;p27"/>
          <p:cNvSpPr/>
          <p:nvPr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8" name="Google Shape;118;p27"/>
          <p:cNvCxnSpPr/>
          <p:nvPr/>
        </p:nvCxnSpPr>
        <p:spPr>
          <a:xfrm flipH="1">
            <a:off x="8821763" y="6282624"/>
            <a:ext cx="128928" cy="18589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9" name="Google Shape;119;p27"/>
          <p:cNvGrpSpPr/>
          <p:nvPr/>
        </p:nvGrpSpPr>
        <p:grpSpPr>
          <a:xfrm rot="-600733">
            <a:off x="8016128" y="6185335"/>
            <a:ext cx="676151" cy="651092"/>
            <a:chOff x="8053770" y="5959370"/>
            <a:chExt cx="676151" cy="651092"/>
          </a:xfrm>
        </p:grpSpPr>
        <p:sp>
          <p:nvSpPr>
            <p:cNvPr id="120" name="Google Shape;120;p27"/>
            <p:cNvSpPr/>
            <p:nvPr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solidFill>
              <a:srgbClr val="BFBFBF"/>
            </a:solidFill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21" name="Google Shape;121;p27"/>
            <p:cNvCxnSpPr/>
            <p:nvPr/>
          </p:nvCxnSpPr>
          <p:spPr>
            <a:xfrm flipH="1" rot="-7255486">
              <a:off x="8165295" y="6083421"/>
              <a:ext cx="517566" cy="402991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2" name="Google Shape;122;p27"/>
          <p:cNvSpPr/>
          <p:nvPr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Relationship Id="rId4" Type="http://schemas.openxmlformats.org/officeDocument/2006/relationships/image" Target="../media/image19.jp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3.jp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k.Izmailov@corp.mail.ru" TargetMode="External"/><Relationship Id="rId4" Type="http://schemas.openxmlformats.org/officeDocument/2006/relationships/hyperlink" Target="mailto:v.bugaevskii@corp.mail.ru" TargetMode="External"/><Relationship Id="rId5" Type="http://schemas.openxmlformats.org/officeDocument/2006/relationships/hyperlink" Target="https://sphere.mail.ru/blog/view/53/" TargetMode="External"/><Relationship Id="rId6" Type="http://schemas.openxmlformats.org/officeDocument/2006/relationships/hyperlink" Target="https://t.me/joinchat/BbDUnVUEdNYEud129Ct-q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nsights.stackoverflow.com/survey/2020#technology-most-loved-dreaded-and-wanted-languages-dreaded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nsights.stackoverflow.com/survey/2020#technology-most-loved-dreaded-and-wanted-languages-dreaded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"/>
          <p:cNvSpPr txBox="1"/>
          <p:nvPr>
            <p:ph type="title"/>
          </p:nvPr>
        </p:nvSpPr>
        <p:spPr>
          <a:xfrm>
            <a:off x="2441358" y="4056709"/>
            <a:ext cx="6384589" cy="17884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Helvetica Neue"/>
              <a:buNone/>
            </a:pPr>
            <a:r>
              <a:rPr lang="ru-RU"/>
              <a:t>Введение в анализ данных на Python</a:t>
            </a:r>
            <a:endParaRPr/>
          </a:p>
        </p:txBody>
      </p:sp>
      <p:sp>
        <p:nvSpPr>
          <p:cNvPr id="241" name="Google Shape;241;p1"/>
          <p:cNvSpPr txBox="1"/>
          <p:nvPr>
            <p:ph idx="1" type="body"/>
          </p:nvPr>
        </p:nvSpPr>
        <p:spPr>
          <a:xfrm>
            <a:off x="3693111" y="6289355"/>
            <a:ext cx="5132836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79"/>
              <a:buNone/>
            </a:pPr>
            <a:r>
              <a:rPr lang="ru-RU" sz="1679"/>
              <a:t>Измайлов Константин/Бугаевский Владимир</a:t>
            </a:r>
            <a:endParaRPr sz="1679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elvetica Neue"/>
              <a:buNone/>
            </a:pPr>
            <a:r>
              <a:rPr lang="ru-RU"/>
              <a:t>Почему Python?</a:t>
            </a:r>
            <a:endParaRPr/>
          </a:p>
        </p:txBody>
      </p:sp>
      <p:sp>
        <p:nvSpPr>
          <p:cNvPr id="318" name="Google Shape;318;p10"/>
          <p:cNvSpPr txBox="1"/>
          <p:nvPr>
            <p:ph idx="1" type="body"/>
          </p:nvPr>
        </p:nvSpPr>
        <p:spPr>
          <a:xfrm>
            <a:off x="611460" y="1582444"/>
            <a:ext cx="7527727" cy="409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Прост в освоении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319" name="Google Shape;319;p10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ÐÐ»Ñ Ð°Ð½Ð°Ð»Ð¸Ð·Ð° Ð´Ð°Ð½Ð½ÑÑ Ð½ÐµÑ ÑÐ¼ÑÑÐ»Ð° Ð¸Ð·ÑÑÐ°ÑÑ Python ÑÐµÐ»Ð¸ÐºÐ¾Ð¼" id="320" name="Google Shape;32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6708" y="2446460"/>
            <a:ext cx="4028172" cy="2685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python language for kids" id="321" name="Google Shape;32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460" y="2446460"/>
            <a:ext cx="3579990" cy="2684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elvetica Neue"/>
              <a:buNone/>
            </a:pPr>
            <a:r>
              <a:rPr lang="ru-RU"/>
              <a:t>Как изучать Python для анализа данных</a:t>
            </a:r>
            <a:endParaRPr/>
          </a:p>
        </p:txBody>
      </p:sp>
      <p:sp>
        <p:nvSpPr>
          <p:cNvPr id="327" name="Google Shape;327;p11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8" name="Google Shape;328;p11"/>
          <p:cNvSpPr txBox="1"/>
          <p:nvPr/>
        </p:nvSpPr>
        <p:spPr>
          <a:xfrm>
            <a:off x="292147" y="1386038"/>
            <a:ext cx="59904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Освоение основных принципов программирования.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https://cdn-images-1.medium.com/max/900/0*aT9-nA8YKeHL43V9.jpg" id="329" name="Google Shape;3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284" y="2033358"/>
            <a:ext cx="2563213" cy="33637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python for data analysis" id="330" name="Google Shape;33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4532" y="2018967"/>
            <a:ext cx="2573053" cy="3378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stackoverflow" id="331" name="Google Shape;33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6101" y="4775333"/>
            <a:ext cx="6626917" cy="1974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elvetica Neue"/>
              <a:buNone/>
            </a:pPr>
            <a:r>
              <a:rPr lang="ru-RU"/>
              <a:t>Как изучать Python для анализа данных</a:t>
            </a:r>
            <a:endParaRPr/>
          </a:p>
        </p:txBody>
      </p:sp>
      <p:sp>
        <p:nvSpPr>
          <p:cNvPr id="337" name="Google Shape;337;p12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8" name="Google Shape;338;p12"/>
          <p:cNvSpPr txBox="1"/>
          <p:nvPr/>
        </p:nvSpPr>
        <p:spPr>
          <a:xfrm>
            <a:off x="292147" y="1386038"/>
            <a:ext cx="65335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Изучение библиотек, необходимых для анализа данных.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Ð£ Python Ð´Ð»Ñ Ð°Ð½Ð°Ð»Ð¸Ð·Ð° Ð´Ð°Ð½Ð½ÑÑ ÐµÑÑÑ Ð±Ð¸Ð±Ð»Ð¸Ð¾ÑÐµÐºÐ¸" id="339" name="Google Shape;3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511" y="1896182"/>
            <a:ext cx="7223280" cy="4333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elvetica Neue"/>
              <a:buNone/>
            </a:pPr>
            <a:r>
              <a:rPr lang="ru-RU"/>
              <a:t>Как изучать Python для анализа данных</a:t>
            </a:r>
            <a:endParaRPr/>
          </a:p>
        </p:txBody>
      </p:sp>
      <p:sp>
        <p:nvSpPr>
          <p:cNvPr id="345" name="Google Shape;345;p13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46" name="Google Shape;346;p13"/>
          <p:cNvSpPr txBox="1"/>
          <p:nvPr/>
        </p:nvSpPr>
        <p:spPr>
          <a:xfrm>
            <a:off x="292147" y="1386038"/>
            <a:ext cx="40498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Закрепление знаний на практике.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7" name="Google Shape;3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9059" y="2592073"/>
            <a:ext cx="5834941" cy="288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191" y="4088284"/>
            <a:ext cx="3720483" cy="24989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kaggle" id="349" name="Google Shape;34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9632" y="1871407"/>
            <a:ext cx="4795988" cy="2937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elvetica Neue"/>
              <a:buNone/>
            </a:pPr>
            <a:r>
              <a:rPr lang="ru-RU"/>
              <a:t>Как изучать Python для анализа данных</a:t>
            </a:r>
            <a:endParaRPr/>
          </a:p>
        </p:txBody>
      </p:sp>
      <p:sp>
        <p:nvSpPr>
          <p:cNvPr id="355" name="Google Shape;355;p14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56" name="Google Shape;356;p14"/>
          <p:cNvSpPr txBox="1"/>
          <p:nvPr/>
        </p:nvSpPr>
        <p:spPr>
          <a:xfrm>
            <a:off x="292147" y="1386038"/>
            <a:ext cx="64479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Закрепление знаний на практике (pythonchallenge.com).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7" name="Google Shape;3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7" y="1842976"/>
            <a:ext cx="8499390" cy="4458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elvetica Neue"/>
              <a:buNone/>
            </a:pPr>
            <a:r>
              <a:rPr lang="ru-RU"/>
              <a:t>Где программировать</a:t>
            </a:r>
            <a:endParaRPr/>
          </a:p>
        </p:txBody>
      </p:sp>
      <p:sp>
        <p:nvSpPr>
          <p:cNvPr id="363" name="Google Shape;363;p15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Jupyter Notebook в Netflix / Хабр" id="364" name="Google Shape;3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7" y="1875086"/>
            <a:ext cx="3151762" cy="337868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5"/>
          <p:cNvSpPr txBox="1"/>
          <p:nvPr/>
        </p:nvSpPr>
        <p:spPr>
          <a:xfrm>
            <a:off x="871601" y="5100211"/>
            <a:ext cx="1992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Jupyter Notebook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yCharm: IDE для профессиональной разработки на Python от JetBrains" id="366" name="Google Shape;36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1054" y="2044699"/>
            <a:ext cx="4314597" cy="251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9154" y="2344595"/>
            <a:ext cx="4445509" cy="243967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5"/>
          <p:cNvSpPr txBox="1"/>
          <p:nvPr/>
        </p:nvSpPr>
        <p:spPr>
          <a:xfrm>
            <a:off x="5380381" y="5045171"/>
            <a:ext cx="1923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Pycharm/Vscode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elvetica Neue"/>
              <a:buNone/>
            </a:pPr>
            <a:r>
              <a:rPr lang="ru-RU"/>
              <a:t>Запуск программы на Python</a:t>
            </a:r>
            <a:endParaRPr/>
          </a:p>
        </p:txBody>
      </p:sp>
      <p:sp>
        <p:nvSpPr>
          <p:cNvPr id="374" name="Google Shape;374;p16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75" name="Google Shape;3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47" y="1467330"/>
            <a:ext cx="7962156" cy="4668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elvetica Neue"/>
              <a:buNone/>
            </a:pPr>
            <a:r>
              <a:rPr lang="ru-RU"/>
              <a:t>Контакты</a:t>
            </a:r>
            <a:endParaRPr/>
          </a:p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82" name="Google Shape;382;p17"/>
          <p:cNvSpPr txBox="1"/>
          <p:nvPr/>
        </p:nvSpPr>
        <p:spPr>
          <a:xfrm>
            <a:off x="292147" y="1549667"/>
            <a:ext cx="8653189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Измайлов Константин </a:t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Mail: </a:t>
            </a:r>
            <a:r>
              <a:rPr lang="ru-RU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k.Izmailov@corp.mail.ru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Telegram: @KonstantinIzmaylov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Бугаевский Владимир</a:t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Mail: </a:t>
            </a:r>
            <a:r>
              <a:rPr lang="ru-RU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v.bugaevskii@corp.mail.ru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Блог на портале Техносферы: </a:t>
            </a:r>
            <a:r>
              <a:rPr lang="ru-RU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https://sphere.mail.ru/blog/view/53/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Чат в Телеграмме: </a:t>
            </a:r>
            <a:r>
              <a:rPr lang="ru-RU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https://t.me/joinchat/BbDUnVUEdNYEud129Ct-qA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47" name="Google Shape;2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203" y="510139"/>
            <a:ext cx="2115376" cy="282488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"/>
          <p:cNvSpPr txBox="1"/>
          <p:nvPr/>
        </p:nvSpPr>
        <p:spPr>
          <a:xfrm>
            <a:off x="3224464" y="510139"/>
            <a:ext cx="2718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Измайлов Константин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2"/>
          <p:cNvSpPr txBox="1"/>
          <p:nvPr/>
        </p:nvSpPr>
        <p:spPr>
          <a:xfrm>
            <a:off x="3224464" y="1014225"/>
            <a:ext cx="29738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 of DS в Delivery Club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2"/>
          <p:cNvSpPr txBox="1"/>
          <p:nvPr/>
        </p:nvSpPr>
        <p:spPr>
          <a:xfrm>
            <a:off x="3224463" y="1358021"/>
            <a:ext cx="570833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Руковожу командами продуктового, маркетингового, операционного направлений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p2"/>
          <p:cNvSpPr txBox="1"/>
          <p:nvPr/>
        </p:nvSpPr>
        <p:spPr>
          <a:xfrm>
            <a:off x="3224462" y="1942796"/>
            <a:ext cx="57083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Kaggle Master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2" name="Google Shape;25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3891" y="3580269"/>
            <a:ext cx="1872000" cy="2804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"/>
          <p:cNvSpPr txBox="1"/>
          <p:nvPr/>
        </p:nvSpPr>
        <p:spPr>
          <a:xfrm>
            <a:off x="3224462" y="3678784"/>
            <a:ext cx="5112000" cy="21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 u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Бугаевский Владимир</a:t>
            </a:r>
            <a:endParaRPr b="1" sz="1800" u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480" lvl="0" marL="285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ru-RU" sz="1600" u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Программист в Поиске@Mail.Ru </a:t>
            </a:r>
            <a:endParaRPr b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480" lvl="0" marL="285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ru-RU" sz="1600" u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Выпускник проекта «Техносфера» </a:t>
            </a:r>
            <a:endParaRPr b="0" sz="1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ru-RU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Занимаюсь построением ML-решений и их внедрением в различных проектах компании Mail.Ru Group</a:t>
            </a:r>
            <a:endParaRPr b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2"/>
          <p:cNvSpPr txBox="1"/>
          <p:nvPr/>
        </p:nvSpPr>
        <p:spPr>
          <a:xfrm>
            <a:off x="3224461" y="2276905"/>
            <a:ext cx="57083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Преподаю в Техносфере более 2 лет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elvetica Neue"/>
              <a:buNone/>
            </a:pPr>
            <a:r>
              <a:rPr lang="ru-RU"/>
              <a:t>Цели курса</a:t>
            </a:r>
            <a:endParaRPr/>
          </a:p>
        </p:txBody>
      </p:sp>
      <p:sp>
        <p:nvSpPr>
          <p:cNvPr id="260" name="Google Shape;260;p3"/>
          <p:cNvSpPr txBox="1"/>
          <p:nvPr>
            <p:ph idx="1" type="body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Получить основы программирования на Python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Освоить базовые прикладные инструменты для анализа данных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Изучить базовые понятия математической статистики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61" name="Google Shape;261;p3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ÐÐ°ÑÑÐ¸Ð½ÐºÐ¸ Ð¿Ð¾ Ð·Ð°Ð¿ÑÐ¾ÑÑ Ð°Ð½Ð°Ð»Ð¸ÑÐ¸Ðº" id="262" name="Google Shape;2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7742" y="3247298"/>
            <a:ext cx="3935162" cy="3320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elvetica Neue"/>
              <a:buNone/>
            </a:pPr>
            <a:r>
              <a:rPr lang="ru-RU"/>
              <a:t>План курса</a:t>
            </a:r>
            <a:endParaRPr/>
          </a:p>
        </p:txBody>
      </p:sp>
      <p:sp>
        <p:nvSpPr>
          <p:cNvPr id="268" name="Google Shape;268;p4"/>
          <p:cNvSpPr txBox="1"/>
          <p:nvPr>
            <p:ph idx="1" type="body"/>
          </p:nvPr>
        </p:nvSpPr>
        <p:spPr>
          <a:xfrm>
            <a:off x="611460" y="1388480"/>
            <a:ext cx="7527727" cy="4600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rabicPeriod"/>
            </a:pPr>
            <a:r>
              <a:rPr lang="ru-RU" sz="2000"/>
              <a:t>Введение в Python (</a:t>
            </a:r>
            <a:r>
              <a:rPr i="1" lang="ru-RU" sz="2000"/>
              <a:t>ДЗ 1 – 10баллов</a:t>
            </a:r>
            <a:r>
              <a:rPr lang="ru-RU" sz="2000"/>
              <a:t>)</a:t>
            </a:r>
            <a:endParaRPr sz="2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rabicPeriod"/>
            </a:pPr>
            <a:r>
              <a:rPr lang="ru-RU" sz="2000"/>
              <a:t>Библиотека Numpy (</a:t>
            </a:r>
            <a:r>
              <a:rPr i="1" lang="ru-RU" sz="2000"/>
              <a:t>ДЗ 2 – 10 баллов</a:t>
            </a:r>
            <a:r>
              <a:rPr lang="ru-RU" sz="2000"/>
              <a:t>) 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rabicPeriod"/>
            </a:pPr>
            <a:r>
              <a:rPr lang="ru-RU" sz="2000"/>
              <a:t>Библиотека Pandas (</a:t>
            </a:r>
            <a:r>
              <a:rPr i="1" lang="ru-RU" sz="2000"/>
              <a:t>КР  1 – 10 баллов</a:t>
            </a:r>
            <a:r>
              <a:rPr lang="ru-RU" sz="2000"/>
              <a:t>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rabicPeriod"/>
            </a:pPr>
            <a:r>
              <a:rPr lang="ru-RU" sz="2000"/>
              <a:t>Визуализация данных</a:t>
            </a:r>
            <a:endParaRPr i="1" sz="2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rabicPeriod"/>
            </a:pPr>
            <a:r>
              <a:rPr lang="ru-RU" sz="2000"/>
              <a:t>Углубленный Python - 1 (</a:t>
            </a:r>
            <a:r>
              <a:rPr i="1" lang="ru-RU" sz="2000"/>
              <a:t>ДЗ 3 – 15 баллов)</a:t>
            </a:r>
            <a:endParaRPr sz="2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rabicPeriod"/>
            </a:pPr>
            <a:r>
              <a:rPr lang="ru-RU" sz="2000"/>
              <a:t>Углубленный Python - 2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rabicPeriod"/>
            </a:pPr>
            <a:r>
              <a:rPr lang="ru-RU" sz="2000"/>
              <a:t>Парсинг данных с помощью Python </a:t>
            </a:r>
            <a:r>
              <a:rPr i="1" lang="ru-RU" sz="2000"/>
              <a:t>(ДЗ 4 – 10 баллов)</a:t>
            </a:r>
            <a:r>
              <a:rPr lang="ru-RU" sz="2000"/>
              <a:t>.</a:t>
            </a:r>
            <a:endParaRPr i="1" sz="2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rabicPeriod"/>
            </a:pPr>
            <a:r>
              <a:rPr lang="ru-RU" sz="2000"/>
              <a:t>Введение в статистику – 1 </a:t>
            </a:r>
            <a:r>
              <a:rPr i="1" lang="ru-RU" sz="2000"/>
              <a:t>(Мини-проект – 20 баллов)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rabicPeriod"/>
            </a:pPr>
            <a:r>
              <a:rPr lang="ru-RU" sz="2000"/>
              <a:t>Введение в статистику – 2</a:t>
            </a:r>
            <a:endParaRPr i="1" sz="2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rabicPeriod"/>
            </a:pPr>
            <a:r>
              <a:rPr lang="ru-RU" sz="2000"/>
              <a:t>Временные ряды (</a:t>
            </a:r>
            <a:r>
              <a:rPr i="1" lang="ru-RU" sz="2000"/>
              <a:t>Kaggle Inclass– 5 + [10] баллов</a:t>
            </a:r>
            <a:r>
              <a:rPr lang="ru-RU" sz="2000"/>
              <a:t>)</a:t>
            </a:r>
            <a:endParaRPr sz="2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rabicPeriod"/>
            </a:pPr>
            <a:r>
              <a:rPr lang="ru-RU" sz="2000"/>
              <a:t>Введение в SQL</a:t>
            </a:r>
            <a:endParaRPr sz="2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rabicPeriod"/>
            </a:pPr>
            <a:r>
              <a:rPr lang="ru-RU" sz="2000"/>
              <a:t>Колоквиум (</a:t>
            </a:r>
            <a:r>
              <a:rPr i="1" lang="ru-RU" sz="2000"/>
              <a:t>КР 2 – 20 баллов</a:t>
            </a:r>
            <a:r>
              <a:rPr lang="ru-RU" sz="2000"/>
              <a:t>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AutoNum type="arabicPeriod"/>
            </a:pPr>
            <a:r>
              <a:rPr lang="ru-RU" sz="2000"/>
              <a:t>Пересдача (</a:t>
            </a:r>
            <a:r>
              <a:rPr i="1" lang="ru-RU" sz="2000"/>
              <a:t>20 баллов</a:t>
            </a:r>
            <a:r>
              <a:rPr lang="ru-RU" sz="2000"/>
              <a:t>)</a:t>
            </a:r>
            <a:endParaRPr sz="2000"/>
          </a:p>
        </p:txBody>
      </p:sp>
      <p:sp>
        <p:nvSpPr>
          <p:cNvPr id="269" name="Google Shape;269;p4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elvetica Neue"/>
              <a:buNone/>
            </a:pPr>
            <a:r>
              <a:rPr lang="ru-RU"/>
              <a:t>Итоговая оценка</a:t>
            </a:r>
            <a:endParaRPr/>
          </a:p>
        </p:txBody>
      </p:sp>
      <p:sp>
        <p:nvSpPr>
          <p:cNvPr id="275" name="Google Shape;275;p5"/>
          <p:cNvSpPr txBox="1"/>
          <p:nvPr>
            <p:ph idx="1" type="body"/>
          </p:nvPr>
        </p:nvSpPr>
        <p:spPr>
          <a:xfrm>
            <a:off x="823216" y="2612347"/>
            <a:ext cx="7527727" cy="1439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/>
              <a:t>86 – 100 </a:t>
            </a:r>
            <a:r>
              <a:rPr lang="ru-RU"/>
              <a:t>баллов – «Отлично»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/>
              <a:t>71 – 85 </a:t>
            </a:r>
            <a:r>
              <a:rPr lang="ru-RU"/>
              <a:t>баллов – «Хорошо»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/>
              <a:t>50 – 70 </a:t>
            </a:r>
            <a:r>
              <a:rPr lang="ru-RU"/>
              <a:t>баллов – «Удовлетворительно»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6" name="Google Shape;276;p5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elvetica Neue"/>
              <a:buNone/>
            </a:pPr>
            <a:r>
              <a:rPr lang="ru-RU"/>
              <a:t>Что такое анализ данных?</a:t>
            </a:r>
            <a:endParaRPr/>
          </a:p>
        </p:txBody>
      </p:sp>
      <p:sp>
        <p:nvSpPr>
          <p:cNvPr id="282" name="Google Shape;282;p6"/>
          <p:cNvSpPr txBox="1"/>
          <p:nvPr>
            <p:ph idx="1" type="body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/>
              <a:t>Анализ данных </a:t>
            </a:r>
            <a:r>
              <a:rPr lang="ru-RU" sz="2000"/>
              <a:t>— процесс исследования, фильтрации, преобразования и моделирования данных с целью извлечения полезной информации и принятия решений.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Сбор данных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Подготовка и очистка данных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Нахождение скрытых зависимостей </a:t>
            </a:r>
            <a:endParaRPr sz="2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Разработка моделей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Прочее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sz="2000"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sz="2000"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sz="2000"/>
          </a:p>
        </p:txBody>
      </p:sp>
      <p:sp>
        <p:nvSpPr>
          <p:cNvPr id="283" name="Google Shape;283;p6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4" name="Google Shape;284;p6"/>
          <p:cNvSpPr/>
          <p:nvPr/>
        </p:nvSpPr>
        <p:spPr>
          <a:xfrm>
            <a:off x="7104656" y="-756166"/>
            <a:ext cx="3300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https://postnauka.ru/faq/36978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elvetica Neue"/>
              <a:buNone/>
            </a:pPr>
            <a:r>
              <a:rPr lang="ru-RU"/>
              <a:t>Специалисты по анализу данных</a:t>
            </a:r>
            <a:endParaRPr/>
          </a:p>
        </p:txBody>
      </p:sp>
      <p:sp>
        <p:nvSpPr>
          <p:cNvPr id="290" name="Google Shape;290;p7"/>
          <p:cNvSpPr txBox="1"/>
          <p:nvPr>
            <p:ph idx="1" type="body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ru-RU" sz="2000"/>
              <a:t>BI – Аналитик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Решает срочные задачи, работает с базой данных, готовит дашборды, отвечает за визуализацию данных.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ru-RU" sz="2000"/>
              <a:t>Аналитик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Отлично знает предметную область, анализирует метрики, проводит эксперименты, составляет прогнозы, глубоко закапывается в имеющиеся данные.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ru-RU" sz="2000"/>
              <a:t>Data Scientist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Структурирует и анализирует большие объёмы данных, применяет машинное обучение для предсказания событий и обнаружения неочевидных закономерностей.</a:t>
            </a:r>
            <a:endParaRPr sz="2000"/>
          </a:p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elvetica Neue"/>
              <a:buNone/>
            </a:pPr>
            <a:r>
              <a:rPr lang="ru-RU"/>
              <a:t>Почему Python?</a:t>
            </a:r>
            <a:endParaRPr/>
          </a:p>
        </p:txBody>
      </p:sp>
      <p:sp>
        <p:nvSpPr>
          <p:cNvPr id="297" name="Google Shape;297;p8"/>
          <p:cNvSpPr txBox="1"/>
          <p:nvPr>
            <p:ph idx="1" type="body"/>
          </p:nvPr>
        </p:nvSpPr>
        <p:spPr>
          <a:xfrm>
            <a:off x="611460" y="1582444"/>
            <a:ext cx="7527727" cy="409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Популярный язык программирования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298" name="Google Shape;298;p8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9" name="Google Shape;299;p8"/>
          <p:cNvSpPr txBox="1"/>
          <p:nvPr/>
        </p:nvSpPr>
        <p:spPr>
          <a:xfrm>
            <a:off x="4116290" y="6079585"/>
            <a:ext cx="40659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https://insights.stackoverflow.com/survey/2020#technology-most-loved-dreaded-and-wanted-languages-dreaded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0" name="Google Shape;30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600" y="1992429"/>
            <a:ext cx="3960540" cy="245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0280" y="1992430"/>
            <a:ext cx="3890809" cy="2453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elvetica Neue"/>
              <a:buNone/>
            </a:pPr>
            <a:r>
              <a:rPr lang="ru-RU"/>
              <a:t>Почему Python?</a:t>
            </a:r>
            <a:endParaRPr/>
          </a:p>
        </p:txBody>
      </p:sp>
      <p:sp>
        <p:nvSpPr>
          <p:cNvPr id="307" name="Google Shape;307;p9"/>
          <p:cNvSpPr txBox="1"/>
          <p:nvPr>
            <p:ph idx="1" type="body"/>
          </p:nvPr>
        </p:nvSpPr>
        <p:spPr>
          <a:xfrm>
            <a:off x="611460" y="1582444"/>
            <a:ext cx="7527727" cy="409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 sz="2000"/>
              <a:t>Популярный язык программирования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308" name="Google Shape;308;p9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9" name="Google Shape;309;p9"/>
          <p:cNvSpPr txBox="1"/>
          <p:nvPr/>
        </p:nvSpPr>
        <p:spPr>
          <a:xfrm>
            <a:off x="4116290" y="6079585"/>
            <a:ext cx="40659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https://insights.stackoverflow.com/survey/2020#technology-most-loved-dreaded-and-wanted-languages-dreaded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0" name="Google Shape;31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600" y="1992429"/>
            <a:ext cx="3960540" cy="245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0280" y="1992430"/>
            <a:ext cx="3890809" cy="245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5600" y="4570768"/>
            <a:ext cx="3340690" cy="2148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хносфера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2018-07-30T20:51:03Z</dcterms:created>
  <dc:creator>Izmailov Konstantin</dc:creator>
</cp:coreProperties>
</file>