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7" r:id="rId4"/>
    <p:sldId id="259" r:id="rId5"/>
    <p:sldId id="258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D81"/>
    <a:srgbClr val="240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0" autoAdjust="0"/>
    <p:restoredTop sz="94660"/>
  </p:normalViewPr>
  <p:slideViewPr>
    <p:cSldViewPr snapToGrid="0">
      <p:cViewPr>
        <p:scale>
          <a:sx n="80" d="100"/>
          <a:sy n="80" d="100"/>
        </p:scale>
        <p:origin x="60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3798F-31D2-4DB1-84B5-169D8F5F8CF9}" type="doc">
      <dgm:prSet loTypeId="urn:microsoft.com/office/officeart/2005/8/layout/bList2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17F6AF30-C369-4E0B-B391-DC8612455BB5}">
      <dgm:prSet phldrT="[Texto]"/>
      <dgm:spPr/>
      <dgm:t>
        <a:bodyPr/>
        <a:lstStyle/>
        <a:p>
          <a:pPr>
            <a:buNone/>
          </a:pPr>
          <a:r>
            <a:rPr lang="pt-BR" b="1" dirty="0"/>
            <a:t>45 Minutos por Relatório</a:t>
          </a:r>
          <a:endParaRPr lang="pt-BR" dirty="0"/>
        </a:p>
      </dgm:t>
    </dgm:pt>
    <dgm:pt modelId="{3DFB88B4-956C-4DB3-AAB4-70E0A3734423}" type="parTrans" cxnId="{FA0DA59C-91D6-4A99-9D72-6D6BB190BC93}">
      <dgm:prSet/>
      <dgm:spPr/>
      <dgm:t>
        <a:bodyPr/>
        <a:lstStyle/>
        <a:p>
          <a:endParaRPr lang="pt-BR"/>
        </a:p>
      </dgm:t>
    </dgm:pt>
    <dgm:pt modelId="{B50CAA39-0238-474D-809A-A37348305EE6}" type="sibTrans" cxnId="{FA0DA59C-91D6-4A99-9D72-6D6BB190BC93}">
      <dgm:prSet/>
      <dgm:spPr/>
      <dgm:t>
        <a:bodyPr/>
        <a:lstStyle/>
        <a:p>
          <a:endParaRPr lang="pt-BR"/>
        </a:p>
      </dgm:t>
    </dgm:pt>
    <dgm:pt modelId="{04084DFD-7F98-4452-9EBF-50CACD4AA2BE}">
      <dgm:prSet phldrT="[Texto]"/>
      <dgm:spPr/>
      <dgm:t>
        <a:bodyPr/>
        <a:lstStyle/>
        <a:p>
          <a:r>
            <a:rPr lang="pt-BR" b="1" dirty="0"/>
            <a:t>19% dos Relatórios Contém erros</a:t>
          </a:r>
        </a:p>
      </dgm:t>
    </dgm:pt>
    <dgm:pt modelId="{8874016F-B7C2-4189-9D2A-84009112F4FE}" type="parTrans" cxnId="{E601EF7C-A44A-4204-965C-66F36F0935EE}">
      <dgm:prSet/>
      <dgm:spPr/>
      <dgm:t>
        <a:bodyPr/>
        <a:lstStyle/>
        <a:p>
          <a:endParaRPr lang="pt-BR"/>
        </a:p>
      </dgm:t>
    </dgm:pt>
    <dgm:pt modelId="{87459176-FDA4-4B43-AB0C-80023A014906}" type="sibTrans" cxnId="{E601EF7C-A44A-4204-965C-66F36F0935EE}">
      <dgm:prSet/>
      <dgm:spPr/>
      <dgm:t>
        <a:bodyPr/>
        <a:lstStyle/>
        <a:p>
          <a:endParaRPr lang="pt-BR"/>
        </a:p>
      </dgm:t>
    </dgm:pt>
    <dgm:pt modelId="{05ACD85B-B732-45E1-B072-A89F128E26AE}">
      <dgm:prSet phldrT="[Texto]"/>
      <dgm:spPr/>
      <dgm:t>
        <a:bodyPr/>
        <a:lstStyle/>
        <a:p>
          <a:r>
            <a:rPr lang="pt-BR" b="1" dirty="0"/>
            <a:t>Risco de Perda Real</a:t>
          </a:r>
        </a:p>
      </dgm:t>
    </dgm:pt>
    <dgm:pt modelId="{E830106F-4C17-4B7C-A9F1-35440493266F}" type="parTrans" cxnId="{ADB97DE3-2CAB-4A4F-BE0F-065E5F93C4F3}">
      <dgm:prSet/>
      <dgm:spPr/>
      <dgm:t>
        <a:bodyPr/>
        <a:lstStyle/>
        <a:p>
          <a:endParaRPr lang="pt-BR"/>
        </a:p>
      </dgm:t>
    </dgm:pt>
    <dgm:pt modelId="{DCEB3FA2-D70F-4606-B601-4B2FD076C477}" type="sibTrans" cxnId="{ADB97DE3-2CAB-4A4F-BE0F-065E5F93C4F3}">
      <dgm:prSet/>
      <dgm:spPr/>
      <dgm:t>
        <a:bodyPr/>
        <a:lstStyle/>
        <a:p>
          <a:endParaRPr lang="pt-BR"/>
        </a:p>
      </dgm:t>
    </dgm:pt>
    <dgm:pt modelId="{D1324896-2CAC-410D-A532-3ED9615A965A}">
      <dgm:prSet custT="1"/>
      <dgm:spPr/>
      <dgm:t>
        <a:bodyPr anchor="ctr"/>
        <a:lstStyle/>
        <a:p>
          <a:pPr marL="0" indent="0" algn="ctr">
            <a:buNone/>
          </a:pPr>
          <a:r>
            <a:rPr lang="pt-BR" sz="1600" b="0" dirty="0"/>
            <a:t>É o tempo médio que um colaborador gasta para preencher e submeter manualmente um único relatório de despesas</a:t>
          </a:r>
        </a:p>
      </dgm:t>
    </dgm:pt>
    <dgm:pt modelId="{9B9AE06F-6444-4157-B161-6D6507B3A572}" type="parTrans" cxnId="{94F5C617-B5EA-4459-9C99-7C09F4CF54C3}">
      <dgm:prSet/>
      <dgm:spPr/>
      <dgm:t>
        <a:bodyPr/>
        <a:lstStyle/>
        <a:p>
          <a:endParaRPr lang="pt-BR"/>
        </a:p>
      </dgm:t>
    </dgm:pt>
    <dgm:pt modelId="{D0A59600-F9F9-4EF4-8532-8E0367E22537}" type="sibTrans" cxnId="{94F5C617-B5EA-4459-9C99-7C09F4CF54C3}">
      <dgm:prSet/>
      <dgm:spPr/>
      <dgm:t>
        <a:bodyPr/>
        <a:lstStyle/>
        <a:p>
          <a:endParaRPr lang="pt-BR"/>
        </a:p>
      </dgm:t>
    </dgm:pt>
    <dgm:pt modelId="{0304D966-B973-4740-80DB-9D766492AA6F}">
      <dgm:prSet/>
      <dgm:spPr/>
      <dgm:t>
        <a:bodyPr anchor="ctr"/>
        <a:lstStyle/>
        <a:p>
          <a:pPr marL="0" indent="0" algn="ctr">
            <a:buNone/>
          </a:pPr>
          <a:r>
            <a:rPr lang="pt-BR" dirty="0"/>
            <a:t>Segundo o </a:t>
          </a:r>
          <a:r>
            <a:rPr lang="pt-BR" b="1" i="1" dirty="0"/>
            <a:t>Global Business </a:t>
          </a:r>
          <a:r>
            <a:rPr lang="pt-BR" b="1" i="1" dirty="0" err="1"/>
            <a:t>Travel</a:t>
          </a:r>
          <a:r>
            <a:rPr lang="pt-BR" b="1" i="1" dirty="0"/>
            <a:t> </a:t>
          </a:r>
          <a:r>
            <a:rPr lang="pt-BR" b="1" i="1" dirty="0" err="1"/>
            <a:t>Association</a:t>
          </a:r>
          <a:r>
            <a:rPr lang="pt-BR" dirty="0"/>
            <a:t>, quase 1 em cada 5 relatórios de despesas possui erros de digitação ou classificação.</a:t>
          </a:r>
        </a:p>
      </dgm:t>
    </dgm:pt>
    <dgm:pt modelId="{16ED3442-0B04-4D7B-A4CF-03813499C36D}" type="parTrans" cxnId="{06EF07DA-F3EC-4001-BAA1-30088863D12B}">
      <dgm:prSet/>
      <dgm:spPr/>
      <dgm:t>
        <a:bodyPr/>
        <a:lstStyle/>
        <a:p>
          <a:endParaRPr lang="pt-BR"/>
        </a:p>
      </dgm:t>
    </dgm:pt>
    <dgm:pt modelId="{E63ABDE7-FE97-401E-B559-572ED2B062FD}" type="sibTrans" cxnId="{06EF07DA-F3EC-4001-BAA1-30088863D12B}">
      <dgm:prSet/>
      <dgm:spPr/>
      <dgm:t>
        <a:bodyPr/>
        <a:lstStyle/>
        <a:p>
          <a:endParaRPr lang="pt-BR"/>
        </a:p>
      </dgm:t>
    </dgm:pt>
    <dgm:pt modelId="{4051D134-D886-4AF4-B05E-92ADD391AFF4}">
      <dgm:prSet/>
      <dgm:spPr/>
      <dgm:t>
        <a:bodyPr anchor="ctr"/>
        <a:lstStyle/>
        <a:p>
          <a:pPr algn="ctr">
            <a:buNone/>
          </a:pPr>
          <a:r>
            <a:rPr lang="pt-BR" dirty="0"/>
            <a:t>Um erro de classificação ou um anexo esquecido pode invalidar o relatório, resultando na não-conformidade fiscal e na perda total do reembolso. Isso gera frustração, desengajamento e atrito financeiro para o colaborador.</a:t>
          </a:r>
        </a:p>
      </dgm:t>
    </dgm:pt>
    <dgm:pt modelId="{DE8078D7-5A75-4A47-9206-8C4326738475}" type="parTrans" cxnId="{BA90142D-2988-47BA-AEBC-C28EB6E202B9}">
      <dgm:prSet/>
      <dgm:spPr/>
      <dgm:t>
        <a:bodyPr/>
        <a:lstStyle/>
        <a:p>
          <a:endParaRPr lang="pt-BR"/>
        </a:p>
      </dgm:t>
    </dgm:pt>
    <dgm:pt modelId="{753146AA-C574-47F4-978E-9CA56065DE37}" type="sibTrans" cxnId="{BA90142D-2988-47BA-AEBC-C28EB6E202B9}">
      <dgm:prSet/>
      <dgm:spPr/>
      <dgm:t>
        <a:bodyPr/>
        <a:lstStyle/>
        <a:p>
          <a:endParaRPr lang="pt-BR"/>
        </a:p>
      </dgm:t>
    </dgm:pt>
    <dgm:pt modelId="{7C3B3FBA-198B-4819-BBF2-EED5DCCD5111}" type="pres">
      <dgm:prSet presAssocID="{2993798F-31D2-4DB1-84B5-169D8F5F8CF9}" presName="diagram" presStyleCnt="0">
        <dgm:presLayoutVars>
          <dgm:dir/>
          <dgm:animLvl val="lvl"/>
          <dgm:resizeHandles val="exact"/>
        </dgm:presLayoutVars>
      </dgm:prSet>
      <dgm:spPr/>
    </dgm:pt>
    <dgm:pt modelId="{4CEE79F6-4492-4F23-917F-7A1F74E540FE}" type="pres">
      <dgm:prSet presAssocID="{17F6AF30-C369-4E0B-B391-DC8612455BB5}" presName="compNode" presStyleCnt="0"/>
      <dgm:spPr/>
    </dgm:pt>
    <dgm:pt modelId="{10F9ACB4-83F0-4B9F-BD28-8878E6C25407}" type="pres">
      <dgm:prSet presAssocID="{17F6AF30-C369-4E0B-B391-DC8612455BB5}" presName="childRect" presStyleLbl="bgAcc1" presStyleIdx="0" presStyleCnt="3">
        <dgm:presLayoutVars>
          <dgm:bulletEnabled val="1"/>
        </dgm:presLayoutVars>
      </dgm:prSet>
      <dgm:spPr/>
    </dgm:pt>
    <dgm:pt modelId="{F9288937-EA27-43B4-974E-DBCFD87C3938}" type="pres">
      <dgm:prSet presAssocID="{17F6AF30-C369-4E0B-B391-DC8612455BB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AA599BF-8105-4F46-B26E-45FD9C38D104}" type="pres">
      <dgm:prSet presAssocID="{17F6AF30-C369-4E0B-B391-DC8612455BB5}" presName="parentRect" presStyleLbl="alignNode1" presStyleIdx="0" presStyleCnt="3"/>
      <dgm:spPr/>
    </dgm:pt>
    <dgm:pt modelId="{F90299FB-5C99-497E-BD56-5DBFD60FDD3B}" type="pres">
      <dgm:prSet presAssocID="{17F6AF30-C369-4E0B-B391-DC8612455BB5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9162101-4E48-4E3C-B868-433C60F02DAA}" type="pres">
      <dgm:prSet presAssocID="{B50CAA39-0238-474D-809A-A37348305EE6}" presName="sibTrans" presStyleLbl="sibTrans2D1" presStyleIdx="0" presStyleCnt="0"/>
      <dgm:spPr/>
    </dgm:pt>
    <dgm:pt modelId="{DD74ADC2-9D2A-4875-9B93-22372AAC4EF9}" type="pres">
      <dgm:prSet presAssocID="{04084DFD-7F98-4452-9EBF-50CACD4AA2BE}" presName="compNode" presStyleCnt="0"/>
      <dgm:spPr/>
    </dgm:pt>
    <dgm:pt modelId="{E32699B3-CF9D-4AE7-8717-B257AD478D1D}" type="pres">
      <dgm:prSet presAssocID="{04084DFD-7F98-4452-9EBF-50CACD4AA2BE}" presName="childRect" presStyleLbl="bgAcc1" presStyleIdx="1" presStyleCnt="3">
        <dgm:presLayoutVars>
          <dgm:bulletEnabled val="1"/>
        </dgm:presLayoutVars>
      </dgm:prSet>
      <dgm:spPr/>
    </dgm:pt>
    <dgm:pt modelId="{FCFA2D85-8475-44B3-A511-7C2F59019553}" type="pres">
      <dgm:prSet presAssocID="{04084DFD-7F98-4452-9EBF-50CACD4AA2B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8B8F61D-E241-4135-A1B6-C77D103E2B9F}" type="pres">
      <dgm:prSet presAssocID="{04084DFD-7F98-4452-9EBF-50CACD4AA2BE}" presName="parentRect" presStyleLbl="alignNode1" presStyleIdx="1" presStyleCnt="3"/>
      <dgm:spPr/>
    </dgm:pt>
    <dgm:pt modelId="{4C390DE6-5885-455C-91C4-CBB9501C3DCB}" type="pres">
      <dgm:prSet presAssocID="{04084DFD-7F98-4452-9EBF-50CACD4AA2BE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D448F85-5864-4DF0-B33E-A2CC8DA5D530}" type="pres">
      <dgm:prSet presAssocID="{87459176-FDA4-4B43-AB0C-80023A014906}" presName="sibTrans" presStyleLbl="sibTrans2D1" presStyleIdx="0" presStyleCnt="0"/>
      <dgm:spPr/>
    </dgm:pt>
    <dgm:pt modelId="{80D7A23F-FE42-4DBD-BB20-8F1854FC0A47}" type="pres">
      <dgm:prSet presAssocID="{05ACD85B-B732-45E1-B072-A89F128E26AE}" presName="compNode" presStyleCnt="0"/>
      <dgm:spPr/>
    </dgm:pt>
    <dgm:pt modelId="{CB6E2387-8F9E-4C6A-9872-E060C00C20DC}" type="pres">
      <dgm:prSet presAssocID="{05ACD85B-B732-45E1-B072-A89F128E26AE}" presName="childRect" presStyleLbl="bgAcc1" presStyleIdx="2" presStyleCnt="3">
        <dgm:presLayoutVars>
          <dgm:bulletEnabled val="1"/>
        </dgm:presLayoutVars>
      </dgm:prSet>
      <dgm:spPr/>
    </dgm:pt>
    <dgm:pt modelId="{54D5C265-D4F7-4980-B2BC-175358197579}" type="pres">
      <dgm:prSet presAssocID="{05ACD85B-B732-45E1-B072-A89F128E26A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1F53D76-16DC-4273-BBB1-A5CF4BA2651F}" type="pres">
      <dgm:prSet presAssocID="{05ACD85B-B732-45E1-B072-A89F128E26AE}" presName="parentRect" presStyleLbl="alignNode1" presStyleIdx="2" presStyleCnt="3"/>
      <dgm:spPr/>
    </dgm:pt>
    <dgm:pt modelId="{0E8F2B76-8B85-4838-8986-4BC6F6DF84B5}" type="pres">
      <dgm:prSet presAssocID="{05ACD85B-B732-45E1-B072-A89F128E26AE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473C9603-493C-4B8D-9F56-F75680B4F09C}" type="presOf" srcId="{87459176-FDA4-4B43-AB0C-80023A014906}" destId="{0D448F85-5864-4DF0-B33E-A2CC8DA5D530}" srcOrd="0" destOrd="0" presId="urn:microsoft.com/office/officeart/2005/8/layout/bList2"/>
    <dgm:cxn modelId="{B3158B16-28E2-4E8D-8933-06EFFAE5A938}" type="presOf" srcId="{17F6AF30-C369-4E0B-B391-DC8612455BB5}" destId="{F9288937-EA27-43B4-974E-DBCFD87C3938}" srcOrd="0" destOrd="0" presId="urn:microsoft.com/office/officeart/2005/8/layout/bList2"/>
    <dgm:cxn modelId="{94F5C617-B5EA-4459-9C99-7C09F4CF54C3}" srcId="{17F6AF30-C369-4E0B-B391-DC8612455BB5}" destId="{D1324896-2CAC-410D-A532-3ED9615A965A}" srcOrd="0" destOrd="0" parTransId="{9B9AE06F-6444-4157-B161-6D6507B3A572}" sibTransId="{D0A59600-F9F9-4EF4-8532-8E0367E22537}"/>
    <dgm:cxn modelId="{A4FDB826-B7F0-4ED1-9E78-36884CC08A85}" type="presOf" srcId="{B50CAA39-0238-474D-809A-A37348305EE6}" destId="{19162101-4E48-4E3C-B868-433C60F02DAA}" srcOrd="0" destOrd="0" presId="urn:microsoft.com/office/officeart/2005/8/layout/bList2"/>
    <dgm:cxn modelId="{63ECA42A-70B7-4FA2-9BFB-DD6270846B2D}" type="presOf" srcId="{04084DFD-7F98-4452-9EBF-50CACD4AA2BE}" destId="{FCFA2D85-8475-44B3-A511-7C2F59019553}" srcOrd="0" destOrd="0" presId="urn:microsoft.com/office/officeart/2005/8/layout/bList2"/>
    <dgm:cxn modelId="{BA90142D-2988-47BA-AEBC-C28EB6E202B9}" srcId="{05ACD85B-B732-45E1-B072-A89F128E26AE}" destId="{4051D134-D886-4AF4-B05E-92ADD391AFF4}" srcOrd="0" destOrd="0" parTransId="{DE8078D7-5A75-4A47-9206-8C4326738475}" sibTransId="{753146AA-C574-47F4-978E-9CA56065DE37}"/>
    <dgm:cxn modelId="{B1FCF52F-DA14-4DC4-A9B1-078D7C9890FF}" type="presOf" srcId="{D1324896-2CAC-410D-A532-3ED9615A965A}" destId="{10F9ACB4-83F0-4B9F-BD28-8878E6C25407}" srcOrd="0" destOrd="0" presId="urn:microsoft.com/office/officeart/2005/8/layout/bList2"/>
    <dgm:cxn modelId="{7B5A7273-B34D-464C-B00D-0A5D146E4392}" type="presOf" srcId="{05ACD85B-B732-45E1-B072-A89F128E26AE}" destId="{54D5C265-D4F7-4980-B2BC-175358197579}" srcOrd="0" destOrd="0" presId="urn:microsoft.com/office/officeart/2005/8/layout/bList2"/>
    <dgm:cxn modelId="{25C37754-2105-483D-BC74-E4E3941E2F99}" type="presOf" srcId="{04084DFD-7F98-4452-9EBF-50CACD4AA2BE}" destId="{78B8F61D-E241-4135-A1B6-C77D103E2B9F}" srcOrd="1" destOrd="0" presId="urn:microsoft.com/office/officeart/2005/8/layout/bList2"/>
    <dgm:cxn modelId="{E601EF7C-A44A-4204-965C-66F36F0935EE}" srcId="{2993798F-31D2-4DB1-84B5-169D8F5F8CF9}" destId="{04084DFD-7F98-4452-9EBF-50CACD4AA2BE}" srcOrd="1" destOrd="0" parTransId="{8874016F-B7C2-4189-9D2A-84009112F4FE}" sibTransId="{87459176-FDA4-4B43-AB0C-80023A014906}"/>
    <dgm:cxn modelId="{69071E9B-4D8F-4219-B887-4336EA2D49D1}" type="presOf" srcId="{4051D134-D886-4AF4-B05E-92ADD391AFF4}" destId="{CB6E2387-8F9E-4C6A-9872-E060C00C20DC}" srcOrd="0" destOrd="0" presId="urn:microsoft.com/office/officeart/2005/8/layout/bList2"/>
    <dgm:cxn modelId="{FA0DA59C-91D6-4A99-9D72-6D6BB190BC93}" srcId="{2993798F-31D2-4DB1-84B5-169D8F5F8CF9}" destId="{17F6AF30-C369-4E0B-B391-DC8612455BB5}" srcOrd="0" destOrd="0" parTransId="{3DFB88B4-956C-4DB3-AAB4-70E0A3734423}" sibTransId="{B50CAA39-0238-474D-809A-A37348305EE6}"/>
    <dgm:cxn modelId="{C41581AB-25D0-4ED7-B65C-1E28EA2C0E4F}" type="presOf" srcId="{05ACD85B-B732-45E1-B072-A89F128E26AE}" destId="{C1F53D76-16DC-4273-BBB1-A5CF4BA2651F}" srcOrd="1" destOrd="0" presId="urn:microsoft.com/office/officeart/2005/8/layout/bList2"/>
    <dgm:cxn modelId="{5C311AC0-690C-4B1C-A162-0F712BDD3F4E}" type="presOf" srcId="{17F6AF30-C369-4E0B-B391-DC8612455BB5}" destId="{4AA599BF-8105-4F46-B26E-45FD9C38D104}" srcOrd="1" destOrd="0" presId="urn:microsoft.com/office/officeart/2005/8/layout/bList2"/>
    <dgm:cxn modelId="{C137F6C1-6386-4224-9F82-7651B015400E}" type="presOf" srcId="{2993798F-31D2-4DB1-84B5-169D8F5F8CF9}" destId="{7C3B3FBA-198B-4819-BBF2-EED5DCCD5111}" srcOrd="0" destOrd="0" presId="urn:microsoft.com/office/officeart/2005/8/layout/bList2"/>
    <dgm:cxn modelId="{4DE851D6-B650-4A36-AABC-1126FFE1B9D0}" type="presOf" srcId="{0304D966-B973-4740-80DB-9D766492AA6F}" destId="{E32699B3-CF9D-4AE7-8717-B257AD478D1D}" srcOrd="0" destOrd="0" presId="urn:microsoft.com/office/officeart/2005/8/layout/bList2"/>
    <dgm:cxn modelId="{06EF07DA-F3EC-4001-BAA1-30088863D12B}" srcId="{04084DFD-7F98-4452-9EBF-50CACD4AA2BE}" destId="{0304D966-B973-4740-80DB-9D766492AA6F}" srcOrd="0" destOrd="0" parTransId="{16ED3442-0B04-4D7B-A4CF-03813499C36D}" sibTransId="{E63ABDE7-FE97-401E-B559-572ED2B062FD}"/>
    <dgm:cxn modelId="{ADB97DE3-2CAB-4A4F-BE0F-065E5F93C4F3}" srcId="{2993798F-31D2-4DB1-84B5-169D8F5F8CF9}" destId="{05ACD85B-B732-45E1-B072-A89F128E26AE}" srcOrd="2" destOrd="0" parTransId="{E830106F-4C17-4B7C-A9F1-35440493266F}" sibTransId="{DCEB3FA2-D70F-4606-B601-4B2FD076C477}"/>
    <dgm:cxn modelId="{7B2F0BCC-BB9E-42FE-BB06-6A4A83F9070A}" type="presParOf" srcId="{7C3B3FBA-198B-4819-BBF2-EED5DCCD5111}" destId="{4CEE79F6-4492-4F23-917F-7A1F74E540FE}" srcOrd="0" destOrd="0" presId="urn:microsoft.com/office/officeart/2005/8/layout/bList2"/>
    <dgm:cxn modelId="{0F5CBA4A-17A6-40EC-9B64-DCF6CDF1B899}" type="presParOf" srcId="{4CEE79F6-4492-4F23-917F-7A1F74E540FE}" destId="{10F9ACB4-83F0-4B9F-BD28-8878E6C25407}" srcOrd="0" destOrd="0" presId="urn:microsoft.com/office/officeart/2005/8/layout/bList2"/>
    <dgm:cxn modelId="{F4E01BAC-AD0C-4EE9-8FC9-8327EF0F8492}" type="presParOf" srcId="{4CEE79F6-4492-4F23-917F-7A1F74E540FE}" destId="{F9288937-EA27-43B4-974E-DBCFD87C3938}" srcOrd="1" destOrd="0" presId="urn:microsoft.com/office/officeart/2005/8/layout/bList2"/>
    <dgm:cxn modelId="{5574A077-9E5C-49A4-906C-A8A09B36F2A6}" type="presParOf" srcId="{4CEE79F6-4492-4F23-917F-7A1F74E540FE}" destId="{4AA599BF-8105-4F46-B26E-45FD9C38D104}" srcOrd="2" destOrd="0" presId="urn:microsoft.com/office/officeart/2005/8/layout/bList2"/>
    <dgm:cxn modelId="{B5D4B203-75F3-4359-B5C9-AA46C40EC504}" type="presParOf" srcId="{4CEE79F6-4492-4F23-917F-7A1F74E540FE}" destId="{F90299FB-5C99-497E-BD56-5DBFD60FDD3B}" srcOrd="3" destOrd="0" presId="urn:microsoft.com/office/officeart/2005/8/layout/bList2"/>
    <dgm:cxn modelId="{9A30B83B-2F1E-4DD6-8779-F4DB2A579434}" type="presParOf" srcId="{7C3B3FBA-198B-4819-BBF2-EED5DCCD5111}" destId="{19162101-4E48-4E3C-B868-433C60F02DAA}" srcOrd="1" destOrd="0" presId="urn:microsoft.com/office/officeart/2005/8/layout/bList2"/>
    <dgm:cxn modelId="{8EC5FEE6-73E2-4AEB-AB22-6EE902781C1D}" type="presParOf" srcId="{7C3B3FBA-198B-4819-BBF2-EED5DCCD5111}" destId="{DD74ADC2-9D2A-4875-9B93-22372AAC4EF9}" srcOrd="2" destOrd="0" presId="urn:microsoft.com/office/officeart/2005/8/layout/bList2"/>
    <dgm:cxn modelId="{83B3E72D-59B4-4E99-8374-5EF1A042F307}" type="presParOf" srcId="{DD74ADC2-9D2A-4875-9B93-22372AAC4EF9}" destId="{E32699B3-CF9D-4AE7-8717-B257AD478D1D}" srcOrd="0" destOrd="0" presId="urn:microsoft.com/office/officeart/2005/8/layout/bList2"/>
    <dgm:cxn modelId="{A23319A2-86CC-4180-AE1E-78187CF3EB6D}" type="presParOf" srcId="{DD74ADC2-9D2A-4875-9B93-22372AAC4EF9}" destId="{FCFA2D85-8475-44B3-A511-7C2F59019553}" srcOrd="1" destOrd="0" presId="urn:microsoft.com/office/officeart/2005/8/layout/bList2"/>
    <dgm:cxn modelId="{D6D5EEEB-3A26-4CF3-AEBB-48590D298626}" type="presParOf" srcId="{DD74ADC2-9D2A-4875-9B93-22372AAC4EF9}" destId="{78B8F61D-E241-4135-A1B6-C77D103E2B9F}" srcOrd="2" destOrd="0" presId="urn:microsoft.com/office/officeart/2005/8/layout/bList2"/>
    <dgm:cxn modelId="{F5C416EE-AAEA-4B52-9098-F1065D88B35D}" type="presParOf" srcId="{DD74ADC2-9D2A-4875-9B93-22372AAC4EF9}" destId="{4C390DE6-5885-455C-91C4-CBB9501C3DCB}" srcOrd="3" destOrd="0" presId="urn:microsoft.com/office/officeart/2005/8/layout/bList2"/>
    <dgm:cxn modelId="{F66F30A8-536D-4A43-8D60-F3E29D394988}" type="presParOf" srcId="{7C3B3FBA-198B-4819-BBF2-EED5DCCD5111}" destId="{0D448F85-5864-4DF0-B33E-A2CC8DA5D530}" srcOrd="3" destOrd="0" presId="urn:microsoft.com/office/officeart/2005/8/layout/bList2"/>
    <dgm:cxn modelId="{270D34C0-09A8-491F-A174-13140ECFCF69}" type="presParOf" srcId="{7C3B3FBA-198B-4819-BBF2-EED5DCCD5111}" destId="{80D7A23F-FE42-4DBD-BB20-8F1854FC0A47}" srcOrd="4" destOrd="0" presId="urn:microsoft.com/office/officeart/2005/8/layout/bList2"/>
    <dgm:cxn modelId="{0C858F4E-0DFA-4403-97D7-2EF15E8E266A}" type="presParOf" srcId="{80D7A23F-FE42-4DBD-BB20-8F1854FC0A47}" destId="{CB6E2387-8F9E-4C6A-9872-E060C00C20DC}" srcOrd="0" destOrd="0" presId="urn:microsoft.com/office/officeart/2005/8/layout/bList2"/>
    <dgm:cxn modelId="{835A6DD3-49A4-4B16-BE42-6566C0C8DFC1}" type="presParOf" srcId="{80D7A23F-FE42-4DBD-BB20-8F1854FC0A47}" destId="{54D5C265-D4F7-4980-B2BC-175358197579}" srcOrd="1" destOrd="0" presId="urn:microsoft.com/office/officeart/2005/8/layout/bList2"/>
    <dgm:cxn modelId="{813643B1-6E55-4D1F-905B-4BFC799F61DB}" type="presParOf" srcId="{80D7A23F-FE42-4DBD-BB20-8F1854FC0A47}" destId="{C1F53D76-16DC-4273-BBB1-A5CF4BA2651F}" srcOrd="2" destOrd="0" presId="urn:microsoft.com/office/officeart/2005/8/layout/bList2"/>
    <dgm:cxn modelId="{A05208B9-A3AF-4975-B687-B9439AC0D410}" type="presParOf" srcId="{80D7A23F-FE42-4DBD-BB20-8F1854FC0A47}" destId="{0E8F2B76-8B85-4838-8986-4BC6F6DF84B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7FA11-4C6C-4A38-9A01-F10D35FEB9D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C1AA1F-BAA7-430C-B029-6FB2411928EA}">
      <dgm:prSet phldrT="[Texto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pt-BR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rPr>
            <a:t>Nosso Alvo</a:t>
          </a:r>
        </a:p>
      </dgm:t>
    </dgm:pt>
    <dgm:pt modelId="{248611E8-D7C7-4339-A0D2-A444FC50965E}" type="parTrans" cxnId="{97E42DDA-7295-4545-B3A3-C5B19A7204EE}">
      <dgm:prSet/>
      <dgm:spPr/>
      <dgm:t>
        <a:bodyPr/>
        <a:lstStyle/>
        <a:p>
          <a:endParaRPr lang="pt-BR"/>
        </a:p>
      </dgm:t>
    </dgm:pt>
    <dgm:pt modelId="{133CB5A9-DC2B-4928-872A-1AF6BFF68E32}" type="sibTrans" cxnId="{97E42DDA-7295-4545-B3A3-C5B19A7204EE}">
      <dgm:prSet/>
      <dgm:spPr/>
      <dgm:t>
        <a:bodyPr/>
        <a:lstStyle/>
        <a:p>
          <a:endParaRPr lang="pt-BR"/>
        </a:p>
      </dgm:t>
    </dgm:pt>
    <dgm:pt modelId="{94DB4E23-81B5-4D9B-9CFC-E6F13D212792}">
      <dgm:prSet phldrT="[Texto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pPr marL="0" indent="0">
            <a:buNone/>
          </a:pPr>
          <a:r>
            <a:rPr lang="pt-BR" sz="1600" dirty="0">
              <a:latin typeface="Inter" panose="02000503000000020004" pitchFamily="2" charset="0"/>
              <a:ea typeface="Inter" panose="02000503000000020004" pitchFamily="2" charset="0"/>
            </a:rPr>
            <a:t>Empresas com equipes externas, consultores, executivos em viagem ou qualquer profissional que precise de ajuda para executar seu trabalho.</a:t>
          </a:r>
        </a:p>
      </dgm:t>
    </dgm:pt>
    <dgm:pt modelId="{01AC2C81-7484-42C0-8778-BC879D3F2CD3}" type="parTrans" cxnId="{87AB11FC-081C-4973-B883-2BF4AF04E084}">
      <dgm:prSet/>
      <dgm:spPr/>
      <dgm:t>
        <a:bodyPr/>
        <a:lstStyle/>
        <a:p>
          <a:endParaRPr lang="pt-BR"/>
        </a:p>
      </dgm:t>
    </dgm:pt>
    <dgm:pt modelId="{3C9BFBDC-3952-4CD4-A571-A224E9FFDE67}" type="sibTrans" cxnId="{87AB11FC-081C-4973-B883-2BF4AF04E084}">
      <dgm:prSet/>
      <dgm:spPr/>
      <dgm:t>
        <a:bodyPr/>
        <a:lstStyle/>
        <a:p>
          <a:endParaRPr lang="pt-BR"/>
        </a:p>
      </dgm:t>
    </dgm:pt>
    <dgm:pt modelId="{49230B5A-8CAC-45E5-8606-386C4CE0B9E9}">
      <dgm:prSet phldrT="[Tex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pt-BR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rPr>
            <a:t>Tamanho do Mercado</a:t>
          </a:r>
        </a:p>
      </dgm:t>
    </dgm:pt>
    <dgm:pt modelId="{16F95F3C-DE4F-4B84-BA07-D33754B001A9}" type="parTrans" cxnId="{7CAD696F-753F-4F76-8C52-AB0DA3D49FB4}">
      <dgm:prSet/>
      <dgm:spPr/>
      <dgm:t>
        <a:bodyPr/>
        <a:lstStyle/>
        <a:p>
          <a:endParaRPr lang="pt-BR"/>
        </a:p>
      </dgm:t>
    </dgm:pt>
    <dgm:pt modelId="{005F4A53-DBFA-45B4-AE63-223B1ECE2A2B}" type="sibTrans" cxnId="{7CAD696F-753F-4F76-8C52-AB0DA3D49FB4}">
      <dgm:prSet/>
      <dgm:spPr/>
      <dgm:t>
        <a:bodyPr/>
        <a:lstStyle/>
        <a:p>
          <a:endParaRPr lang="pt-BR"/>
        </a:p>
      </dgm:t>
    </dgm:pt>
    <dgm:pt modelId="{EE7F4D8A-20D7-4469-A777-56170FEA19C9}">
      <dgm:prSet phldrT="[Texto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pPr marL="0" indent="0">
            <a:buNone/>
          </a:pPr>
          <a:r>
            <a:rPr lang="pt-BR" sz="1600" dirty="0">
              <a:latin typeface="Inter" panose="02000503000000020004" pitchFamily="2" charset="0"/>
              <a:ea typeface="Inter" panose="02000503000000020004" pitchFamily="2" charset="0"/>
            </a:rPr>
            <a:t>O mercado de software de gestão de despesas em plena expansão, projetado para alcançar US$ 6.9 bilhões globalmente até 2028. No Brasil, a corrida pela transformação digital e eficiência operacional coloca nossa solução no centro de uma demanda crescente e imediata.</a:t>
          </a:r>
        </a:p>
      </dgm:t>
    </dgm:pt>
    <dgm:pt modelId="{B31377F6-1FBE-4929-8269-955B1300BD43}" type="parTrans" cxnId="{8935A618-53D4-4972-95C9-C4965C669F8E}">
      <dgm:prSet/>
      <dgm:spPr/>
      <dgm:t>
        <a:bodyPr/>
        <a:lstStyle/>
        <a:p>
          <a:endParaRPr lang="pt-BR"/>
        </a:p>
      </dgm:t>
    </dgm:pt>
    <dgm:pt modelId="{4C1DBA15-678B-4D8F-91A7-7282C7FC4F86}" type="sibTrans" cxnId="{8935A618-53D4-4972-95C9-C4965C669F8E}">
      <dgm:prSet/>
      <dgm:spPr/>
      <dgm:t>
        <a:bodyPr/>
        <a:lstStyle/>
        <a:p>
          <a:endParaRPr lang="pt-BR"/>
        </a:p>
      </dgm:t>
    </dgm:pt>
    <dgm:pt modelId="{5F185760-0369-49D3-9670-6BAA652E67F2}" type="pres">
      <dgm:prSet presAssocID="{1B77FA11-4C6C-4A38-9A01-F10D35FEB9D2}" presName="linear" presStyleCnt="0">
        <dgm:presLayoutVars>
          <dgm:dir/>
          <dgm:resizeHandles val="exact"/>
        </dgm:presLayoutVars>
      </dgm:prSet>
      <dgm:spPr/>
    </dgm:pt>
    <dgm:pt modelId="{FD1A91FD-2D67-4E22-99EC-B77CCD54EC44}" type="pres">
      <dgm:prSet presAssocID="{1DC1AA1F-BAA7-430C-B029-6FB2411928EA}" presName="comp" presStyleCnt="0"/>
      <dgm:spPr/>
    </dgm:pt>
    <dgm:pt modelId="{D7401C2F-B208-4E6E-8413-441B5E23546E}" type="pres">
      <dgm:prSet presAssocID="{1DC1AA1F-BAA7-430C-B029-6FB2411928EA}" presName="box" presStyleLbl="node1" presStyleIdx="0" presStyleCnt="2"/>
      <dgm:spPr/>
    </dgm:pt>
    <dgm:pt modelId="{3B7CD6C7-7C25-4CFC-8C65-A7A94A8A33AA}" type="pres">
      <dgm:prSet presAssocID="{1DC1AA1F-BAA7-430C-B029-6FB2411928EA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58561D7-76C0-479A-99EA-BF5B3EF6C749}" type="pres">
      <dgm:prSet presAssocID="{1DC1AA1F-BAA7-430C-B029-6FB2411928EA}" presName="text" presStyleLbl="node1" presStyleIdx="0" presStyleCnt="2">
        <dgm:presLayoutVars>
          <dgm:bulletEnabled val="1"/>
        </dgm:presLayoutVars>
      </dgm:prSet>
      <dgm:spPr/>
    </dgm:pt>
    <dgm:pt modelId="{E9445BFA-80F9-42A2-BF50-F54300E83788}" type="pres">
      <dgm:prSet presAssocID="{133CB5A9-DC2B-4928-872A-1AF6BFF68E32}" presName="spacer" presStyleCnt="0"/>
      <dgm:spPr/>
    </dgm:pt>
    <dgm:pt modelId="{7A5A189F-EEA0-4AAD-9B4C-EC6D11A73699}" type="pres">
      <dgm:prSet presAssocID="{49230B5A-8CAC-45E5-8606-386C4CE0B9E9}" presName="comp" presStyleCnt="0"/>
      <dgm:spPr/>
    </dgm:pt>
    <dgm:pt modelId="{122BD15B-2B18-4121-967C-7FE2AE86D693}" type="pres">
      <dgm:prSet presAssocID="{49230B5A-8CAC-45E5-8606-386C4CE0B9E9}" presName="box" presStyleLbl="node1" presStyleIdx="1" presStyleCnt="2"/>
      <dgm:spPr/>
    </dgm:pt>
    <dgm:pt modelId="{8B7A7618-6040-4F38-BBB9-B7972F3CD21E}" type="pres">
      <dgm:prSet presAssocID="{49230B5A-8CAC-45E5-8606-386C4CE0B9E9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C7F367C-C2B7-4A7B-A2F6-616CA65B97AF}" type="pres">
      <dgm:prSet presAssocID="{49230B5A-8CAC-45E5-8606-386C4CE0B9E9}" presName="text" presStyleLbl="node1" presStyleIdx="1" presStyleCnt="2">
        <dgm:presLayoutVars>
          <dgm:bulletEnabled val="1"/>
        </dgm:presLayoutVars>
      </dgm:prSet>
      <dgm:spPr/>
    </dgm:pt>
  </dgm:ptLst>
  <dgm:cxnLst>
    <dgm:cxn modelId="{1A11DC0B-CAAD-44C2-BF80-619B5B5C518E}" type="presOf" srcId="{94DB4E23-81B5-4D9B-9CFC-E6F13D212792}" destId="{D7401C2F-B208-4E6E-8413-441B5E23546E}" srcOrd="0" destOrd="1" presId="urn:microsoft.com/office/officeart/2005/8/layout/vList4"/>
    <dgm:cxn modelId="{8935A618-53D4-4972-95C9-C4965C669F8E}" srcId="{49230B5A-8CAC-45E5-8606-386C4CE0B9E9}" destId="{EE7F4D8A-20D7-4469-A777-56170FEA19C9}" srcOrd="0" destOrd="0" parTransId="{B31377F6-1FBE-4929-8269-955B1300BD43}" sibTransId="{4C1DBA15-678B-4D8F-91A7-7282C7FC4F86}"/>
    <dgm:cxn modelId="{07AB9C3C-5BE6-4455-9586-893EC0D8DF03}" type="presOf" srcId="{EE7F4D8A-20D7-4469-A777-56170FEA19C9}" destId="{122BD15B-2B18-4121-967C-7FE2AE86D693}" srcOrd="0" destOrd="1" presId="urn:microsoft.com/office/officeart/2005/8/layout/vList4"/>
    <dgm:cxn modelId="{81C8C061-B85A-4747-AAC2-E3DA4B3F2B1E}" type="presOf" srcId="{94DB4E23-81B5-4D9B-9CFC-E6F13D212792}" destId="{E58561D7-76C0-479A-99EA-BF5B3EF6C749}" srcOrd="1" destOrd="1" presId="urn:microsoft.com/office/officeart/2005/8/layout/vList4"/>
    <dgm:cxn modelId="{B907CF6E-78DB-44B3-89EA-6136CD2B71DD}" type="presOf" srcId="{EE7F4D8A-20D7-4469-A777-56170FEA19C9}" destId="{9C7F367C-C2B7-4A7B-A2F6-616CA65B97AF}" srcOrd="1" destOrd="1" presId="urn:microsoft.com/office/officeart/2005/8/layout/vList4"/>
    <dgm:cxn modelId="{7CAD696F-753F-4F76-8C52-AB0DA3D49FB4}" srcId="{1B77FA11-4C6C-4A38-9A01-F10D35FEB9D2}" destId="{49230B5A-8CAC-45E5-8606-386C4CE0B9E9}" srcOrd="1" destOrd="0" parTransId="{16F95F3C-DE4F-4B84-BA07-D33754B001A9}" sibTransId="{005F4A53-DBFA-45B4-AE63-223B1ECE2A2B}"/>
    <dgm:cxn modelId="{F94DD66F-9F44-409C-8E44-DE97BA06CA94}" type="presOf" srcId="{1B77FA11-4C6C-4A38-9A01-F10D35FEB9D2}" destId="{5F185760-0369-49D3-9670-6BAA652E67F2}" srcOrd="0" destOrd="0" presId="urn:microsoft.com/office/officeart/2005/8/layout/vList4"/>
    <dgm:cxn modelId="{72F99554-D64E-42F1-8E12-C1026B831030}" type="presOf" srcId="{1DC1AA1F-BAA7-430C-B029-6FB2411928EA}" destId="{D7401C2F-B208-4E6E-8413-441B5E23546E}" srcOrd="0" destOrd="0" presId="urn:microsoft.com/office/officeart/2005/8/layout/vList4"/>
    <dgm:cxn modelId="{97E42DDA-7295-4545-B3A3-C5B19A7204EE}" srcId="{1B77FA11-4C6C-4A38-9A01-F10D35FEB9D2}" destId="{1DC1AA1F-BAA7-430C-B029-6FB2411928EA}" srcOrd="0" destOrd="0" parTransId="{248611E8-D7C7-4339-A0D2-A444FC50965E}" sibTransId="{133CB5A9-DC2B-4928-872A-1AF6BFF68E32}"/>
    <dgm:cxn modelId="{BF8323E7-CCA6-40E3-8AAB-4203663CA61D}" type="presOf" srcId="{1DC1AA1F-BAA7-430C-B029-6FB2411928EA}" destId="{E58561D7-76C0-479A-99EA-BF5B3EF6C749}" srcOrd="1" destOrd="0" presId="urn:microsoft.com/office/officeart/2005/8/layout/vList4"/>
    <dgm:cxn modelId="{F9C831E9-EDD6-44C8-AFA3-25BFE8E5BFE0}" type="presOf" srcId="{49230B5A-8CAC-45E5-8606-386C4CE0B9E9}" destId="{122BD15B-2B18-4121-967C-7FE2AE86D693}" srcOrd="0" destOrd="0" presId="urn:microsoft.com/office/officeart/2005/8/layout/vList4"/>
    <dgm:cxn modelId="{96D9FCEB-0226-4A2A-8CFA-67C7450062E4}" type="presOf" srcId="{49230B5A-8CAC-45E5-8606-386C4CE0B9E9}" destId="{9C7F367C-C2B7-4A7B-A2F6-616CA65B97AF}" srcOrd="1" destOrd="0" presId="urn:microsoft.com/office/officeart/2005/8/layout/vList4"/>
    <dgm:cxn modelId="{87AB11FC-081C-4973-B883-2BF4AF04E084}" srcId="{1DC1AA1F-BAA7-430C-B029-6FB2411928EA}" destId="{94DB4E23-81B5-4D9B-9CFC-E6F13D212792}" srcOrd="0" destOrd="0" parTransId="{01AC2C81-7484-42C0-8778-BC879D3F2CD3}" sibTransId="{3C9BFBDC-3952-4CD4-A571-A224E9FFDE67}"/>
    <dgm:cxn modelId="{A19E789F-7873-441D-BA04-A599772CC493}" type="presParOf" srcId="{5F185760-0369-49D3-9670-6BAA652E67F2}" destId="{FD1A91FD-2D67-4E22-99EC-B77CCD54EC44}" srcOrd="0" destOrd="0" presId="urn:microsoft.com/office/officeart/2005/8/layout/vList4"/>
    <dgm:cxn modelId="{2A28A291-7600-4775-8BDC-08609F2D061C}" type="presParOf" srcId="{FD1A91FD-2D67-4E22-99EC-B77CCD54EC44}" destId="{D7401C2F-B208-4E6E-8413-441B5E23546E}" srcOrd="0" destOrd="0" presId="urn:microsoft.com/office/officeart/2005/8/layout/vList4"/>
    <dgm:cxn modelId="{9739C813-B93C-4ABB-9157-018F13F2DCFF}" type="presParOf" srcId="{FD1A91FD-2D67-4E22-99EC-B77CCD54EC44}" destId="{3B7CD6C7-7C25-4CFC-8C65-A7A94A8A33AA}" srcOrd="1" destOrd="0" presId="urn:microsoft.com/office/officeart/2005/8/layout/vList4"/>
    <dgm:cxn modelId="{140967FA-D8A2-4AB1-ACF2-4BDEBC839828}" type="presParOf" srcId="{FD1A91FD-2D67-4E22-99EC-B77CCD54EC44}" destId="{E58561D7-76C0-479A-99EA-BF5B3EF6C749}" srcOrd="2" destOrd="0" presId="urn:microsoft.com/office/officeart/2005/8/layout/vList4"/>
    <dgm:cxn modelId="{616F933A-C78E-449D-AA87-CB47CB87EB0D}" type="presParOf" srcId="{5F185760-0369-49D3-9670-6BAA652E67F2}" destId="{E9445BFA-80F9-42A2-BF50-F54300E83788}" srcOrd="1" destOrd="0" presId="urn:microsoft.com/office/officeart/2005/8/layout/vList4"/>
    <dgm:cxn modelId="{082DF1A5-D373-4F89-BB7B-8D6E2EC252CF}" type="presParOf" srcId="{5F185760-0369-49D3-9670-6BAA652E67F2}" destId="{7A5A189F-EEA0-4AAD-9B4C-EC6D11A73699}" srcOrd="2" destOrd="0" presId="urn:microsoft.com/office/officeart/2005/8/layout/vList4"/>
    <dgm:cxn modelId="{4C29F718-9043-46A3-8BB0-4EB42C864CC8}" type="presParOf" srcId="{7A5A189F-EEA0-4AAD-9B4C-EC6D11A73699}" destId="{122BD15B-2B18-4121-967C-7FE2AE86D693}" srcOrd="0" destOrd="0" presId="urn:microsoft.com/office/officeart/2005/8/layout/vList4"/>
    <dgm:cxn modelId="{C13C9F3A-88BC-4E23-BC62-3D940AF025D3}" type="presParOf" srcId="{7A5A189F-EEA0-4AAD-9B4C-EC6D11A73699}" destId="{8B7A7618-6040-4F38-BBB9-B7972F3CD21E}" srcOrd="1" destOrd="0" presId="urn:microsoft.com/office/officeart/2005/8/layout/vList4"/>
    <dgm:cxn modelId="{5D188977-E33F-4EC6-9E47-FFD5C1DDE178}" type="presParOf" srcId="{7A5A189F-EEA0-4AAD-9B4C-EC6D11A73699}" destId="{9C7F367C-C2B7-4A7B-A2F6-616CA65B97A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9ACB4-83F0-4B9F-BD28-8878E6C25407}">
      <dsp:nvSpPr>
        <dsp:cNvPr id="0" name=""/>
        <dsp:cNvSpPr/>
      </dsp:nvSpPr>
      <dsp:spPr>
        <a:xfrm>
          <a:off x="6105" y="410561"/>
          <a:ext cx="2636964" cy="19684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ctr" anchorCtr="0">
          <a:noAutofit/>
        </a:bodyPr>
        <a:lstStyle/>
        <a:p>
          <a:pPr marL="0" lvl="1" indent="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b="0" kern="1200" dirty="0"/>
            <a:t>É o tempo médio que um colaborador gasta para preencher e submeter manualmente um único relatório de despesas</a:t>
          </a:r>
        </a:p>
      </dsp:txBody>
      <dsp:txXfrm>
        <a:off x="52228" y="456684"/>
        <a:ext cx="2544718" cy="1922314"/>
      </dsp:txXfrm>
    </dsp:sp>
    <dsp:sp modelId="{4AA599BF-8105-4F46-B26E-45FD9C38D104}">
      <dsp:nvSpPr>
        <dsp:cNvPr id="0" name=""/>
        <dsp:cNvSpPr/>
      </dsp:nvSpPr>
      <dsp:spPr>
        <a:xfrm>
          <a:off x="6105" y="2378999"/>
          <a:ext cx="2636964" cy="8464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45 Minutos por Relatório</a:t>
          </a:r>
          <a:endParaRPr lang="pt-BR" sz="2000" kern="1200" dirty="0"/>
        </a:p>
      </dsp:txBody>
      <dsp:txXfrm>
        <a:off x="6105" y="2378999"/>
        <a:ext cx="1857016" cy="846428"/>
      </dsp:txXfrm>
    </dsp:sp>
    <dsp:sp modelId="{F90299FB-5C99-497E-BD56-5DBFD60FDD3B}">
      <dsp:nvSpPr>
        <dsp:cNvPr id="0" name=""/>
        <dsp:cNvSpPr/>
      </dsp:nvSpPr>
      <dsp:spPr>
        <a:xfrm>
          <a:off x="1937717" y="2513446"/>
          <a:ext cx="922937" cy="9229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699B3-CF9D-4AE7-8717-B257AD478D1D}">
      <dsp:nvSpPr>
        <dsp:cNvPr id="0" name=""/>
        <dsp:cNvSpPr/>
      </dsp:nvSpPr>
      <dsp:spPr>
        <a:xfrm>
          <a:off x="3089307" y="410561"/>
          <a:ext cx="2636964" cy="19684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0" lvl="1" indent="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/>
            <a:t>Segundo o </a:t>
          </a:r>
          <a:r>
            <a:rPr lang="pt-BR" sz="1400" b="1" i="1" kern="1200" dirty="0"/>
            <a:t>Global Business </a:t>
          </a:r>
          <a:r>
            <a:rPr lang="pt-BR" sz="1400" b="1" i="1" kern="1200" dirty="0" err="1"/>
            <a:t>Travel</a:t>
          </a:r>
          <a:r>
            <a:rPr lang="pt-BR" sz="1400" b="1" i="1" kern="1200" dirty="0"/>
            <a:t> </a:t>
          </a:r>
          <a:r>
            <a:rPr lang="pt-BR" sz="1400" b="1" i="1" kern="1200" dirty="0" err="1"/>
            <a:t>Association</a:t>
          </a:r>
          <a:r>
            <a:rPr lang="pt-BR" sz="1400" kern="1200" dirty="0"/>
            <a:t>, quase 1 em cada 5 relatórios de despesas possui erros de digitação ou classificação.</a:t>
          </a:r>
        </a:p>
      </dsp:txBody>
      <dsp:txXfrm>
        <a:off x="3135430" y="456684"/>
        <a:ext cx="2544718" cy="1922314"/>
      </dsp:txXfrm>
    </dsp:sp>
    <dsp:sp modelId="{78B8F61D-E241-4135-A1B6-C77D103E2B9F}">
      <dsp:nvSpPr>
        <dsp:cNvPr id="0" name=""/>
        <dsp:cNvSpPr/>
      </dsp:nvSpPr>
      <dsp:spPr>
        <a:xfrm>
          <a:off x="3089307" y="2378999"/>
          <a:ext cx="2636964" cy="84642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19% dos Relatórios Contém erros</a:t>
          </a:r>
        </a:p>
      </dsp:txBody>
      <dsp:txXfrm>
        <a:off x="3089307" y="2378999"/>
        <a:ext cx="1857016" cy="846428"/>
      </dsp:txXfrm>
    </dsp:sp>
    <dsp:sp modelId="{4C390DE6-5885-455C-91C4-CBB9501C3DCB}">
      <dsp:nvSpPr>
        <dsp:cNvPr id="0" name=""/>
        <dsp:cNvSpPr/>
      </dsp:nvSpPr>
      <dsp:spPr>
        <a:xfrm>
          <a:off x="5020919" y="2513446"/>
          <a:ext cx="922937" cy="92293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E2387-8F9E-4C6A-9872-E060C00C20DC}">
      <dsp:nvSpPr>
        <dsp:cNvPr id="0" name=""/>
        <dsp:cNvSpPr/>
      </dsp:nvSpPr>
      <dsp:spPr>
        <a:xfrm>
          <a:off x="6172508" y="410561"/>
          <a:ext cx="2636964" cy="19684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/>
            <a:t>Um erro de classificação ou um anexo esquecido pode invalidar o relatório, resultando na não-conformidade fiscal e na perda total do reembolso. Isso gera frustração, desengajamento e atrito financeiro para o colaborador.</a:t>
          </a:r>
        </a:p>
      </dsp:txBody>
      <dsp:txXfrm>
        <a:off x="6218631" y="456684"/>
        <a:ext cx="2544718" cy="1922314"/>
      </dsp:txXfrm>
    </dsp:sp>
    <dsp:sp modelId="{C1F53D76-16DC-4273-BBB1-A5CF4BA2651F}">
      <dsp:nvSpPr>
        <dsp:cNvPr id="0" name=""/>
        <dsp:cNvSpPr/>
      </dsp:nvSpPr>
      <dsp:spPr>
        <a:xfrm>
          <a:off x="6172508" y="2378999"/>
          <a:ext cx="2636964" cy="8464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Risco de Perda Real</a:t>
          </a:r>
        </a:p>
      </dsp:txBody>
      <dsp:txXfrm>
        <a:off x="6172508" y="2378999"/>
        <a:ext cx="1857016" cy="846428"/>
      </dsp:txXfrm>
    </dsp:sp>
    <dsp:sp modelId="{0E8F2B76-8B85-4838-8986-4BC6F6DF84B5}">
      <dsp:nvSpPr>
        <dsp:cNvPr id="0" name=""/>
        <dsp:cNvSpPr/>
      </dsp:nvSpPr>
      <dsp:spPr>
        <a:xfrm>
          <a:off x="8104121" y="2513446"/>
          <a:ext cx="922937" cy="9229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01C2F-B208-4E6E-8413-441B5E23546E}">
      <dsp:nvSpPr>
        <dsp:cNvPr id="0" name=""/>
        <dsp:cNvSpPr/>
      </dsp:nvSpPr>
      <dsp:spPr>
        <a:xfrm>
          <a:off x="0" y="0"/>
          <a:ext cx="8128000" cy="17112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rPr>
            <a:t>Nosso Alvo</a:t>
          </a:r>
        </a:p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>
              <a:latin typeface="Inter" panose="02000503000000020004" pitchFamily="2" charset="0"/>
              <a:ea typeface="Inter" panose="02000503000000020004" pitchFamily="2" charset="0"/>
            </a:rPr>
            <a:t>Empresas com equipes externas, consultores, executivos em viagem ou qualquer profissional que precise de ajuda para executar seu trabalho.</a:t>
          </a:r>
        </a:p>
      </dsp:txBody>
      <dsp:txXfrm>
        <a:off x="1796721" y="0"/>
        <a:ext cx="6331278" cy="1711212"/>
      </dsp:txXfrm>
    </dsp:sp>
    <dsp:sp modelId="{3B7CD6C7-7C25-4CFC-8C65-A7A94A8A33AA}">
      <dsp:nvSpPr>
        <dsp:cNvPr id="0" name=""/>
        <dsp:cNvSpPr/>
      </dsp:nvSpPr>
      <dsp:spPr>
        <a:xfrm>
          <a:off x="171121" y="171121"/>
          <a:ext cx="1625600" cy="13689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BD15B-2B18-4121-967C-7FE2AE86D693}">
      <dsp:nvSpPr>
        <dsp:cNvPr id="0" name=""/>
        <dsp:cNvSpPr/>
      </dsp:nvSpPr>
      <dsp:spPr>
        <a:xfrm>
          <a:off x="0" y="1882333"/>
          <a:ext cx="8128000" cy="171121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rPr>
            <a:t>Tamanho do Mercado</a:t>
          </a:r>
        </a:p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>
              <a:latin typeface="Inter" panose="02000503000000020004" pitchFamily="2" charset="0"/>
              <a:ea typeface="Inter" panose="02000503000000020004" pitchFamily="2" charset="0"/>
            </a:rPr>
            <a:t>O mercado de software de gestão de despesas em plena expansão, projetado para alcançar US$ 6.9 bilhões globalmente até 2028. No Brasil, a corrida pela transformação digital e eficiência operacional coloca nossa solução no centro de uma demanda crescente e imediata.</a:t>
          </a:r>
        </a:p>
      </dsp:txBody>
      <dsp:txXfrm>
        <a:off x="1796721" y="1882333"/>
        <a:ext cx="6331278" cy="1711212"/>
      </dsp:txXfrm>
    </dsp:sp>
    <dsp:sp modelId="{8B7A7618-6040-4F38-BBB9-B7972F3CD21E}">
      <dsp:nvSpPr>
        <dsp:cNvPr id="0" name=""/>
        <dsp:cNvSpPr/>
      </dsp:nvSpPr>
      <dsp:spPr>
        <a:xfrm>
          <a:off x="171121" y="2053455"/>
          <a:ext cx="1625600" cy="13689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4ACF-AFD6-56E8-834B-D6B506DAC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3A546-2CB3-B42D-3F84-13A7F70D4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08EDF5-914D-F3A3-924C-2A3E1A93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6D53F-E371-9272-D504-985B18A6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C3CCF-6084-0CEC-1F33-9D46102E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31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8E698-DC48-0250-F4EA-B7AEA365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D78759-BCB6-CBFF-49E8-D1D6257F8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5C6FB-7306-A52B-1103-CB60C9B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D024B1-9CCF-1E68-E6EF-8CF7C68C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AB0C5-85A8-F893-2821-4011E387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45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AE6967-445C-56E1-BFA3-E14E13C6A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C1841-C3A4-0A95-E70D-F1F581DF9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720302-D88B-1576-53E6-05B24C8D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D9E3E-65A0-C73A-10A0-E297612F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10EB5-05AB-E317-AF2E-7A5EB3F3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823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46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84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62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14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309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583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33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20559-54F3-8E97-3568-C93EAF07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E2C1F4-1700-0654-3E57-A26DC8B8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3B8D20-FC2D-0BA3-C98E-9E190861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8FE9F-BCF7-B256-40C0-9B82581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36751-9BE1-5F79-48BD-DA2E8E85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7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175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363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5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4955E-6660-189C-7B80-E055E21D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A52075-D9F3-AED6-396C-34E277A8F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3A321-4F90-9C95-82EF-B43E872D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EA164-7077-9F3C-0765-F5B97AF5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24E4A-C00B-C823-1CF9-AFEE3C8A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9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97EAA-B928-B251-9D4A-11FFBC9E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622-BF04-4CBE-DAF4-551633A15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F3CBF0-428E-9033-AAE6-8F9DC0928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CA002A-F4AA-6147-495F-B6165B77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E184DE-20F9-41A4-A73B-0AD4D8D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95EC3E-E37A-7A92-1399-2AB9CFA3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D35C-B862-2AED-2459-F8367975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53247-ADE2-3772-BF40-F01D57B2B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EF6A59-F5AA-59FF-0411-B064D38F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9B31CB-F197-47E9-F812-DD6E4592F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497525-F45C-EF6A-90DF-A60CD3579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FFE8FA-0904-9A36-02C7-FA27E34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9D0064-657C-6963-C1D3-DCCE7D55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C45FA0-6FC3-0038-58C7-19826CB7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5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C20F0-221D-20CC-AFB5-A45A7C32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B7FAEA-8AFF-CBFD-1E58-148F9D8C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508A1A-DCCD-DB51-7D9D-2A9D2FA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1B5804-99B1-C306-4BEB-D7E92F0E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5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587D6-D596-E6B8-8CCF-F5C52B2C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B9EE5C-D6EC-6F76-651F-2D7A7628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0380DC-7742-8ECD-8FB7-7A8B0613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0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18BA9-700F-BB44-8976-ECABE030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14B12-313C-C5A2-D371-1DB77539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FF4A51-B40E-5CF0-FC6F-EA4C221C2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FA1D50-9FC6-352B-055F-80F2FA79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309898-99B2-3713-6C34-60382144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F0C0B-4236-3EB2-BC2B-95317608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80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7326B-0DAA-0481-2D5A-2205C223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782468-5CBF-A0D9-66D4-C604B4067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AD8BD-714A-C6F5-D805-C7AD33EA7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4ADB1B-F045-542B-CD6D-DBDF63E0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658BD8-688B-3D6B-3FEC-F8C9B944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DCE9E1-B57D-65E4-96BA-3FC3E894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26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D765A6-CF44-C100-8246-3F30EA7D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DBBC2F-801A-AF51-0407-F063F754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1437F-E5DA-1EE9-19F8-5696AD5B5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7BA8-EC9D-4768-84BF-EB4326C38B13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F002D-E88E-AF4C-F171-10CCB4156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9631-CD77-EB08-8908-24EBB4619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CB9FD-8BB6-43C3-B57D-E35023C36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C28060-5CA8-7444-8DB3-EAF311006C7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43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Classificação: Restrito</a:t>
            </a:r>
          </a:p>
        </p:txBody>
      </p:sp>
    </p:spTree>
    <p:extLst>
      <p:ext uri="{BB962C8B-B14F-4D97-AF65-F5344CB8AC3E}">
        <p14:creationId xmlns:p14="http://schemas.microsoft.com/office/powerpoint/2010/main" val="36576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FF6015-4109-6CD7-D0E5-2B1ED193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r="18512"/>
          <a:stretch>
            <a:fillRect/>
          </a:stretch>
        </p:blipFill>
        <p:spPr>
          <a:xfrm>
            <a:off x="3717451" y="10"/>
            <a:ext cx="8474546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472" y="190723"/>
            <a:ext cx="2786716" cy="2308241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chemeClr val="tx2">
                    <a:lumMod val="49000"/>
                    <a:lumOff val="51000"/>
                  </a:schemeClr>
                </a:solidFill>
                <a:ea typeface="+mj-lt"/>
                <a:cs typeface="+mj-lt"/>
              </a:rPr>
              <a:t>MetaMind AI Agents</a:t>
            </a:r>
            <a:endParaRPr lang="pt-BR" dirty="0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015CC98-DD51-7C84-36B3-D3E5E3F7D156}"/>
              </a:ext>
            </a:extLst>
          </p:cNvPr>
          <p:cNvSpPr txBox="1">
            <a:spLocks/>
          </p:cNvSpPr>
          <p:nvPr/>
        </p:nvSpPr>
        <p:spPr>
          <a:xfrm>
            <a:off x="282633" y="3324225"/>
            <a:ext cx="5279967" cy="1692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Chega de perder tempo e dinheiro com notas fiscais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1DA7AAE7-CDCC-1969-ABF4-F1A892B86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632" y="5228450"/>
            <a:ext cx="5988859" cy="962588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Automatize sua prestação de contas, elimine erros e foque no que realmente importa.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334F88-16BE-2CED-6838-552CCA8B3CBD}"/>
              </a:ext>
            </a:extLst>
          </p:cNvPr>
          <p:cNvSpPr/>
          <p:nvPr/>
        </p:nvSpPr>
        <p:spPr>
          <a:xfrm>
            <a:off x="282632" y="512913"/>
            <a:ext cx="1430481" cy="371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452C-CD11-82A2-B362-AA234982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669"/>
            <a:ext cx="8648700" cy="1325563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  <a:t>Problema</a:t>
            </a:r>
            <a:b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  <a:t>O custo operacional oculto e riscos do processo manual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A68F1-0EEB-6DAF-F169-48F3FC52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9655"/>
            <a:ext cx="10515600" cy="293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latin typeface="Inter" panose="02000503000000020004" pitchFamily="2" charset="0"/>
                <a:ea typeface="Inter" panose="02000503000000020004" pitchFamily="2" charset="0"/>
              </a:rPr>
              <a:t>Os Números Não Mentem:</a:t>
            </a:r>
            <a:endParaRPr lang="pt-BR" sz="2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70592EB-CB06-E40C-9DE7-5A3021948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709169"/>
              </p:ext>
            </p:extLst>
          </p:nvPr>
        </p:nvGraphicFramePr>
        <p:xfrm>
          <a:off x="1579418" y="3239655"/>
          <a:ext cx="9033164" cy="384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342ACE5-2E53-FFED-CFAE-599884AE2281}"/>
              </a:ext>
            </a:extLst>
          </p:cNvPr>
          <p:cNvSpPr/>
          <p:nvPr/>
        </p:nvSpPr>
        <p:spPr>
          <a:xfrm>
            <a:off x="914401" y="365125"/>
            <a:ext cx="1619250" cy="11637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807AA3-9692-89EB-8377-CBEB6CE05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283" y="6062663"/>
            <a:ext cx="770792" cy="77079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B6F90C6-1BA2-5E88-1F2E-6435C3A394FD}"/>
              </a:ext>
            </a:extLst>
          </p:cNvPr>
          <p:cNvGrpSpPr/>
          <p:nvPr/>
        </p:nvGrpSpPr>
        <p:grpSpPr>
          <a:xfrm>
            <a:off x="908261" y="1956465"/>
            <a:ext cx="10375479" cy="752885"/>
            <a:chOff x="838200" y="1804065"/>
            <a:chExt cx="10375479" cy="75288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677CEF5-E283-881D-8441-8192324B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8200" y="1804065"/>
              <a:ext cx="492963" cy="51695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FC4C270-0158-B11F-AA65-7D14FDA5510D}"/>
                </a:ext>
              </a:extLst>
            </p:cNvPr>
            <p:cNvSpPr txBox="1"/>
            <p:nvPr/>
          </p:nvSpPr>
          <p:spPr>
            <a:xfrm>
              <a:off x="1331163" y="1849064"/>
              <a:ext cx="237406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000" b="1" dirty="0">
                  <a:solidFill>
                    <a:prstClr val="black"/>
                  </a:solidFill>
                  <a:latin typeface="Aptos" panose="020B0004020202020204"/>
                </a:rPr>
                <a:t>Preenchimento do formulário no sistema </a:t>
              </a:r>
              <a:r>
                <a:rPr lang="pt-BR" sz="1000" b="1" dirty="0" err="1">
                  <a:solidFill>
                    <a:prstClr val="black"/>
                  </a:solidFill>
                  <a:latin typeface="Aptos" panose="020B0004020202020204"/>
                </a:rPr>
                <a:t>Paytrack</a:t>
              </a:r>
              <a:r>
                <a:rPr lang="pt-BR" sz="1000" b="1" dirty="0">
                  <a:solidFill>
                    <a:prstClr val="black"/>
                  </a:solidFill>
                  <a:latin typeface="Aptos" panose="020B0004020202020204"/>
                </a:rPr>
                <a:t>, demorado.  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B752172-B8EA-C84B-A92F-CCC14A51E321}"/>
                </a:ext>
              </a:extLst>
            </p:cNvPr>
            <p:cNvSpPr txBox="1"/>
            <p:nvPr/>
          </p:nvSpPr>
          <p:spPr>
            <a:xfrm>
              <a:off x="4321835" y="1849064"/>
              <a:ext cx="1774166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000" b="1" dirty="0">
                  <a:solidFill>
                    <a:prstClr val="black"/>
                  </a:solidFill>
                  <a:latin typeface="Aptos" panose="020B0004020202020204"/>
                  <a:ea typeface="+mn-lt"/>
                  <a:cs typeface="+mn-lt"/>
                </a:rPr>
                <a:t>Processo factível a erros e inconsistências</a:t>
              </a:r>
              <a:endParaRPr lang="pt-BR" sz="1000" b="1" dirty="0">
                <a:solidFill>
                  <a:prstClr val="black"/>
                </a:solidFill>
                <a:latin typeface="Aptos" panose="020B0004020202020204"/>
              </a:endParaRPr>
            </a:p>
            <a:p>
              <a:endParaRPr lang="pt-BR" sz="1000" b="1" dirty="0">
                <a:solidFill>
                  <a:prstClr val="black"/>
                </a:solidFill>
                <a:latin typeface="Aptos" panose="020B0004020202020204"/>
              </a:endParaRP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CB0D133-879C-4100-CFA1-D395530E3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19525" y="1804065"/>
              <a:ext cx="493200" cy="510773"/>
            </a:xfrm>
            <a:prstGeom prst="rect">
              <a:avLst/>
            </a:prstGeom>
          </p:spPr>
        </p:pic>
        <p:pic>
          <p:nvPicPr>
            <p:cNvPr id="11" name="Content Placeholder 4">
              <a:extLst>
                <a:ext uri="{FF2B5EF4-FFF2-40B4-BE49-F238E27FC236}">
                  <a16:creationId xmlns:a16="http://schemas.microsoft.com/office/drawing/2014/main" id="{2E2ED8D4-0D5A-9392-7966-A8A7F9DB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40674" y="1804065"/>
              <a:ext cx="493200" cy="49320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4FF40FD-102C-C1B8-C719-2F7642406173}"/>
                </a:ext>
              </a:extLst>
            </p:cNvPr>
            <p:cNvSpPr txBox="1"/>
            <p:nvPr/>
          </p:nvSpPr>
          <p:spPr>
            <a:xfrm>
              <a:off x="6801087" y="1849064"/>
              <a:ext cx="1942863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000" b="1" dirty="0">
                  <a:solidFill>
                    <a:prstClr val="black"/>
                  </a:solidFill>
                  <a:latin typeface="Aptos" panose="020B0004020202020204"/>
                  <a:ea typeface="+mn-lt"/>
                  <a:cs typeface="+mn-lt"/>
                </a:rPr>
                <a:t>Riscos que podem inviabilizar o pagamento do reembolso.</a:t>
              </a:r>
            </a:p>
            <a:p>
              <a:endParaRPr lang="pt-BR" sz="1000" dirty="0">
                <a:solidFill>
                  <a:prstClr val="black"/>
                </a:solidFill>
                <a:latin typeface="Aptos" panose="020B0004020202020204"/>
              </a:endParaRP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AD21AA6-D203-4B7A-7CE9-B16A1FD0B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59648" y="1804065"/>
              <a:ext cx="511200" cy="5112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25B1171-C050-171F-A35E-05D18FF9064C}"/>
                </a:ext>
              </a:extLst>
            </p:cNvPr>
            <p:cNvSpPr txBox="1"/>
            <p:nvPr/>
          </p:nvSpPr>
          <p:spPr>
            <a:xfrm>
              <a:off x="9439513" y="1849064"/>
              <a:ext cx="1774166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000" b="1" dirty="0">
                  <a:solidFill>
                    <a:prstClr val="black"/>
                  </a:solidFill>
                  <a:latin typeface="Aptos" panose="020B0004020202020204"/>
                  <a:ea typeface="+mn-lt"/>
                  <a:cs typeface="+mn-lt"/>
                </a:rPr>
                <a:t>Impactos negativos para a empresa e seus colaboradores</a:t>
              </a:r>
            </a:p>
            <a:p>
              <a:endParaRPr lang="pt-BR" sz="1000" dirty="0">
                <a:solidFill>
                  <a:prstClr val="black"/>
                </a:solidFill>
                <a:latin typeface="Aptos" panose="020B00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02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E7A14-A19C-967B-039F-79E412360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5F695-B58B-5CF8-2C84-E6C506F7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04314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  <a:t>Solução</a:t>
            </a:r>
            <a:b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  <a:t>A inteligência que trabalha por você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E7BB7-BB8C-B987-4116-37BB567B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8497" cy="1147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>
                <a:latin typeface="Inter" panose="02000503000000020004" pitchFamily="2" charset="0"/>
                <a:ea typeface="Inter" panose="02000503000000020004" pitchFamily="2" charset="0"/>
              </a:rPr>
              <a:t>Apresentamos um sistema inteligente de IA que automatiza 100% do trabalho manual, transformando a tarefa mais temida do mês em uma experiência simples, rápida e a prova de erros.</a:t>
            </a:r>
          </a:p>
          <a:p>
            <a:pPr marL="0" indent="0" algn="just">
              <a:buNone/>
            </a:pPr>
            <a:endParaRPr lang="pt-BR" sz="18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 algn="just">
              <a:buNone/>
            </a:pPr>
            <a:endParaRPr lang="pt-BR" sz="18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E91DF85-C096-0443-6D3D-4911525A10C6}"/>
              </a:ext>
            </a:extLst>
          </p:cNvPr>
          <p:cNvSpPr/>
          <p:nvPr/>
        </p:nvSpPr>
        <p:spPr>
          <a:xfrm>
            <a:off x="914401" y="365125"/>
            <a:ext cx="1619250" cy="11637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8AA44B-16BD-F5D1-4776-AFFA9647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7" t="11282" r="6239" b="17436"/>
          <a:stretch>
            <a:fillRect/>
          </a:stretch>
        </p:blipFill>
        <p:spPr>
          <a:xfrm>
            <a:off x="6201509" y="1449271"/>
            <a:ext cx="5767754" cy="5217253"/>
          </a:xfrm>
          <a:prstGeom prst="rect">
            <a:avLst/>
          </a:prstGeom>
        </p:spPr>
      </p:pic>
      <p:pic>
        <p:nvPicPr>
          <p:cNvPr id="2052" name="Picture 4" descr="Hand Holding Light Bulb PNG Transparent Images Free Download | Vector Files  | Pngtree">
            <a:extLst>
              <a:ext uri="{FF2B5EF4-FFF2-40B4-BE49-F238E27FC236}">
                <a16:creationId xmlns:a16="http://schemas.microsoft.com/office/drawing/2014/main" id="{67B5B329-56F3-68A5-3C24-22C1B1A9E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72"/>
          <a:stretch>
            <a:fillRect/>
          </a:stretch>
        </p:blipFill>
        <p:spPr bwMode="auto">
          <a:xfrm>
            <a:off x="0" y="4297470"/>
            <a:ext cx="2295525" cy="28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7AF3B46-5ACA-0B1A-14AB-E4213DD9F696}"/>
              </a:ext>
            </a:extLst>
          </p:cNvPr>
          <p:cNvSpPr txBox="1"/>
          <p:nvPr/>
        </p:nvSpPr>
        <p:spPr>
          <a:xfrm>
            <a:off x="2813540" y="4465731"/>
            <a:ext cx="4196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Inter" panose="02000503000000020004" pitchFamily="2" charset="0"/>
                <a:ea typeface="Inter" panose="02000503000000020004" pitchFamily="2" charset="0"/>
              </a:rPr>
              <a:t>Seu único trabalho é tirar a foto. Nós fazemos todo o resto.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79290A-D8C4-C8DA-C8B9-0D5F3F3299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283" y="6062663"/>
            <a:ext cx="770792" cy="7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5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E06CB-7302-F4E4-C8FD-FD59F2656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AAA0C-431C-A6F1-4ABE-4712021C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04314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  <a:t>Mercado</a:t>
            </a:r>
            <a:b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  <a:t>Um oceano azul de oportunidades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7ABCF-213E-B34D-21B8-C76F1B44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95338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Inter" panose="02000503000000020004" pitchFamily="2" charset="0"/>
                <a:ea typeface="Inter" panose="02000503000000020004" pitchFamily="2" charset="0"/>
              </a:rPr>
              <a:t>O mercado para nossa solução é vasto e urgente. Toda empresa que adota uma política de reembolso é um cliente em potencial.</a:t>
            </a:r>
          </a:p>
          <a:p>
            <a:pPr marL="0" indent="0">
              <a:buNone/>
            </a:pPr>
            <a:endParaRPr lang="pt-BR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endParaRPr lang="pt-BR" sz="2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BD0C9DA-6B3B-5973-0A2C-14BE8A09A63B}"/>
              </a:ext>
            </a:extLst>
          </p:cNvPr>
          <p:cNvSpPr/>
          <p:nvPr/>
        </p:nvSpPr>
        <p:spPr>
          <a:xfrm>
            <a:off x="914401" y="365125"/>
            <a:ext cx="1619250" cy="1163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A3B8DAB-19AE-925E-7A4A-3F21E34B8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851334"/>
              </p:ext>
            </p:extLst>
          </p:nvPr>
        </p:nvGraphicFramePr>
        <p:xfrm>
          <a:off x="2032000" y="2898451"/>
          <a:ext cx="8128000" cy="359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404BC878-2057-15A9-35F1-83025DE749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283" y="6062663"/>
            <a:ext cx="770792" cy="7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9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FD264-EF9B-9A5E-A3A4-5FF283DB5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6D731-7E18-D533-8459-8A3246A2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24850" cy="1325563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Inter" panose="02000503000000020004" pitchFamily="2" charset="0"/>
                <a:ea typeface="Inter" panose="02000503000000020004" pitchFamily="2" charset="0"/>
              </a:rPr>
              <a:t>Modelo da Solução</a:t>
            </a:r>
            <a:br>
              <a:rPr lang="pt-BR" sz="2800" b="1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pt-BR" sz="2800" b="1" dirty="0">
                <a:latin typeface="Inter" panose="02000503000000020004" pitchFamily="2" charset="0"/>
                <a:ea typeface="Inter" panose="02000503000000020004" pitchFamily="2" charset="0"/>
              </a:rPr>
              <a:t>Tecnologia Robusta e Flexível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9C374-1A0C-1465-9CAD-8FFADDE5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475" cy="7707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latin typeface="Inter" panose="02000503000000020004" pitchFamily="2" charset="0"/>
                <a:ea typeface="Inter" panose="02000503000000020004" pitchFamily="2" charset="0"/>
              </a:rPr>
              <a:t>Nossa solução foi desenhada sobre uma arquitetura de API moderna, segura e altamente escalável, garantindo performance e flexibilidade para qualquer cenário de negócio.</a:t>
            </a:r>
          </a:p>
          <a:p>
            <a:pPr marL="0" indent="0" algn="just">
              <a:buNone/>
            </a:pPr>
            <a:endParaRPr lang="pt-BR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 algn="just">
              <a:buNone/>
            </a:pPr>
            <a:endParaRPr lang="pt-BR" sz="2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CA095A9-09B6-25C8-7253-D48B71C62340}"/>
              </a:ext>
            </a:extLst>
          </p:cNvPr>
          <p:cNvSpPr/>
          <p:nvPr/>
        </p:nvSpPr>
        <p:spPr>
          <a:xfrm>
            <a:off x="914401" y="365125"/>
            <a:ext cx="1619250" cy="1163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F83B22F-7494-D548-CC86-1D1064E9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283" y="6062663"/>
            <a:ext cx="770792" cy="7707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923BF0-401B-AF6F-21F0-1587AABF3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41" y="3026630"/>
            <a:ext cx="4344384" cy="287386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66BAF-A812-5C1E-16CF-FD88D1533525}"/>
              </a:ext>
            </a:extLst>
          </p:cNvPr>
          <p:cNvSpPr txBox="1">
            <a:spLocks/>
          </p:cNvSpPr>
          <p:nvPr/>
        </p:nvSpPr>
        <p:spPr>
          <a:xfrm>
            <a:off x="838199" y="2956835"/>
            <a:ext cx="5756154" cy="3331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💡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Solução Técnica.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,monospace" panose="020B0604020202020204" pitchFamily="34" charset="0"/>
              <a:buChar char="o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API desenvolvida em Python.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,monospace" panose="020B0604020202020204" pitchFamily="34" charset="0"/>
              <a:buChar char="o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Integração com IA treinada 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🔒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Segurança e Escalabilidade (1)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,monospace" panose="020B0604020202020204" pitchFamily="34" charset="0"/>
              <a:buChar char="o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Dados armazenados com criptografia.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,monospace" panose="020B0604020202020204" pitchFamily="34" charset="0"/>
              <a:buChar char="o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Integração com várias plataformas do mercado.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,monospace" panose="020B0604020202020204" pitchFamily="34" charset="0"/>
              <a:buChar char="o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Escalável para múltiplos usuários simultâneos.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💸 Modelo de Negócio (1)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,monospace" panose="020B0604020202020204" pitchFamily="34" charset="0"/>
              <a:buChar char="o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Licença SaaS mensal por usuário ativo.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,monospace" panose="020B0604020202020204" pitchFamily="34" charset="0"/>
              <a:buChar char="o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Planos por volume de notas processadas.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,monospace" panose="020B0604020202020204" pitchFamily="34" charset="0"/>
              <a:buChar char="o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Pacotes empresariais customizados para grandes organizações.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6A3C89-E7AD-1AC4-218F-BE20EC09820A}"/>
              </a:ext>
            </a:extLst>
          </p:cNvPr>
          <p:cNvSpPr txBox="1">
            <a:spLocks/>
          </p:cNvSpPr>
          <p:nvPr/>
        </p:nvSpPr>
        <p:spPr>
          <a:xfrm>
            <a:off x="914401" y="6420909"/>
            <a:ext cx="3874167" cy="412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1200" b="1" dirty="0">
                <a:latin typeface="Inter" panose="02000503000000020004" pitchFamily="2" charset="0"/>
                <a:ea typeface="Inter" panose="02000503000000020004" pitchFamily="2" charset="0"/>
              </a:rPr>
              <a:t> (1) Notas da Versão – Entregue na versão premium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02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2E8B7-B221-7C7D-BAB3-BBFDF622A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0FE05-6253-671E-79A5-7103EFA0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24850" cy="1325563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Inter" panose="02000503000000020004" pitchFamily="2" charset="0"/>
                <a:ea typeface="Inter" panose="02000503000000020004" pitchFamily="2" charset="0"/>
              </a:rPr>
              <a:t>Modelo da Solução</a:t>
            </a:r>
            <a:br>
              <a:rPr lang="pt-BR" sz="2800" b="1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pt-BR" sz="2800" b="1" dirty="0">
                <a:latin typeface="Inter" panose="02000503000000020004" pitchFamily="2" charset="0"/>
                <a:ea typeface="Inter" panose="02000503000000020004" pitchFamily="2" charset="0"/>
              </a:rPr>
              <a:t>Impacto e Benefício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9932B7-0204-BA04-A1FC-190F72F44E56}"/>
              </a:ext>
            </a:extLst>
          </p:cNvPr>
          <p:cNvSpPr/>
          <p:nvPr/>
        </p:nvSpPr>
        <p:spPr>
          <a:xfrm>
            <a:off x="914401" y="365125"/>
            <a:ext cx="1619250" cy="11637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FBA0E4-C621-9468-983C-2D9AE380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283" y="6062663"/>
            <a:ext cx="770792" cy="7707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667E6F-BC80-2483-08BF-ABBE62E3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300" y="2585688"/>
            <a:ext cx="3503583" cy="25241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CF3FF0-21CF-527C-8FE5-01031197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389766"/>
            <a:ext cx="10485048" cy="37431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400" b="1" dirty="0">
                <a:latin typeface="Inter" panose="02000503000000020004" pitchFamily="2" charset="0"/>
                <a:ea typeface="Inter" panose="02000503000000020004" pitchFamily="2" charset="0"/>
              </a:rPr>
              <a:t>🎯 Benefícios Diretos.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400" b="1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Para os usuários: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Fim da digitação manual de notas.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Processo rápido, sem retrabalho.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Feedback automático de erros.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400" b="1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Para a empresa: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Menos perdas com reembolsos incorretos.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Processo Auditável.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Dados estruturados prontos para BI e compliance.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endParaRPr lang="pt-BR" sz="1400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r>
              <a:rPr lang="pt-BR" sz="1400" b="1" dirty="0">
                <a:latin typeface="Inter" panose="02000503000000020004" pitchFamily="2" charset="0"/>
                <a:ea typeface="Inter" panose="02000503000000020004" pitchFamily="2" charset="0"/>
              </a:rPr>
              <a:t>📈 Tração Inicial / Validação.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👥 </a:t>
            </a:r>
            <a:r>
              <a:rPr lang="pt-BR" sz="1400" b="1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2 empresas em fase piloto</a:t>
            </a: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 com mais de </a:t>
            </a:r>
            <a:r>
              <a:rPr lang="pt-BR" sz="1400" b="1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10.000 notas processadas</a:t>
            </a: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 em 30 dias.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400" dirty="0">
                <a:latin typeface="Inter" panose="02000503000000020004" pitchFamily="2" charset="0"/>
                <a:ea typeface="Inter" panose="02000503000000020004" pitchFamily="2" charset="0"/>
                <a:cs typeface="+mn-lt"/>
              </a:rPr>
              <a:t>💬 Feedback positivo: “Economizamos 3 dias de trabalho por mês só no financeiro.”</a:t>
            </a:r>
            <a:endParaRPr lang="pt-BR" sz="1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5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AE5EB-7119-AA02-66F0-F061FB505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8B0F3-F639-F27C-7FF6-089E6519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04314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  <a:t>Pronto para eliminar a burocracia?</a:t>
            </a:r>
            <a:br>
              <a:rPr lang="pt-BR" sz="3200" b="1" dirty="0">
                <a:latin typeface="Inter" panose="02000503000000020004" pitchFamily="2" charset="0"/>
                <a:ea typeface="Inter" panose="02000503000000020004" pitchFamily="2" charset="0"/>
              </a:rPr>
            </a:br>
            <a:endParaRPr lang="pt-BR" sz="32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B40FE-149E-5024-4F68-7477F7FD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93"/>
            <a:ext cx="9595338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Inter" panose="02000503000000020004" pitchFamily="2" charset="0"/>
                <a:ea typeface="Inter" panose="02000503000000020004" pitchFamily="2" charset="0"/>
              </a:rPr>
              <a:t>Vamos agendar uma demonstração de 5 minutos e mostraremos na prática como podemos devolver horas de produtividade para sua equipe e garantir 100% de precisão nos seus reembolsos.</a:t>
            </a:r>
          </a:p>
          <a:p>
            <a:pPr marL="0" indent="0">
              <a:buNone/>
            </a:pPr>
            <a:endParaRPr lang="pt-BR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endParaRPr lang="pt-BR" sz="2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C7D3804-69BD-C38F-D3B7-CC391487A918}"/>
              </a:ext>
            </a:extLst>
          </p:cNvPr>
          <p:cNvSpPr/>
          <p:nvPr/>
        </p:nvSpPr>
        <p:spPr>
          <a:xfrm>
            <a:off x="914401" y="365125"/>
            <a:ext cx="1619250" cy="116378"/>
          </a:xfrm>
          <a:prstGeom prst="roundRect">
            <a:avLst>
              <a:gd name="adj" fmla="val 50000"/>
            </a:avLst>
          </a:prstGeom>
          <a:solidFill>
            <a:srgbClr val="700D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73E974C-193D-940F-0EEF-67C8A7BCC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86" y="2932722"/>
            <a:ext cx="2585427" cy="25854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60D1D7-3CF0-D0A8-1361-CCB9B8D99ECD}"/>
              </a:ext>
            </a:extLst>
          </p:cNvPr>
          <p:cNvSpPr txBox="1"/>
          <p:nvPr/>
        </p:nvSpPr>
        <p:spPr>
          <a:xfrm>
            <a:off x="4836411" y="5518149"/>
            <a:ext cx="257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0D81"/>
                </a:solidFill>
              </a:rPr>
              <a:t>contato@metamind.com</a:t>
            </a:r>
          </a:p>
        </p:txBody>
      </p:sp>
    </p:spTree>
    <p:extLst>
      <p:ext uri="{BB962C8B-B14F-4D97-AF65-F5344CB8AC3E}">
        <p14:creationId xmlns:p14="http://schemas.microsoft.com/office/powerpoint/2010/main" val="3108193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572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Courier New</vt:lpstr>
      <vt:lpstr>Courier New,monospace</vt:lpstr>
      <vt:lpstr>Inter</vt:lpstr>
      <vt:lpstr>Wingdings</vt:lpstr>
      <vt:lpstr>Tema do Office</vt:lpstr>
      <vt:lpstr>1_Tema do Office</vt:lpstr>
      <vt:lpstr>MetaMind AI Agents</vt:lpstr>
      <vt:lpstr>Problema O custo operacional oculto e riscos do processo manual</vt:lpstr>
      <vt:lpstr>Solução A inteligência que trabalha por você</vt:lpstr>
      <vt:lpstr>Mercado Um oceano azul de oportunidades</vt:lpstr>
      <vt:lpstr>Modelo da Solução Tecnologia Robusta e Flexível</vt:lpstr>
      <vt:lpstr>Modelo da Solução Impacto e Benefício</vt:lpstr>
      <vt:lpstr>Pronto para eliminar a burocracia?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Douglas M Kondo</dc:creator>
  <cp:lastModifiedBy>Henry</cp:lastModifiedBy>
  <cp:revision>24</cp:revision>
  <dcterms:created xsi:type="dcterms:W3CDTF">2025-06-07T17:00:07Z</dcterms:created>
  <dcterms:modified xsi:type="dcterms:W3CDTF">2025-10-14T23:32:02Z</dcterms:modified>
</cp:coreProperties>
</file>