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  <p:sldMasterId id="2147483761" r:id="rId3"/>
    <p:sldMasterId id="2147483773" r:id="rId4"/>
    <p:sldMasterId id="2147483778" r:id="rId5"/>
  </p:sldMasterIdLst>
  <p:sldIdLst>
    <p:sldId id="256" r:id="rId6"/>
    <p:sldId id="283" r:id="rId7"/>
    <p:sldId id="267" r:id="rId8"/>
    <p:sldId id="257" r:id="rId9"/>
    <p:sldId id="287" r:id="rId10"/>
    <p:sldId id="278" r:id="rId11"/>
    <p:sldId id="284" r:id="rId12"/>
    <p:sldId id="285" r:id="rId13"/>
    <p:sldId id="277" r:id="rId14"/>
    <p:sldId id="268" r:id="rId15"/>
    <p:sldId id="258" r:id="rId16"/>
    <p:sldId id="288" r:id="rId17"/>
    <p:sldId id="259" r:id="rId18"/>
    <p:sldId id="260" r:id="rId19"/>
    <p:sldId id="270" r:id="rId20"/>
    <p:sldId id="271" r:id="rId21"/>
    <p:sldId id="286" r:id="rId22"/>
    <p:sldId id="272" r:id="rId23"/>
    <p:sldId id="273" r:id="rId24"/>
    <p:sldId id="274" r:id="rId25"/>
    <p:sldId id="275" r:id="rId26"/>
    <p:sldId id="289" r:id="rId27"/>
    <p:sldId id="280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660"/>
  </p:normalViewPr>
  <p:slideViewPr>
    <p:cSldViewPr>
      <p:cViewPr varScale="1">
        <p:scale>
          <a:sx n="83" d="100"/>
          <a:sy n="83" d="100"/>
        </p:scale>
        <p:origin x="653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5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80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655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298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965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44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70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18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90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56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65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016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793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10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920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359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1929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7848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0563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682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766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59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128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636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609600" y="762000"/>
            <a:ext cx="7518400" cy="1752600"/>
          </a:xfrm>
        </p:spPr>
        <p:txBody>
          <a:bodyPr/>
          <a:lstStyle>
            <a:lvl1pPr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4800" y="5054600"/>
            <a:ext cx="11582400" cy="660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ru-RU" dirty="0" smtClean="0"/>
              <a:t>Введение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267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b="0">
                <a:solidFill>
                  <a:schemeClr val="tx2"/>
                </a:solidFill>
                <a:latin typeface="+mn-lt"/>
              </a:defRPr>
            </a:lvl1pPr>
            <a:lvl2pPr marL="742950" indent="-285750">
              <a:buClrTx/>
              <a:buFont typeface="Arial" panose="020B0604020202020204" pitchFamily="34" charset="0"/>
              <a:buChar char="•"/>
              <a:defRPr b="0">
                <a:solidFill>
                  <a:schemeClr val="tx2"/>
                </a:solidFill>
                <a:latin typeface="+mn-lt"/>
              </a:defRPr>
            </a:lvl2pPr>
            <a:lvl3pPr>
              <a:buClrTx/>
              <a:defRPr b="0">
                <a:solidFill>
                  <a:schemeClr val="tx2"/>
                </a:solidFill>
                <a:latin typeface="+mn-lt"/>
              </a:defRPr>
            </a:lvl3pPr>
            <a:lvl4pPr>
              <a:defRPr b="0">
                <a:solidFill>
                  <a:schemeClr val="tx2"/>
                </a:solidFill>
                <a:latin typeface="+mn-lt"/>
              </a:defRPr>
            </a:lvl4pPr>
            <a:lvl5pPr>
              <a:defRPr b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6078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408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6157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6442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7621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3411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1826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01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8656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23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319088"/>
            <a:ext cx="27432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319088"/>
            <a:ext cx="8026400" cy="600551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0379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19088"/>
            <a:ext cx="109728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09600" y="1076325"/>
            <a:ext cx="109728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144000" y="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924800" y="6508753"/>
            <a:ext cx="3860800" cy="290513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572000" y="6537328"/>
            <a:ext cx="2844800" cy="258763"/>
          </a:xfrm>
        </p:spPr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62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9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82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89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66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84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17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0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05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75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24628"/>
            <a:ext cx="12192000" cy="333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188913"/>
          <a:ext cx="121920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15" imgW="10006349" imgH="1269841" progId="Photoshop.Image.6">
                  <p:embed/>
                </p:oleObj>
              </mc:Choice>
              <mc:Fallback>
                <p:oleObj name="Image" r:id="rId15" imgW="10006349" imgH="1269841" progId="Photoshop.Image.6">
                  <p:embed/>
                  <p:pic>
                    <p:nvPicPr>
                      <p:cNvPr id="10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121920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1B9AD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0"/>
            <a:ext cx="12192000" cy="2413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6325"/>
            <a:ext cx="10972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0" y="0"/>
            <a:ext cx="284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4800" y="6508753"/>
            <a:ext cx="3860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0" y="6537328"/>
            <a:ext cx="28448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319088"/>
            <a:ext cx="10972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438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ite.by/" TargetMode="Externa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Знакомство с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 Web</a:t>
            </a:r>
            <a:r>
              <a:rPr lang="ru-RU" dirty="0" smtClean="0">
                <a:latin typeface="+mn-lt"/>
                <a:cs typeface="Times New Roman" panose="02020603050405020304" pitchFamily="18" charset="0"/>
              </a:rPr>
              <a:t>-приложением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Содержимое 4" descr="Monitor_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19536" y="2852936"/>
            <a:ext cx="1728192" cy="1728192"/>
          </a:xfrm>
        </p:spPr>
      </p:pic>
      <p:pic>
        <p:nvPicPr>
          <p:cNvPr id="6" name="Рисунок 5" descr="Comp_body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28248" y="2420888"/>
            <a:ext cx="1656382" cy="327727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919536" y="1772816"/>
            <a:ext cx="2016224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приложения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392144" y="1772816"/>
            <a:ext cx="2736304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трелка вправо 9"/>
          <p:cNvSpPr/>
          <p:nvPr/>
        </p:nvSpPr>
        <p:spPr>
          <a:xfrm>
            <a:off x="4007768" y="2204864"/>
            <a:ext cx="3312368" cy="108012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Событие (действие оператора)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2144" y="494116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Обработка события</a:t>
            </a:r>
          </a:p>
        </p:txBody>
      </p:sp>
      <p:sp>
        <p:nvSpPr>
          <p:cNvPr id="13" name="Стрелка влево 12"/>
          <p:cNvSpPr/>
          <p:nvPr/>
        </p:nvSpPr>
        <p:spPr>
          <a:xfrm>
            <a:off x="3935760" y="4941168"/>
            <a:ext cx="3384376" cy="1152128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Отклик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03912" y="4005065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локально или по сети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Прямая со стрелкой 17"/>
          <p:cNvCxnSpPr>
            <a:stCxn id="16" idx="1"/>
          </p:cNvCxnSpPr>
          <p:nvPr/>
        </p:nvCxnSpPr>
        <p:spPr>
          <a:xfrm flipH="1" flipV="1">
            <a:off x="4727848" y="3140968"/>
            <a:ext cx="576064" cy="1187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6" idx="1"/>
          </p:cNvCxnSpPr>
          <p:nvPr/>
        </p:nvCxnSpPr>
        <p:spPr>
          <a:xfrm flipH="1">
            <a:off x="4799856" y="4328230"/>
            <a:ext cx="504056" cy="756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+mn-lt"/>
              </a:rPr>
              <a:t>Особенности </a:t>
            </a:r>
            <a:r>
              <a:rPr lang="en-US" sz="2800" dirty="0">
                <a:latin typeface="+mn-lt"/>
              </a:rPr>
              <a:t>Web-</a:t>
            </a:r>
            <a:r>
              <a:rPr lang="ru-RU" sz="2800" dirty="0">
                <a:latin typeface="+mn-lt"/>
              </a:rPr>
              <a:t>приложений</a:t>
            </a:r>
            <a:endParaRPr lang="ru-RU" sz="2800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800" b="1" dirty="0">
                <a:cs typeface="Times New Roman" panose="02020603050405020304" pitchFamily="18" charset="0"/>
              </a:rPr>
              <a:t>Протокол </a:t>
            </a:r>
            <a:r>
              <a:rPr lang="en-US" sz="2800" b="1" dirty="0">
                <a:cs typeface="Times New Roman" panose="02020603050405020304" pitchFamily="18" charset="0"/>
              </a:rPr>
              <a:t>HTTP </a:t>
            </a:r>
            <a:r>
              <a:rPr lang="ru-RU" sz="2800" b="1" dirty="0">
                <a:cs typeface="Times New Roman" panose="02020603050405020304" pitchFamily="18" charset="0"/>
              </a:rPr>
              <a:t>не поддерживает сохранение состояний.</a:t>
            </a:r>
          </a:p>
          <a:p>
            <a:pPr algn="just"/>
            <a:r>
              <a:rPr lang="ru-RU" sz="2800" dirty="0">
                <a:cs typeface="Times New Roman" panose="02020603050405020304" pitchFamily="18" charset="0"/>
              </a:rPr>
              <a:t>Это означает отсутствие сохранения промежуточного состояния между парами «запрос-ответ». Все запросы на сервер обрабатываются сервером независимо друг от друга.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Times New Roman" panose="02020603050405020304" pitchFamily="18" charset="0"/>
              </a:rPr>
              <a:t>DEMO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home/demo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57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Протокол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HTTP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Протокол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HTTP</a:t>
            </a:r>
            <a:endParaRPr lang="ru-RU" sz="32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800" b="1" dirty="0">
                <a:cs typeface="Times New Roman" panose="02020603050405020304" pitchFamily="18" charset="0"/>
              </a:rPr>
              <a:t>HTTP</a:t>
            </a:r>
            <a:r>
              <a:rPr lang="ru-RU" sz="2800" dirty="0">
                <a:cs typeface="Times New Roman" panose="02020603050405020304" pitchFamily="18" charset="0"/>
              </a:rPr>
              <a:t> (англ. </a:t>
            </a:r>
            <a:r>
              <a:rPr lang="ru-RU" sz="2800" i="1" dirty="0" err="1">
                <a:cs typeface="Times New Roman" panose="02020603050405020304" pitchFamily="18" charset="0"/>
              </a:rPr>
              <a:t>HyperText</a:t>
            </a:r>
            <a:r>
              <a:rPr lang="ru-RU" sz="2800" i="1" dirty="0">
                <a:cs typeface="Times New Roman" panose="02020603050405020304" pitchFamily="18" charset="0"/>
              </a:rPr>
              <a:t> </a:t>
            </a:r>
            <a:r>
              <a:rPr lang="ru-RU" sz="2800" i="1" dirty="0" err="1">
                <a:cs typeface="Times New Roman" panose="02020603050405020304" pitchFamily="18" charset="0"/>
              </a:rPr>
              <a:t>Transfer</a:t>
            </a:r>
            <a:r>
              <a:rPr lang="ru-RU" sz="2800" i="1" dirty="0">
                <a:cs typeface="Times New Roman" panose="02020603050405020304" pitchFamily="18" charset="0"/>
              </a:rPr>
              <a:t> </a:t>
            </a:r>
            <a:r>
              <a:rPr lang="ru-RU" sz="2800" i="1" dirty="0" err="1">
                <a:cs typeface="Times New Roman" panose="02020603050405020304" pitchFamily="18" charset="0"/>
              </a:rPr>
              <a:t>Protocol</a:t>
            </a:r>
            <a:r>
              <a:rPr lang="ru-RU" sz="2800" dirty="0">
                <a:cs typeface="Times New Roman" panose="02020603050405020304" pitchFamily="18" charset="0"/>
              </a:rPr>
              <a:t> — «протокол передачи гипертекста») — протокол прикладного уровня передачи данных (изначально — в виде гипертекстовых документов). Основой HTTP является технология «клиент-сервер»</a:t>
            </a: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Формат протокола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HTTP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800" dirty="0">
                <a:cs typeface="Times New Roman" panose="02020603050405020304" pitchFamily="18" charset="0"/>
              </a:rPr>
              <a:t>Каждое HTTP-сообщение состоит из трёх частей, которые передаются в указанном порядке:</a:t>
            </a:r>
          </a:p>
          <a:p>
            <a:pPr algn="just">
              <a:buNone/>
            </a:pPr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cs typeface="Times New Roman" panose="02020603050405020304" pitchFamily="18" charset="0"/>
              </a:rPr>
              <a:t>Стартовая строка (англ. </a:t>
            </a:r>
            <a:r>
              <a:rPr lang="ru-RU" sz="2800" i="1" dirty="0" err="1">
                <a:cs typeface="Times New Roman" panose="02020603050405020304" pitchFamily="18" charset="0"/>
              </a:rPr>
              <a:t>Starting</a:t>
            </a:r>
            <a:r>
              <a:rPr lang="ru-RU" sz="2800" i="1" dirty="0">
                <a:cs typeface="Times New Roman" panose="02020603050405020304" pitchFamily="18" charset="0"/>
              </a:rPr>
              <a:t> </a:t>
            </a:r>
            <a:r>
              <a:rPr lang="ru-RU" sz="2800" i="1" dirty="0" err="1">
                <a:cs typeface="Times New Roman" panose="02020603050405020304" pitchFamily="18" charset="0"/>
              </a:rPr>
              <a:t>line</a:t>
            </a:r>
            <a:r>
              <a:rPr lang="ru-RU" sz="2800" dirty="0">
                <a:cs typeface="Times New Roman" panose="02020603050405020304" pitchFamily="18" charset="0"/>
              </a:rPr>
              <a:t>) — определяет  тип сообщения;</a:t>
            </a:r>
          </a:p>
          <a:p>
            <a:pPr algn="just"/>
            <a:r>
              <a:rPr lang="ru-RU" sz="2800" dirty="0">
                <a:cs typeface="Times New Roman" panose="02020603050405020304" pitchFamily="18" charset="0"/>
              </a:rPr>
              <a:t>Заголовки (англ. </a:t>
            </a:r>
            <a:r>
              <a:rPr lang="ru-RU" sz="2800" i="1" dirty="0" err="1">
                <a:cs typeface="Times New Roman" panose="02020603050405020304" pitchFamily="18" charset="0"/>
              </a:rPr>
              <a:t>Headers</a:t>
            </a:r>
            <a:r>
              <a:rPr lang="ru-RU" sz="2800" dirty="0">
                <a:cs typeface="Times New Roman" panose="02020603050405020304" pitchFamily="18" charset="0"/>
              </a:rPr>
              <a:t>) — характеризуют  тело сообщения, параметры передачи и прочие сведения;</a:t>
            </a:r>
          </a:p>
          <a:p>
            <a:pPr algn="just"/>
            <a:r>
              <a:rPr lang="ru-RU" sz="2800" dirty="0">
                <a:cs typeface="Times New Roman" panose="02020603050405020304" pitchFamily="18" charset="0"/>
              </a:rPr>
              <a:t>Тело сообщения (англ. </a:t>
            </a:r>
            <a:r>
              <a:rPr lang="ru-RU" sz="2800" i="1" dirty="0" err="1">
                <a:cs typeface="Times New Roman" panose="02020603050405020304" pitchFamily="18" charset="0"/>
              </a:rPr>
              <a:t>Message</a:t>
            </a:r>
            <a:r>
              <a:rPr lang="ru-RU" sz="2800" i="1" dirty="0">
                <a:cs typeface="Times New Roman" panose="02020603050405020304" pitchFamily="18" charset="0"/>
              </a:rPr>
              <a:t> </a:t>
            </a:r>
            <a:r>
              <a:rPr lang="ru-RU" sz="2800" i="1" dirty="0" err="1">
                <a:cs typeface="Times New Roman" panose="02020603050405020304" pitchFamily="18" charset="0"/>
              </a:rPr>
              <a:t>Body</a:t>
            </a:r>
            <a:r>
              <a:rPr lang="ru-RU" sz="2800" dirty="0">
                <a:cs typeface="Times New Roman" panose="02020603050405020304" pitchFamily="18" charset="0"/>
              </a:rPr>
              <a:t>) — непосредственно данные сообщения. Обязательно должно отделяться от заголовков пустой строкой.</a:t>
            </a: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Стартовая строка сообщения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800" dirty="0">
                <a:cs typeface="Times New Roman" panose="02020603050405020304" pitchFamily="18" charset="0"/>
              </a:rPr>
              <a:t>Пример стартовой строки сообщения:</a:t>
            </a: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cs typeface="Times New Roman" panose="02020603050405020304" pitchFamily="18" charset="0"/>
              </a:rPr>
              <a:t>GET  /default.aspx  HTTP/1.1</a:t>
            </a:r>
          </a:p>
          <a:p>
            <a:pPr algn="just"/>
            <a:endParaRPr lang="en-US" sz="2800" dirty="0"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cs typeface="Times New Roman" panose="02020603050405020304" pitchFamily="18" charset="0"/>
              </a:rPr>
              <a:t>Метод </a:t>
            </a:r>
            <a:r>
              <a:rPr lang="en-US" sz="2800" b="1" dirty="0">
                <a:cs typeface="Times New Roman" panose="02020603050405020304" pitchFamily="18" charset="0"/>
              </a:rPr>
              <a:t>GET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ru-RU" sz="2800" dirty="0">
                <a:cs typeface="Times New Roman" panose="02020603050405020304" pitchFamily="18" charset="0"/>
              </a:rPr>
              <a:t>используется для запроса содержимого указанного ресурса</a:t>
            </a:r>
          </a:p>
          <a:p>
            <a:pPr algn="just"/>
            <a:r>
              <a:rPr lang="ru-RU" sz="2800" dirty="0">
                <a:cs typeface="Times New Roman" panose="02020603050405020304" pitchFamily="18" charset="0"/>
              </a:rPr>
              <a:t>Клиент может передавать параметры выполнения запроса в URI целевого ресурса после символа «?»:</a:t>
            </a:r>
          </a:p>
          <a:p>
            <a:pPr algn="just"/>
            <a:r>
              <a:rPr lang="ru-RU" sz="2800" dirty="0">
                <a:cs typeface="Times New Roman" panose="02020603050405020304" pitchFamily="18" charset="0"/>
              </a:rPr>
              <a:t/>
            </a:r>
            <a:br>
              <a:rPr lang="ru-RU" sz="2800" dirty="0">
                <a:cs typeface="Times New Roman" panose="02020603050405020304" pitchFamily="18" charset="0"/>
              </a:rPr>
            </a:br>
            <a:r>
              <a:rPr lang="ru-RU" sz="2800" b="1" dirty="0">
                <a:cs typeface="Times New Roman" panose="02020603050405020304" pitchFamily="18" charset="0"/>
              </a:rPr>
              <a:t>GET/</a:t>
            </a:r>
            <a:r>
              <a:rPr lang="en-US" sz="2800" b="1" dirty="0">
                <a:cs typeface="Times New Roman" panose="02020603050405020304" pitchFamily="18" charset="0"/>
              </a:rPr>
              <a:t>default.aspx</a:t>
            </a:r>
            <a:r>
              <a:rPr lang="ru-RU" sz="2800" b="1" dirty="0">
                <a:cs typeface="Times New Roman" panose="02020603050405020304" pitchFamily="18" charset="0"/>
              </a:rPr>
              <a:t>?param1=value1&amp;param2=value2 HTTP/1.1</a:t>
            </a:r>
            <a:endParaRPr lang="en-US" sz="2800" b="1" dirty="0"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Метод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POST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endParaRPr lang="ru-RU" sz="3200" b="1" dirty="0">
              <a:cs typeface="Times New Roman" panose="02020603050405020304" pitchFamily="18" charset="0"/>
            </a:endParaRPr>
          </a:p>
          <a:p>
            <a:pPr algn="just"/>
            <a:r>
              <a:rPr lang="ru-RU" sz="3200" dirty="0">
                <a:cs typeface="Times New Roman" panose="02020603050405020304" pitchFamily="18" charset="0"/>
              </a:rPr>
              <a:t>Метод </a:t>
            </a:r>
            <a:r>
              <a:rPr lang="en-US" sz="3200" b="1" dirty="0">
                <a:cs typeface="Times New Roman" panose="02020603050405020304" pitchFamily="18" charset="0"/>
              </a:rPr>
              <a:t>POST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ru-RU" sz="3200" dirty="0">
                <a:cs typeface="Times New Roman" panose="02020603050405020304" pitchFamily="18" charset="0"/>
              </a:rPr>
              <a:t>используется для передачи ресурсу пользовательских данных</a:t>
            </a:r>
            <a:endParaRPr lang="en-US" sz="3200" dirty="0"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cs typeface="Times New Roman" panose="02020603050405020304" pitchFamily="18" charset="0"/>
            </a:endParaRPr>
          </a:p>
          <a:p>
            <a:pPr algn="just"/>
            <a:endParaRPr lang="ru-RU" sz="3200" dirty="0">
              <a:cs typeface="Times New Roman" panose="02020603050405020304" pitchFamily="18" charset="0"/>
            </a:endParaRPr>
          </a:p>
          <a:p>
            <a:pPr algn="just"/>
            <a:endParaRPr lang="ru-RU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238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Заголовок протокола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HTTP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cs typeface="Times New Roman" panose="02020603050405020304" pitchFamily="18" charset="0"/>
              </a:rPr>
              <a:t>Пример заголовка</a:t>
            </a:r>
          </a:p>
          <a:p>
            <a:pPr>
              <a:buNone/>
            </a:pPr>
            <a:endParaRPr lang="ru-RU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Host : </a:t>
            </a:r>
            <a:r>
              <a:rPr lang="en-US" dirty="0" smtClean="0">
                <a:cs typeface="Times New Roman" panose="02020603050405020304" pitchFamily="18" charset="0"/>
                <a:hlinkClick r:id="rId2"/>
              </a:rPr>
              <a:t>http://www.mysite.by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Last-Modified: Sat, 16 Jan 2010 21:16:42 GMT Content-Type: text/plain; </a:t>
            </a:r>
            <a:r>
              <a:rPr lang="en-US" dirty="0" err="1" smtClean="0">
                <a:cs typeface="Times New Roman" panose="02020603050405020304" pitchFamily="18" charset="0"/>
              </a:rPr>
              <a:t>charset</a:t>
            </a:r>
            <a:r>
              <a:rPr lang="en-US" dirty="0" smtClean="0">
                <a:cs typeface="Times New Roman" panose="02020603050405020304" pitchFamily="18" charset="0"/>
              </a:rPr>
              <a:t>=windows-1251 Content-Language: </a:t>
            </a:r>
            <a:r>
              <a:rPr lang="en-US" dirty="0" err="1" smtClean="0">
                <a:cs typeface="Times New Roman" panose="02020603050405020304" pitchFamily="18" charset="0"/>
              </a:rPr>
              <a:t>ru</a:t>
            </a:r>
            <a:endParaRPr lang="ru-RU" dirty="0" smtClean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dirty="0" smtClean="0">
                <a:cs typeface="Times New Roman" panose="02020603050405020304" pitchFamily="18" charset="0"/>
              </a:rPr>
              <a:t> 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Ответ сервера (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response)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cs typeface="Times New Roman" panose="02020603050405020304" pitchFamily="18" charset="0"/>
              </a:rPr>
              <a:t>Пример ответа сервера:</a:t>
            </a:r>
          </a:p>
          <a:p>
            <a:pPr>
              <a:buNone/>
            </a:pPr>
            <a:endParaRPr lang="ru-RU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HTTP/1.1 </a:t>
            </a:r>
            <a:r>
              <a:rPr 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200</a:t>
            </a:r>
            <a:r>
              <a:rPr lang="en-US" dirty="0" smtClean="0">
                <a:cs typeface="Times New Roman" panose="02020603050405020304" pitchFamily="18" charset="0"/>
              </a:rPr>
              <a:t> OK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Server : Microsoft-IIS/7.0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Content-Type: text/plain; </a:t>
            </a:r>
            <a:r>
              <a:rPr lang="en-US" dirty="0" err="1" smtClean="0">
                <a:cs typeface="Times New Roman" panose="02020603050405020304" pitchFamily="18" charset="0"/>
              </a:rPr>
              <a:t>charset</a:t>
            </a:r>
            <a:r>
              <a:rPr lang="en-US" dirty="0" smtClean="0">
                <a:cs typeface="Times New Roman" panose="02020603050405020304" pitchFamily="18" charset="0"/>
              </a:rPr>
              <a:t>=windows-1251 Content-Language: </a:t>
            </a:r>
            <a:r>
              <a:rPr lang="en-US" dirty="0" err="1" smtClean="0">
                <a:cs typeface="Times New Roman" panose="02020603050405020304" pitchFamily="18" charset="0"/>
              </a:rPr>
              <a:t>ru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Content-Length : 51</a:t>
            </a:r>
          </a:p>
          <a:p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&lt;html&gt;&lt;body&gt;&lt;h1&gt;Some text&lt;/h1&gt;&lt;/body&gt;&lt;/html&gt;</a:t>
            </a:r>
            <a:endParaRPr lang="ru-RU" dirty="0" smtClean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dirty="0" smtClean="0">
                <a:cs typeface="Times New Roman" panose="02020603050405020304" pitchFamily="18" charset="0"/>
              </a:rPr>
              <a:t> 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Знакомство с 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Web</a:t>
            </a:r>
            <a:r>
              <a:rPr lang="ru-RU" sz="3200" dirty="0">
                <a:latin typeface="+mn-lt"/>
                <a:cs typeface="Times New Roman" panose="02020603050405020304" pitchFamily="18" charset="0"/>
              </a:rPr>
              <a:t>-приложением</a:t>
            </a:r>
            <a:endParaRPr lang="ru-RU" sz="32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cs typeface="Times New Roman" panose="02020603050405020304" pitchFamily="18" charset="0"/>
              </a:rPr>
              <a:t>Тема лекции</a:t>
            </a:r>
          </a:p>
          <a:p>
            <a:r>
              <a:rPr lang="ru-RU" sz="2800" dirty="0">
                <a:cs typeface="Times New Roman" panose="02020603050405020304" pitchFamily="18" charset="0"/>
              </a:rPr>
              <a:t>Особенности </a:t>
            </a:r>
            <a:r>
              <a:rPr lang="en-US" sz="2800" dirty="0">
                <a:cs typeface="Times New Roman" panose="02020603050405020304" pitchFamily="18" charset="0"/>
              </a:rPr>
              <a:t>Web-</a:t>
            </a:r>
            <a:r>
              <a:rPr lang="ru-RU" sz="2800" dirty="0">
                <a:cs typeface="Times New Roman" panose="02020603050405020304" pitchFamily="18" charset="0"/>
              </a:rPr>
              <a:t>приложения. Протокол </a:t>
            </a:r>
            <a:r>
              <a:rPr lang="en-US" sz="2800" dirty="0">
                <a:cs typeface="Times New Roman" panose="02020603050405020304" pitchFamily="18" charset="0"/>
              </a:rPr>
              <a:t>HTTP</a:t>
            </a:r>
            <a:endParaRPr lang="ru-RU" sz="2800" dirty="0">
              <a:cs typeface="Times New Roman" panose="02020603050405020304" pitchFamily="18" charset="0"/>
            </a:endParaRPr>
          </a:p>
          <a:p>
            <a:endParaRPr lang="ru-RU" sz="2800" dirty="0">
              <a:cs typeface="Times New Roman" panose="02020603050405020304" pitchFamily="18" charset="0"/>
            </a:endParaRPr>
          </a:p>
          <a:p>
            <a:r>
              <a:rPr lang="ru-RU" sz="2800" b="1" dirty="0">
                <a:cs typeface="Times New Roman" panose="02020603050405020304" pitchFamily="18" charset="0"/>
              </a:rPr>
              <a:t>Цели и задачи</a:t>
            </a:r>
          </a:p>
          <a:p>
            <a:r>
              <a:rPr lang="ru-RU" sz="2800" dirty="0">
                <a:cs typeface="Times New Roman" panose="02020603050405020304" pitchFamily="18" charset="0"/>
              </a:rPr>
              <a:t>Знакомство с отличиями </a:t>
            </a:r>
            <a:r>
              <a:rPr lang="en-US" sz="2800" dirty="0">
                <a:cs typeface="Times New Roman" panose="02020603050405020304" pitchFamily="18" charset="0"/>
              </a:rPr>
              <a:t>Web-</a:t>
            </a:r>
            <a:r>
              <a:rPr lang="ru-RU" sz="2800" dirty="0">
                <a:cs typeface="Times New Roman" panose="02020603050405020304" pitchFamily="18" charset="0"/>
              </a:rPr>
              <a:t>приложения от обычного приложения.</a:t>
            </a:r>
          </a:p>
          <a:p>
            <a:r>
              <a:rPr lang="ru-RU" sz="2800" dirty="0">
                <a:cs typeface="Times New Roman" panose="02020603050405020304" pitchFamily="18" charset="0"/>
              </a:rPr>
              <a:t>Знакомство с </a:t>
            </a:r>
            <a:r>
              <a:rPr lang="en-US" sz="2800" dirty="0">
                <a:cs typeface="Times New Roman" panose="02020603050405020304" pitchFamily="18" charset="0"/>
              </a:rPr>
              <a:t>HTTP-</a:t>
            </a:r>
            <a:r>
              <a:rPr lang="ru-RU" sz="2800" dirty="0">
                <a:cs typeface="Times New Roman" panose="02020603050405020304" pitchFamily="18" charset="0"/>
              </a:rPr>
              <a:t>протоколом</a:t>
            </a:r>
            <a:endParaRPr lang="ru-RU" sz="2800" dirty="0">
              <a:cs typeface="Times New Roman" panose="02020603050405020304" pitchFamily="18" charset="0"/>
            </a:endParaRPr>
          </a:p>
          <a:p>
            <a:endParaRPr lang="ru-RU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46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Коды состояния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sz="28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1xx Informational («</a:t>
            </a:r>
            <a:r>
              <a:rPr lang="ru-RU" sz="2800" dirty="0">
                <a:cs typeface="Times New Roman" panose="02020603050405020304" pitchFamily="18" charset="0"/>
              </a:rPr>
              <a:t>Информационный»)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2xx Success («</a:t>
            </a:r>
            <a:r>
              <a:rPr lang="ru-RU" sz="2800" dirty="0">
                <a:cs typeface="Times New Roman" panose="02020603050405020304" pitchFamily="18" charset="0"/>
              </a:rPr>
              <a:t>Успех»)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3xx Redirection («</a:t>
            </a:r>
            <a:r>
              <a:rPr lang="ru-RU" sz="2800" dirty="0">
                <a:cs typeface="Times New Roman" panose="02020603050405020304" pitchFamily="18" charset="0"/>
              </a:rPr>
              <a:t>Перенаправление»)</a:t>
            </a:r>
          </a:p>
          <a:p>
            <a:r>
              <a:rPr lang="ru-RU" sz="2800" dirty="0">
                <a:cs typeface="Times New Roman" panose="02020603050405020304" pitchFamily="18" charset="0"/>
              </a:rPr>
              <a:t>4xx </a:t>
            </a:r>
            <a:r>
              <a:rPr lang="ru-RU" sz="2800" dirty="0" err="1">
                <a:cs typeface="Times New Roman" panose="02020603050405020304" pitchFamily="18" charset="0"/>
              </a:rPr>
              <a:t>Client</a:t>
            </a:r>
            <a:r>
              <a:rPr lang="ru-RU" sz="2800" dirty="0"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cs typeface="Times New Roman" panose="02020603050405020304" pitchFamily="18" charset="0"/>
              </a:rPr>
              <a:t>Error</a:t>
            </a:r>
            <a:r>
              <a:rPr lang="ru-RU" sz="2800" dirty="0">
                <a:cs typeface="Times New Roman" panose="02020603050405020304" pitchFamily="18" charset="0"/>
              </a:rPr>
              <a:t> («Ошибка клиента»)</a:t>
            </a:r>
          </a:p>
          <a:p>
            <a:r>
              <a:rPr lang="ru-RU" sz="2800" dirty="0">
                <a:cs typeface="Times New Roman" panose="02020603050405020304" pitchFamily="18" charset="0"/>
              </a:rPr>
              <a:t>5xx </a:t>
            </a:r>
            <a:r>
              <a:rPr lang="ru-RU" sz="2800" dirty="0" err="1">
                <a:cs typeface="Times New Roman" panose="02020603050405020304" pitchFamily="18" charset="0"/>
              </a:rPr>
              <a:t>Server</a:t>
            </a:r>
            <a:r>
              <a:rPr lang="ru-RU" sz="2800" dirty="0"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cs typeface="Times New Roman" panose="02020603050405020304" pitchFamily="18" charset="0"/>
              </a:rPr>
              <a:t>Error</a:t>
            </a:r>
            <a:r>
              <a:rPr lang="ru-RU" sz="2800" dirty="0">
                <a:cs typeface="Times New Roman" panose="02020603050405020304" pitchFamily="18" charset="0"/>
              </a:rPr>
              <a:t> («Ошибка сервера»)</a:t>
            </a:r>
            <a:endParaRPr lang="ru-RU" sz="28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Доступ к элементам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 Http-</a:t>
            </a:r>
            <a:r>
              <a:rPr lang="ru-RU" dirty="0" smtClean="0">
                <a:latin typeface="+mn-lt"/>
                <a:cs typeface="Times New Roman" panose="02020603050405020304" pitchFamily="18" charset="0"/>
              </a:rPr>
              <a:t>запроса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Свойства класса </a:t>
            </a:r>
            <a:r>
              <a:rPr lang="ru-RU" dirty="0" smtClean="0">
                <a:latin typeface="+mn-lt"/>
                <a:cs typeface="Times New Roman" panose="02020603050405020304" pitchFamily="18" charset="0"/>
              </a:rPr>
              <a:t>контроллера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 smtClean="0">
                <a:cs typeface="Times New Roman" panose="02020603050405020304" pitchFamily="18" charset="0"/>
              </a:rPr>
              <a:t>Сервер </a:t>
            </a:r>
            <a:r>
              <a:rPr lang="en-US" sz="3200" b="1" dirty="0" smtClean="0">
                <a:cs typeface="Times New Roman" panose="02020603050405020304" pitchFamily="18" charset="0"/>
              </a:rPr>
              <a:t>Kestrel</a:t>
            </a:r>
            <a:r>
              <a:rPr lang="ru-RU" sz="3200" dirty="0" smtClean="0">
                <a:cs typeface="Times New Roman" panose="02020603050405020304" pitchFamily="18" charset="0"/>
              </a:rPr>
              <a:t> </a:t>
            </a:r>
            <a:r>
              <a:rPr lang="ru-RU" sz="3200" dirty="0">
                <a:cs typeface="Times New Roman" panose="02020603050405020304" pitchFamily="18" charset="0"/>
              </a:rPr>
              <a:t>прослушивает HTTP-запросы и передает их в приложение в виде набора функций запроса, </a:t>
            </a:r>
            <a:r>
              <a:rPr lang="ru-RU" sz="3200" dirty="0" smtClean="0">
                <a:cs typeface="Times New Roman" panose="02020603050405020304" pitchFamily="18" charset="0"/>
              </a:rPr>
              <a:t>включенных в свойство </a:t>
            </a:r>
            <a:r>
              <a:rPr lang="ru-RU" sz="3200" b="1" dirty="0" smtClean="0">
                <a:cs typeface="Times New Roman" panose="02020603050405020304" pitchFamily="18" charset="0"/>
              </a:rPr>
              <a:t>HttpContext</a:t>
            </a:r>
            <a:r>
              <a:rPr lang="ru-RU" sz="3200" dirty="0">
                <a:cs typeface="Times New Roman" panose="02020603050405020304" pitchFamily="18" charset="0"/>
              </a:rPr>
              <a:t>.</a:t>
            </a:r>
            <a:endParaRPr lang="ru-RU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51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Свойства класса </a:t>
            </a:r>
            <a:r>
              <a:rPr lang="ru-RU" dirty="0" smtClean="0">
                <a:latin typeface="+mn-lt"/>
                <a:cs typeface="Times New Roman" panose="02020603050405020304" pitchFamily="18" charset="0"/>
              </a:rPr>
              <a:t>контроллера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 smtClean="0">
                <a:cs typeface="Times New Roman" panose="02020603050405020304" pitchFamily="18" charset="0"/>
              </a:rPr>
              <a:t>Доступ </a:t>
            </a:r>
            <a:r>
              <a:rPr lang="ru-RU" sz="2800" dirty="0">
                <a:cs typeface="Times New Roman" panose="02020603050405020304" pitchFamily="18" charset="0"/>
              </a:rPr>
              <a:t>к элементам </a:t>
            </a:r>
            <a:r>
              <a:rPr lang="en-US" sz="2800" dirty="0">
                <a:cs typeface="Times New Roman" panose="02020603050405020304" pitchFamily="18" charset="0"/>
              </a:rPr>
              <a:t>Http-</a:t>
            </a:r>
            <a:r>
              <a:rPr lang="ru-RU" sz="2800" dirty="0">
                <a:cs typeface="Times New Roman" panose="02020603050405020304" pitchFamily="18" charset="0"/>
              </a:rPr>
              <a:t>запроса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ru-RU" sz="2800" dirty="0">
                <a:cs typeface="Times New Roman" panose="02020603050405020304" pitchFamily="18" charset="0"/>
              </a:rPr>
              <a:t>можно получить из свойств</a:t>
            </a:r>
            <a:r>
              <a:rPr lang="en-US" sz="2800" dirty="0" smtClean="0">
                <a:cs typeface="Times New Roman" panose="02020603050405020304" pitchFamily="18" charset="0"/>
              </a:rPr>
              <a:t>:</a:t>
            </a:r>
            <a:endParaRPr lang="en-US" sz="2800" dirty="0">
              <a:cs typeface="Times New Roman" panose="02020603050405020304" pitchFamily="18" charset="0"/>
            </a:endParaRPr>
          </a:p>
          <a:p>
            <a:pPr algn="just"/>
            <a:r>
              <a:rPr lang="fr-FR" sz="3200" dirty="0">
                <a:cs typeface="Times New Roman" panose="02020603050405020304" pitchFamily="18" charset="0"/>
              </a:rPr>
              <a:t>• Session </a:t>
            </a:r>
            <a:endParaRPr lang="fr-FR" sz="3200" dirty="0">
              <a:cs typeface="Times New Roman" panose="02020603050405020304" pitchFamily="18" charset="0"/>
            </a:endParaRPr>
          </a:p>
          <a:p>
            <a:pPr algn="just"/>
            <a:r>
              <a:rPr lang="fr-FR" sz="3200" dirty="0">
                <a:cs typeface="Times New Roman" panose="02020603050405020304" pitchFamily="18" charset="0"/>
              </a:rPr>
              <a:t>• Request </a:t>
            </a:r>
          </a:p>
          <a:p>
            <a:pPr algn="just"/>
            <a:r>
              <a:rPr lang="fr-FR" sz="3200" dirty="0">
                <a:cs typeface="Times New Roman" panose="02020603050405020304" pitchFamily="18" charset="0"/>
              </a:rPr>
              <a:t>• Response </a:t>
            </a:r>
          </a:p>
          <a:p>
            <a:pPr algn="just"/>
            <a:r>
              <a:rPr lang="fr-FR" sz="3200" dirty="0">
                <a:cs typeface="Times New Roman" panose="02020603050405020304" pitchFamily="18" charset="0"/>
              </a:rPr>
              <a:t>• Server </a:t>
            </a:r>
          </a:p>
          <a:p>
            <a:pPr algn="just"/>
            <a:r>
              <a:rPr lang="fr-FR" sz="3200" dirty="0">
                <a:cs typeface="Times New Roman" panose="02020603050405020304" pitchFamily="18" charset="0"/>
              </a:rPr>
              <a:t>• User</a:t>
            </a:r>
            <a:endParaRPr lang="ru-RU" sz="3200" dirty="0">
              <a:cs typeface="Times New Roman" panose="02020603050405020304" pitchFamily="18" charset="0"/>
            </a:endParaRPr>
          </a:p>
          <a:p>
            <a:pPr algn="just"/>
            <a:endParaRPr lang="ru-RU" sz="2800" dirty="0" smtClean="0"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cs typeface="Times New Roman" panose="02020603050405020304" pitchFamily="18" charset="0"/>
              </a:rPr>
              <a:t>Например: </a:t>
            </a:r>
            <a:r>
              <a:rPr lang="en-US" b="1" dirty="0" err="1" smtClean="0">
                <a:cs typeface="Times New Roman" panose="02020603050405020304" pitchFamily="18" charset="0"/>
              </a:rPr>
              <a:t>HttpContext.Request</a:t>
            </a:r>
            <a:endParaRPr lang="ru-RU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99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Особенности работы </a:t>
            </a:r>
            <a:br>
              <a:rPr lang="ru-RU" dirty="0" smtClean="0">
                <a:latin typeface="+mn-lt"/>
                <a:cs typeface="Times New Roman" panose="02020603050405020304" pitchFamily="18" charset="0"/>
              </a:rPr>
            </a:br>
            <a:r>
              <a:rPr lang="en-US" dirty="0" smtClean="0">
                <a:latin typeface="+mn-lt"/>
                <a:cs typeface="Times New Roman" panose="02020603050405020304" pitchFamily="18" charset="0"/>
              </a:rPr>
              <a:t>Web-</a:t>
            </a:r>
            <a:r>
              <a:rPr lang="ru-RU" dirty="0" smtClean="0">
                <a:latin typeface="+mn-lt"/>
                <a:cs typeface="Times New Roman" panose="02020603050405020304" pitchFamily="18" charset="0"/>
              </a:rPr>
              <a:t>приложения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Простое взаимодействие клиента и сервера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Содержимое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b="1" dirty="0">
                <a:cs typeface="Times New Roman" panose="02020603050405020304" pitchFamily="18" charset="0"/>
              </a:rPr>
              <a:t>Веб-приложение</a:t>
            </a:r>
            <a:r>
              <a:rPr lang="ru-RU" sz="2800" dirty="0">
                <a:cs typeface="Times New Roman" panose="02020603050405020304" pitchFamily="18" charset="0"/>
              </a:rPr>
              <a:t> представляет собой веб-сайт, на котором размещены страницы с частично либо полностью сформированным содержимым. </a:t>
            </a:r>
            <a:endParaRPr lang="ru-RU" sz="28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Простое взаимодействие клиента и сервера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Содержимое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>
                <a:cs typeface="Times New Roman" panose="02020603050405020304" pitchFamily="18" charset="0"/>
              </a:rPr>
              <a:t>Окончательное содержимое формируется только после того, как посетитель сайта запросит страницу с веб-сервера. В связи с тем, что окончательное содержимое страницы зависит от запроса, созданного на основе действий посетителя, такая страница называется динамической.</a:t>
            </a:r>
            <a:endParaRPr lang="ru-RU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Простое взаимодействие клиента и сервера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Содержимое 1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ru-RU" sz="2800" dirty="0">
                <a:cs typeface="Times New Roman" panose="02020603050405020304" pitchFamily="18" charset="0"/>
              </a:rPr>
              <a:t>Когда веб-сервер получает запрос на выдачу </a:t>
            </a:r>
            <a:r>
              <a:rPr lang="ru-RU" sz="2800" b="1" dirty="0">
                <a:cs typeface="Times New Roman" panose="02020603050405020304" pitchFamily="18" charset="0"/>
              </a:rPr>
              <a:t>статической</a:t>
            </a:r>
            <a:r>
              <a:rPr lang="ru-RU" sz="2800" dirty="0">
                <a:cs typeface="Times New Roman" panose="02020603050405020304" pitchFamily="18" charset="0"/>
              </a:rPr>
              <a:t> веб-страницы, он отправляет страницу непосредственно браузеру.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Простое взаимодействие клиента и сервера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Содержимое 1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ru-RU" sz="2800" dirty="0">
                <a:cs typeface="Times New Roman" panose="02020603050405020304" pitchFamily="18" charset="0"/>
              </a:rPr>
              <a:t>Когда запрашивается </a:t>
            </a:r>
            <a:r>
              <a:rPr lang="ru-RU" sz="2800" b="1" dirty="0">
                <a:cs typeface="Times New Roman" panose="02020603050405020304" pitchFamily="18" charset="0"/>
              </a:rPr>
              <a:t>динамическая</a:t>
            </a:r>
            <a:r>
              <a:rPr lang="ru-RU" sz="2800" dirty="0">
                <a:cs typeface="Times New Roman" panose="02020603050405020304" pitchFamily="18" charset="0"/>
              </a:rPr>
              <a:t> страница, сервер передает страницу специальной программе, которая и формирует окончательную страницу. Программа выполняет чтение кода, находящегося на странице, формирует окончательную страницу в соответствии с прочитанным кодом, а затем удаляет его из страницы.</a:t>
            </a:r>
          </a:p>
        </p:txBody>
      </p:sp>
    </p:spTree>
    <p:extLst>
      <p:ext uri="{BB962C8B-B14F-4D97-AF65-F5344CB8AC3E}">
        <p14:creationId xmlns:p14="http://schemas.microsoft.com/office/powerpoint/2010/main" val="327942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Простое взаимодействие клиента и сервера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Содержимое 1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endParaRPr lang="en-US" sz="2800" dirty="0"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2800" dirty="0">
                <a:cs typeface="Times New Roman" panose="02020603050405020304" pitchFamily="18" charset="0"/>
              </a:rPr>
              <a:t>Все страницы, которые получает браузер, содержат </a:t>
            </a:r>
            <a:r>
              <a:rPr lang="ru-RU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только HTML-код и </a:t>
            </a:r>
            <a:r>
              <a:rPr lang="en-US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java-</a:t>
            </a:r>
            <a:r>
              <a:rPr lang="ru-RU" sz="2800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скрипты</a:t>
            </a:r>
            <a:r>
              <a:rPr lang="ru-RU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.</a:t>
            </a:r>
            <a:endParaRPr lang="ru-RU" sz="2800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5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Простое взаимодействие клиента и сервера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Содержимое 4" descr="Monitor_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19536" y="2852936"/>
            <a:ext cx="1728192" cy="1728192"/>
          </a:xfrm>
        </p:spPr>
      </p:pic>
      <p:pic>
        <p:nvPicPr>
          <p:cNvPr id="6" name="Рисунок 5" descr="Comp_body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28248" y="2420888"/>
            <a:ext cx="1656382" cy="327727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919536" y="1772816"/>
            <a:ext cx="2016224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Браузер клиента</a:t>
            </a:r>
            <a:endParaRPr lang="ru-RU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392144" y="1772816"/>
            <a:ext cx="2736304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Web-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сервер</a:t>
            </a:r>
            <a:endParaRPr lang="ru-RU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Стрелка вправо 9"/>
          <p:cNvSpPr/>
          <p:nvPr/>
        </p:nvSpPr>
        <p:spPr>
          <a:xfrm>
            <a:off x="4007768" y="2204864"/>
            <a:ext cx="3312368" cy="108012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1. Отправка запроса (метод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GET)</a:t>
            </a:r>
            <a:endParaRPr lang="ru-RU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2144" y="4941169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2. Обработка запроса</a:t>
            </a:r>
          </a:p>
          <a:p>
            <a:r>
              <a:rPr lang="ru-RU" dirty="0">
                <a:cs typeface="Times New Roman" panose="02020603050405020304" pitchFamily="18" charset="0"/>
              </a:rPr>
              <a:t>3. Генерация страницы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13" name="Стрелка влево 12"/>
          <p:cNvSpPr/>
          <p:nvPr/>
        </p:nvSpPr>
        <p:spPr>
          <a:xfrm>
            <a:off x="3935760" y="4941168"/>
            <a:ext cx="3384376" cy="1152128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4. Отправка страницы</a:t>
            </a:r>
            <a:endParaRPr lang="ru-RU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91544" y="5517233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5. Отображение страницы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03913" y="4005064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Протокол </a:t>
            </a:r>
            <a:r>
              <a:rPr lang="en-US" dirty="0">
                <a:cs typeface="Times New Roman" panose="02020603050405020304" pitchFamily="18" charset="0"/>
              </a:rPr>
              <a:t>HTTP</a:t>
            </a:r>
            <a:endParaRPr lang="ru-RU" dirty="0">
              <a:cs typeface="Times New Roman" panose="02020603050405020304" pitchFamily="18" charset="0"/>
            </a:endParaRPr>
          </a:p>
        </p:txBody>
      </p:sp>
      <p:cxnSp>
        <p:nvCxnSpPr>
          <p:cNvPr id="18" name="Прямая со стрелкой 17"/>
          <p:cNvCxnSpPr>
            <a:stCxn id="16" idx="1"/>
          </p:cNvCxnSpPr>
          <p:nvPr/>
        </p:nvCxnSpPr>
        <p:spPr>
          <a:xfrm flipH="1" flipV="1">
            <a:off x="4727848" y="3140968"/>
            <a:ext cx="576064" cy="1048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6" idx="1"/>
          </p:cNvCxnSpPr>
          <p:nvPr/>
        </p:nvCxnSpPr>
        <p:spPr>
          <a:xfrm flipH="1">
            <a:off x="4799856" y="4189730"/>
            <a:ext cx="504056" cy="895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2.xml><?xml version="1.0" encoding="utf-8"?>
<a:theme xmlns:a="http://schemas.openxmlformats.org/drawingml/2006/main" name="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4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4" id="{B5F57CE8-6E15-4F4F-85F2-616DEAD592A0}" vid="{429BA3D2-23A4-4F8D-805B-B4459560EC05}"/>
    </a:ext>
  </a:extLst>
</a:theme>
</file>

<file path=ppt/theme/theme4.xml><?xml version="1.0" encoding="utf-8"?>
<a:theme xmlns:a="http://schemas.openxmlformats.org/drawingml/2006/main" name="1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1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C0C0C0"/>
      </a:lt2>
      <a:accent1>
        <a:srgbClr val="1B9AD9"/>
      </a:accent1>
      <a:accent2>
        <a:srgbClr val="E4A04E"/>
      </a:accent2>
      <a:accent3>
        <a:srgbClr val="FFFFFF"/>
      </a:accent3>
      <a:accent4>
        <a:srgbClr val="174578"/>
      </a:accent4>
      <a:accent5>
        <a:srgbClr val="ABCAE9"/>
      </a:accent5>
      <a:accent6>
        <a:srgbClr val="CF9146"/>
      </a:accent6>
      <a:hlink>
        <a:srgbClr val="66CC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3366"/>
        </a:dk1>
        <a:lt1>
          <a:srgbClr val="FFFFFF"/>
        </a:lt1>
        <a:dk2>
          <a:srgbClr val="000000"/>
        </a:dk2>
        <a:lt2>
          <a:srgbClr val="C0C0C0"/>
        </a:lt2>
        <a:accent1>
          <a:srgbClr val="3556A7"/>
        </a:accent1>
        <a:accent2>
          <a:srgbClr val="C78DD7"/>
        </a:accent2>
        <a:accent3>
          <a:srgbClr val="FFFFFF"/>
        </a:accent3>
        <a:accent4>
          <a:srgbClr val="002A56"/>
        </a:accent4>
        <a:accent5>
          <a:srgbClr val="AEB4D0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399D72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ECCBC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1B9AD9"/>
        </a:accent1>
        <a:accent2>
          <a:srgbClr val="E4A04E"/>
        </a:accent2>
        <a:accent3>
          <a:srgbClr val="FFFFFF"/>
        </a:accent3>
        <a:accent4>
          <a:srgbClr val="174578"/>
        </a:accent4>
        <a:accent5>
          <a:srgbClr val="ABCAE9"/>
        </a:accent5>
        <a:accent6>
          <a:srgbClr val="CF9146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E59C2612-480F-464D-AF90-C08CB7087C91}" vid="{542D0048-C83B-43D5-A291-419DE1D6F5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Тема3</Template>
  <TotalTime>4237</TotalTime>
  <Words>473</Words>
  <Application>Microsoft Office PowerPoint</Application>
  <PresentationFormat>Widescreen</PresentationFormat>
  <Paragraphs>98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Verdana</vt:lpstr>
      <vt:lpstr>Wingdings</vt:lpstr>
      <vt:lpstr>Тема3</vt:lpstr>
      <vt:lpstr>Макеты раскадровки</vt:lpstr>
      <vt:lpstr>Тема4</vt:lpstr>
      <vt:lpstr>1_Макеты раскадровки</vt:lpstr>
      <vt:lpstr>Theme1</vt:lpstr>
      <vt:lpstr>Image</vt:lpstr>
      <vt:lpstr>Знакомство с Web-приложением</vt:lpstr>
      <vt:lpstr>Знакомство с Web-приложением</vt:lpstr>
      <vt:lpstr>Особенности работы  Web-приложения</vt:lpstr>
      <vt:lpstr>Простое взаимодействие клиента и сервера</vt:lpstr>
      <vt:lpstr>Простое взаимодействие клиента и сервера</vt:lpstr>
      <vt:lpstr>Простое взаимодействие клиента и сервера</vt:lpstr>
      <vt:lpstr>Простое взаимодействие клиента и сервера</vt:lpstr>
      <vt:lpstr>Простое взаимодействие клиента и сервера</vt:lpstr>
      <vt:lpstr>Простое взаимодействие клиента и сервера</vt:lpstr>
      <vt:lpstr>Приложение Windows</vt:lpstr>
      <vt:lpstr>Особенности Web-приложений</vt:lpstr>
      <vt:lpstr>DEMO</vt:lpstr>
      <vt:lpstr>Протокол HTTP</vt:lpstr>
      <vt:lpstr>Протокол HTTP</vt:lpstr>
      <vt:lpstr>Формат протокола HTTP</vt:lpstr>
      <vt:lpstr>Стартовая строка сообщения</vt:lpstr>
      <vt:lpstr>Метод POST</vt:lpstr>
      <vt:lpstr>Заголовок протокола HTTP</vt:lpstr>
      <vt:lpstr>Ответ сервера (response)</vt:lpstr>
      <vt:lpstr>Коды состояния</vt:lpstr>
      <vt:lpstr>Доступ к элементам Http-запроса</vt:lpstr>
      <vt:lpstr>Свойства класса контроллера</vt:lpstr>
      <vt:lpstr>Свойства класса контроллера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android</dc:creator>
  <cp:lastModifiedBy>Igor Glamazdin</cp:lastModifiedBy>
  <cp:revision>21</cp:revision>
  <dcterms:created xsi:type="dcterms:W3CDTF">2013-11-20T10:33:52Z</dcterms:created>
  <dcterms:modified xsi:type="dcterms:W3CDTF">2021-02-18T16:14:28Z</dcterms:modified>
</cp:coreProperties>
</file>