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  <p:sldMasterId id="2147483749" r:id="rId3"/>
    <p:sldMasterId id="2147483761" r:id="rId4"/>
    <p:sldMasterId id="2147483766" r:id="rId5"/>
  </p:sldMasterIdLst>
  <p:sldIdLst>
    <p:sldId id="256" r:id="rId6"/>
    <p:sldId id="295" r:id="rId7"/>
    <p:sldId id="296" r:id="rId8"/>
    <p:sldId id="275" r:id="rId9"/>
    <p:sldId id="267" r:id="rId10"/>
    <p:sldId id="276" r:id="rId11"/>
    <p:sldId id="258" r:id="rId12"/>
    <p:sldId id="299" r:id="rId13"/>
    <p:sldId id="277" r:id="rId14"/>
    <p:sldId id="278" r:id="rId15"/>
    <p:sldId id="279" r:id="rId16"/>
    <p:sldId id="297" r:id="rId17"/>
    <p:sldId id="292" r:id="rId18"/>
    <p:sldId id="293" r:id="rId19"/>
    <p:sldId id="294" r:id="rId20"/>
    <p:sldId id="280" r:id="rId21"/>
    <p:sldId id="281" r:id="rId22"/>
    <p:sldId id="288" r:id="rId23"/>
    <p:sldId id="282" r:id="rId24"/>
    <p:sldId id="283" r:id="rId25"/>
    <p:sldId id="290" r:id="rId26"/>
    <p:sldId id="298" r:id="rId27"/>
    <p:sldId id="285" r:id="rId28"/>
    <p:sldId id="287" r:id="rId29"/>
    <p:sldId id="289" r:id="rId30"/>
    <p:sldId id="286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4660"/>
  </p:normalViewPr>
  <p:slideViewPr>
    <p:cSldViewPr>
      <p:cViewPr varScale="1">
        <p:scale>
          <a:sx n="83" d="100"/>
          <a:sy n="83" d="100"/>
        </p:scale>
        <p:origin x="653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08201"/>
            <a:ext cx="9144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421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80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696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684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110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53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780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08201"/>
            <a:ext cx="12192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131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9129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09740"/>
            <a:ext cx="121920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4589465"/>
            <a:ext cx="121920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785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60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5841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9448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2419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962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0085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5765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2029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4970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6459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8199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657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9308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430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white">
          <a:xfrm>
            <a:off x="609600" y="762000"/>
            <a:ext cx="7518400" cy="1752600"/>
          </a:xfrm>
        </p:spPr>
        <p:txBody>
          <a:bodyPr/>
          <a:lstStyle>
            <a:lvl1pPr>
              <a:defRPr sz="4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ASP.NET Core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4800" y="5054600"/>
            <a:ext cx="11582400" cy="660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ru-RU" dirty="0" smtClean="0"/>
              <a:t>Введение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53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 b="0">
                <a:solidFill>
                  <a:schemeClr val="tx2"/>
                </a:solidFill>
                <a:latin typeface="+mn-lt"/>
              </a:defRPr>
            </a:lvl1pPr>
            <a:lvl2pPr marL="742950" indent="-285750">
              <a:buClrTx/>
              <a:buFont typeface="Arial" panose="020B0604020202020204" pitchFamily="34" charset="0"/>
              <a:buChar char="•"/>
              <a:defRPr b="0">
                <a:solidFill>
                  <a:schemeClr val="tx2"/>
                </a:solidFill>
                <a:latin typeface="+mn-lt"/>
              </a:defRPr>
            </a:lvl2pPr>
            <a:lvl3pPr>
              <a:buClrTx/>
              <a:defRPr b="0">
                <a:solidFill>
                  <a:schemeClr val="tx2"/>
                </a:solidFill>
                <a:latin typeface="+mn-lt"/>
              </a:defRPr>
            </a:lvl3pPr>
            <a:lvl4pPr>
              <a:defRPr b="0">
                <a:solidFill>
                  <a:schemeClr val="tx2"/>
                </a:solidFill>
                <a:latin typeface="+mn-lt"/>
              </a:defRPr>
            </a:lvl4pPr>
            <a:lvl5pPr>
              <a:defRPr b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3694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06903"/>
            <a:ext cx="12192000" cy="1362075"/>
          </a:xfrm>
          <a:solidFill>
            <a:schemeClr val="tx1">
              <a:lumMod val="75000"/>
            </a:schemeClr>
          </a:solidFill>
        </p:spPr>
        <p:txBody>
          <a:bodyPr anchor="t"/>
          <a:lstStyle>
            <a:lvl1pPr algn="l">
              <a:defRPr sz="4000" b="1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12192000" cy="1500187"/>
          </a:xfrm>
        </p:spPr>
        <p:txBody>
          <a:bodyPr anchor="b"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4152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7659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2553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1171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7684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2650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22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068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5762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319088"/>
            <a:ext cx="27432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319088"/>
            <a:ext cx="8026400" cy="600551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0027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19088"/>
            <a:ext cx="109728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609600" y="1076325"/>
            <a:ext cx="109728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9144000" y="0"/>
            <a:ext cx="2844800" cy="228600"/>
          </a:xfrm>
        </p:spPr>
        <p:txBody>
          <a:bodyPr/>
          <a:lstStyle>
            <a:lvl1pPr>
              <a:defRPr/>
            </a:lvl1pPr>
          </a:lstStyle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924800" y="6508753"/>
            <a:ext cx="3860800" cy="290513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572000" y="6537328"/>
            <a:ext cx="2844800" cy="258763"/>
          </a:xfrm>
        </p:spPr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49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59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81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33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39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72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70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944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66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82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6524628"/>
            <a:ext cx="12192000" cy="3333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800"/>
          </a:p>
        </p:txBody>
      </p:sp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188913"/>
          <a:ext cx="121920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15" imgW="10006349" imgH="1269841" progId="Photoshop.Image.6">
                  <p:embed/>
                </p:oleObj>
              </mc:Choice>
              <mc:Fallback>
                <p:oleObj name="Image" r:id="rId15" imgW="10006349" imgH="1269841" progId="Photoshop.Image.6">
                  <p:embed/>
                  <p:pic>
                    <p:nvPicPr>
                      <p:cNvPr id="103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8913"/>
                        <a:ext cx="121920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1B9AD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D528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ltGray">
          <a:xfrm>
            <a:off x="0" y="0"/>
            <a:ext cx="12192000" cy="2413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76325"/>
            <a:ext cx="109728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0" y="0"/>
            <a:ext cx="284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bg1"/>
                </a:solidFill>
                <a:latin typeface="+mn-lt"/>
              </a:defRPr>
            </a:lvl1pPr>
          </a:lstStyle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4800" y="6508753"/>
            <a:ext cx="38608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0" y="6537328"/>
            <a:ext cx="28448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n-lt"/>
              </a:defRPr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319088"/>
            <a:ext cx="10972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556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htmlbook.ru/" TargetMode="Externa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Знакомство с </a:t>
            </a:r>
            <a:r>
              <a:rPr lang="en-US" dirty="0" smtClean="0">
                <a:latin typeface="+mn-lt"/>
              </a:rPr>
              <a:t>HTML</a:t>
            </a:r>
            <a:endParaRPr lang="ru-RU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Тэги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</a:rPr>
              <a:t>style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=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“width: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</a:rPr>
              <a:t>200px;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</a:rPr>
              <a:t>background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</a:rPr>
              <a:t>#ccc;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</a:rPr>
              <a:t>padding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</a:rPr>
              <a:t>5px;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</a:rPr>
              <a:t>padding-right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</a:rPr>
              <a:t>20px;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</a:rPr>
              <a:t>border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</a:rPr>
              <a:t>solid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</a:rPr>
              <a:t>1px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</a:rPr>
              <a:t>black;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</a:rPr>
              <a:t>float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</a:rPr>
              <a:t>left;”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</a:rPr>
              <a:t>        Содержимое блока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b="1" dirty="0">
              <a:solidFill>
                <a:srgbClr val="0070C0"/>
              </a:solidFill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Тэги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100" dirty="0">
                <a:cs typeface="Aharoni" pitchFamily="2" charset="-79"/>
              </a:rPr>
              <a:t>&lt;body&gt;</a:t>
            </a:r>
          </a:p>
          <a:p>
            <a:pPr algn="just"/>
            <a:r>
              <a:rPr lang="en-US" sz="1100" dirty="0">
                <a:cs typeface="Aharoni" pitchFamily="2" charset="-79"/>
              </a:rPr>
              <a:t>&lt;b&gt;</a:t>
            </a:r>
            <a:r>
              <a:rPr lang="ru-RU" sz="1100" dirty="0">
                <a:cs typeface="Aharoni" pitchFamily="2" charset="-79"/>
              </a:rPr>
              <a:t>Просто текст</a:t>
            </a:r>
            <a:r>
              <a:rPr lang="en-US" sz="1100" dirty="0">
                <a:cs typeface="Aharoni" pitchFamily="2" charset="-79"/>
              </a:rPr>
              <a:t>&lt;/b&gt;</a:t>
            </a:r>
          </a:p>
          <a:p>
            <a:pPr algn="just"/>
            <a:r>
              <a:rPr lang="en-US" sz="1100" dirty="0">
                <a:cs typeface="Aharoni" pitchFamily="2" charset="-79"/>
              </a:rPr>
              <a:t>&lt;</a:t>
            </a:r>
            <a:r>
              <a:rPr lang="en-US" sz="1100" dirty="0">
                <a:solidFill>
                  <a:srgbClr val="FF0000"/>
                </a:solidFill>
                <a:cs typeface="Aharoni" pitchFamily="2" charset="-79"/>
              </a:rPr>
              <a:t>div</a:t>
            </a:r>
            <a:r>
              <a:rPr lang="en-US" sz="1100" dirty="0">
                <a:cs typeface="Aharoni" pitchFamily="2" charset="-79"/>
              </a:rPr>
              <a:t>  </a:t>
            </a:r>
            <a:r>
              <a:rPr lang="en-US" sz="1100" dirty="0">
                <a:solidFill>
                  <a:srgbClr val="FF0000"/>
                </a:solidFill>
                <a:cs typeface="Aharoni" pitchFamily="2" charset="-79"/>
              </a:rPr>
              <a:t>style</a:t>
            </a:r>
            <a:r>
              <a:rPr lang="en-US" sz="1100" dirty="0">
                <a:cs typeface="Aharoni" pitchFamily="2" charset="-79"/>
              </a:rPr>
              <a:t>="width: 200px;</a:t>
            </a:r>
          </a:p>
          <a:p>
            <a:pPr algn="just"/>
            <a:r>
              <a:rPr lang="en-US" sz="1100" dirty="0">
                <a:cs typeface="Aharoni" pitchFamily="2" charset="-79"/>
              </a:rPr>
              <a:t>       </a:t>
            </a:r>
            <a:r>
              <a:rPr lang="ru-RU" sz="1100" dirty="0">
                <a:cs typeface="Aharoni" pitchFamily="2" charset="-79"/>
              </a:rPr>
              <a:t>	</a:t>
            </a:r>
            <a:r>
              <a:rPr lang="en-US" sz="1100" dirty="0">
                <a:cs typeface="Aharoni" pitchFamily="2" charset="-79"/>
              </a:rPr>
              <a:t> font-size: larger;; </a:t>
            </a:r>
          </a:p>
          <a:p>
            <a:pPr algn="just"/>
            <a:r>
              <a:rPr lang="ru-RU" sz="1100" dirty="0">
                <a:cs typeface="Aharoni" pitchFamily="2" charset="-79"/>
              </a:rPr>
              <a:t>	</a:t>
            </a:r>
            <a:r>
              <a:rPr lang="en-US" sz="1100" dirty="0">
                <a:cs typeface="Aharoni" pitchFamily="2" charset="-79"/>
              </a:rPr>
              <a:t>background: #</a:t>
            </a:r>
            <a:r>
              <a:rPr lang="en-US" sz="1100" dirty="0" err="1">
                <a:cs typeface="Aharoni" pitchFamily="2" charset="-79"/>
              </a:rPr>
              <a:t>ccc</a:t>
            </a:r>
            <a:r>
              <a:rPr lang="en-US" sz="1100" dirty="0">
                <a:cs typeface="Aharoni" pitchFamily="2" charset="-79"/>
              </a:rPr>
              <a:t>; </a:t>
            </a:r>
          </a:p>
          <a:p>
            <a:pPr algn="just"/>
            <a:r>
              <a:rPr lang="en-US" sz="1100" dirty="0">
                <a:cs typeface="Aharoni" pitchFamily="2" charset="-79"/>
              </a:rPr>
              <a:t>	padding: 5px; </a:t>
            </a:r>
          </a:p>
          <a:p>
            <a:pPr algn="just"/>
            <a:r>
              <a:rPr lang="en-US" sz="1100" dirty="0">
                <a:cs typeface="Aharoni" pitchFamily="2" charset="-79"/>
              </a:rPr>
              <a:t>	padding-right: 20px; </a:t>
            </a:r>
          </a:p>
          <a:p>
            <a:pPr algn="just"/>
            <a:r>
              <a:rPr lang="en-US" sz="1100" dirty="0">
                <a:cs typeface="Aharoni" pitchFamily="2" charset="-79"/>
              </a:rPr>
              <a:t>	border: solid 1px black; </a:t>
            </a:r>
          </a:p>
          <a:p>
            <a:pPr algn="just"/>
            <a:r>
              <a:rPr lang="en-US" sz="1100" dirty="0">
                <a:cs typeface="Aharoni" pitchFamily="2" charset="-79"/>
              </a:rPr>
              <a:t>	float: left;"&gt;</a:t>
            </a:r>
          </a:p>
          <a:p>
            <a:pPr algn="just"/>
            <a:r>
              <a:rPr lang="en-US" sz="1100" dirty="0">
                <a:cs typeface="Aharoni" pitchFamily="2" charset="-79"/>
              </a:rPr>
              <a:t>	</a:t>
            </a:r>
            <a:r>
              <a:rPr lang="ru-RU" sz="1100" dirty="0">
                <a:cs typeface="Aharoni" pitchFamily="2" charset="-79"/>
              </a:rPr>
              <a:t>Содержимое блока</a:t>
            </a:r>
            <a:r>
              <a:rPr lang="en-US" sz="1100" dirty="0">
                <a:cs typeface="Aharoni" pitchFamily="2" charset="-79"/>
              </a:rPr>
              <a:t> 1</a:t>
            </a:r>
            <a:r>
              <a:rPr lang="ru-RU" sz="1100" dirty="0">
                <a:cs typeface="Aharoni" pitchFamily="2" charset="-79"/>
              </a:rPr>
              <a:t> </a:t>
            </a:r>
            <a:r>
              <a:rPr lang="ru-RU" sz="1100" dirty="0">
                <a:solidFill>
                  <a:srgbClr val="FF0000"/>
                </a:solidFill>
                <a:cs typeface="Aharoni" pitchFamily="2" charset="-79"/>
              </a:rPr>
              <a:t>&lt;</a:t>
            </a:r>
            <a:r>
              <a:rPr lang="en-US" sz="1100" dirty="0" err="1">
                <a:solidFill>
                  <a:srgbClr val="FF0000"/>
                </a:solidFill>
                <a:cs typeface="Aharoni" pitchFamily="2" charset="-79"/>
              </a:rPr>
              <a:t>br</a:t>
            </a:r>
            <a:r>
              <a:rPr lang="en-US" sz="1100" dirty="0">
                <a:solidFill>
                  <a:srgbClr val="FF0000"/>
                </a:solidFill>
                <a:cs typeface="Aharoni" pitchFamily="2" charset="-79"/>
              </a:rPr>
              <a:t> /&gt;</a:t>
            </a:r>
          </a:p>
          <a:p>
            <a:pPr algn="just"/>
            <a:r>
              <a:rPr lang="en-US" sz="1100" dirty="0">
                <a:cs typeface="Aharoni" pitchFamily="2" charset="-79"/>
              </a:rPr>
              <a:t>    </a:t>
            </a:r>
            <a:r>
              <a:rPr lang="en-US" sz="1100" dirty="0">
                <a:solidFill>
                  <a:srgbClr val="FF0000"/>
                </a:solidFill>
                <a:cs typeface="Aharoni" pitchFamily="2" charset="-79"/>
              </a:rPr>
              <a:t>&lt;span style</a:t>
            </a:r>
            <a:r>
              <a:rPr lang="en-US" sz="1100" dirty="0">
                <a:cs typeface="Aharoni" pitchFamily="2" charset="-79"/>
              </a:rPr>
              <a:t>="border: solid 2px black; font-size: small; font-style: oblique;"&gt;222</a:t>
            </a:r>
            <a:r>
              <a:rPr lang="en-US" sz="1100" dirty="0">
                <a:solidFill>
                  <a:srgbClr val="FF0000"/>
                </a:solidFill>
                <a:cs typeface="Aharoni" pitchFamily="2" charset="-79"/>
              </a:rPr>
              <a:t>&lt;/span&gt;</a:t>
            </a:r>
          </a:p>
          <a:p>
            <a:pPr algn="just"/>
            <a:r>
              <a:rPr lang="en-US" sz="1100" dirty="0">
                <a:cs typeface="Aharoni" pitchFamily="2" charset="-79"/>
              </a:rPr>
              <a:t>    </a:t>
            </a:r>
            <a:r>
              <a:rPr lang="en-US" sz="1100" dirty="0">
                <a:solidFill>
                  <a:srgbClr val="FF0000"/>
                </a:solidFill>
                <a:cs typeface="Aharoni" pitchFamily="2" charset="-79"/>
              </a:rPr>
              <a:t>&lt;</a:t>
            </a:r>
            <a:r>
              <a:rPr lang="en-US" sz="1100" dirty="0" err="1">
                <a:solidFill>
                  <a:srgbClr val="FF0000"/>
                </a:solidFill>
                <a:cs typeface="Aharoni" pitchFamily="2" charset="-79"/>
              </a:rPr>
              <a:t>br</a:t>
            </a:r>
            <a:r>
              <a:rPr lang="en-US" sz="1100" dirty="0">
                <a:solidFill>
                  <a:srgbClr val="FF0000"/>
                </a:solidFill>
                <a:cs typeface="Aharoni" pitchFamily="2" charset="-79"/>
              </a:rPr>
              <a:t> /&gt;</a:t>
            </a:r>
          </a:p>
          <a:p>
            <a:pPr algn="just"/>
            <a:r>
              <a:rPr lang="en-US" sz="1100" dirty="0">
                <a:cs typeface="Aharoni" pitchFamily="2" charset="-79"/>
              </a:rPr>
              <a:t>    </a:t>
            </a:r>
            <a:r>
              <a:rPr lang="ru-RU" sz="1100" dirty="0">
                <a:cs typeface="Aharoni" pitchFamily="2" charset="-79"/>
              </a:rPr>
              <a:t>Продолжение текста</a:t>
            </a:r>
          </a:p>
          <a:p>
            <a:pPr algn="just"/>
            <a:r>
              <a:rPr lang="ru-RU" sz="1100" dirty="0">
                <a:cs typeface="Aharoni" pitchFamily="2" charset="-79"/>
              </a:rPr>
              <a:t>&lt;</a:t>
            </a:r>
            <a:r>
              <a:rPr lang="ru-RU" sz="1100" dirty="0">
                <a:solidFill>
                  <a:srgbClr val="FF0000"/>
                </a:solidFill>
                <a:cs typeface="Aharoni" pitchFamily="2" charset="-79"/>
              </a:rPr>
              <a:t>/</a:t>
            </a:r>
            <a:r>
              <a:rPr lang="en-US" sz="1100" dirty="0">
                <a:solidFill>
                  <a:srgbClr val="FF0000"/>
                </a:solidFill>
                <a:cs typeface="Aharoni" pitchFamily="2" charset="-79"/>
              </a:rPr>
              <a:t>div</a:t>
            </a:r>
            <a:r>
              <a:rPr lang="en-US" sz="1100" dirty="0">
                <a:cs typeface="Aharoni" pitchFamily="2" charset="-79"/>
              </a:rPr>
              <a:t>&gt;</a:t>
            </a:r>
          </a:p>
          <a:p>
            <a:pPr algn="just"/>
            <a:endParaRPr lang="en-US" sz="1100" dirty="0">
              <a:cs typeface="Aharoni" pitchFamily="2" charset="-79"/>
            </a:endParaRPr>
          </a:p>
          <a:p>
            <a:pPr algn="just"/>
            <a:r>
              <a:rPr lang="en-US" sz="1100" dirty="0">
                <a:cs typeface="Aharoni" pitchFamily="2" charset="-79"/>
              </a:rPr>
              <a:t>&lt;</a:t>
            </a:r>
            <a:r>
              <a:rPr lang="en-US" sz="1100" dirty="0">
                <a:solidFill>
                  <a:srgbClr val="FF0000"/>
                </a:solidFill>
                <a:cs typeface="Aharoni" pitchFamily="2" charset="-79"/>
              </a:rPr>
              <a:t>div style</a:t>
            </a:r>
            <a:r>
              <a:rPr lang="en-US" sz="1100" dirty="0">
                <a:cs typeface="Aharoni" pitchFamily="2" charset="-79"/>
              </a:rPr>
              <a:t>="width: 200px; </a:t>
            </a:r>
          </a:p>
          <a:p>
            <a:pPr algn="just"/>
            <a:r>
              <a:rPr lang="en-US" sz="1100" dirty="0">
                <a:cs typeface="Aharoni" pitchFamily="2" charset="-79"/>
              </a:rPr>
              <a:t>    </a:t>
            </a:r>
            <a:r>
              <a:rPr lang="ru-RU" sz="1100" dirty="0">
                <a:cs typeface="Aharoni" pitchFamily="2" charset="-79"/>
              </a:rPr>
              <a:t>	</a:t>
            </a:r>
            <a:r>
              <a:rPr lang="en-US" sz="1100" dirty="0">
                <a:cs typeface="Aharoni" pitchFamily="2" charset="-79"/>
              </a:rPr>
              <a:t>background: #fc0; </a:t>
            </a:r>
          </a:p>
          <a:p>
            <a:pPr algn="just"/>
            <a:r>
              <a:rPr lang="en-US" sz="1100" dirty="0">
                <a:cs typeface="Aharoni" pitchFamily="2" charset="-79"/>
              </a:rPr>
              <a:t>    </a:t>
            </a:r>
            <a:r>
              <a:rPr lang="ru-RU" sz="1100" dirty="0">
                <a:cs typeface="Aharoni" pitchFamily="2" charset="-79"/>
              </a:rPr>
              <a:t>	</a:t>
            </a:r>
            <a:r>
              <a:rPr lang="en-US" sz="1100" dirty="0">
                <a:cs typeface="Aharoni" pitchFamily="2" charset="-79"/>
              </a:rPr>
              <a:t>padding: 5px; </a:t>
            </a:r>
          </a:p>
          <a:p>
            <a:pPr algn="just"/>
            <a:r>
              <a:rPr lang="en-US" sz="1100" dirty="0">
                <a:cs typeface="Aharoni" pitchFamily="2" charset="-79"/>
              </a:rPr>
              <a:t>    </a:t>
            </a:r>
            <a:r>
              <a:rPr lang="ru-RU" sz="1100" dirty="0">
                <a:cs typeface="Aharoni" pitchFamily="2" charset="-79"/>
              </a:rPr>
              <a:t>	</a:t>
            </a:r>
            <a:r>
              <a:rPr lang="en-US" sz="1100" dirty="0">
                <a:cs typeface="Aharoni" pitchFamily="2" charset="-79"/>
              </a:rPr>
              <a:t>border: solid 1px black; </a:t>
            </a:r>
          </a:p>
          <a:p>
            <a:pPr algn="just"/>
            <a:r>
              <a:rPr lang="en-US" sz="1100" dirty="0">
                <a:cs typeface="Aharoni" pitchFamily="2" charset="-79"/>
              </a:rPr>
              <a:t>   </a:t>
            </a:r>
            <a:r>
              <a:rPr lang="ru-RU" sz="1100" dirty="0">
                <a:cs typeface="Aharoni" pitchFamily="2" charset="-79"/>
              </a:rPr>
              <a:t>	</a:t>
            </a:r>
            <a:r>
              <a:rPr lang="en-US" sz="1100" dirty="0">
                <a:cs typeface="Aharoni" pitchFamily="2" charset="-79"/>
              </a:rPr>
              <a:t> float: left; </a:t>
            </a:r>
          </a:p>
          <a:p>
            <a:pPr algn="just"/>
            <a:r>
              <a:rPr lang="en-US" sz="1100" dirty="0">
                <a:cs typeface="Aharoni" pitchFamily="2" charset="-79"/>
              </a:rPr>
              <a:t>   </a:t>
            </a:r>
            <a:r>
              <a:rPr lang="ru-RU" sz="1100" dirty="0">
                <a:cs typeface="Aharoni" pitchFamily="2" charset="-79"/>
              </a:rPr>
              <a:t>	</a:t>
            </a:r>
            <a:r>
              <a:rPr lang="en-US" sz="1100" dirty="0">
                <a:cs typeface="Aharoni" pitchFamily="2" charset="-79"/>
              </a:rPr>
              <a:t> position: relative; </a:t>
            </a:r>
          </a:p>
          <a:p>
            <a:pPr algn="just"/>
            <a:r>
              <a:rPr lang="en-US" sz="1100" dirty="0">
                <a:cs typeface="Aharoni" pitchFamily="2" charset="-79"/>
              </a:rPr>
              <a:t>    </a:t>
            </a:r>
            <a:r>
              <a:rPr lang="ru-RU" sz="1100" dirty="0">
                <a:cs typeface="Aharoni" pitchFamily="2" charset="-79"/>
              </a:rPr>
              <a:t>	</a:t>
            </a:r>
            <a:r>
              <a:rPr lang="en-US" sz="1100" dirty="0">
                <a:cs typeface="Aharoni" pitchFamily="2" charset="-79"/>
              </a:rPr>
              <a:t>top: 40px; </a:t>
            </a:r>
          </a:p>
          <a:p>
            <a:pPr algn="just"/>
            <a:r>
              <a:rPr lang="en-US" sz="1100" dirty="0">
                <a:cs typeface="Aharoni" pitchFamily="2" charset="-79"/>
              </a:rPr>
              <a:t>    </a:t>
            </a:r>
            <a:r>
              <a:rPr lang="ru-RU" sz="1100" dirty="0">
                <a:cs typeface="Aharoni" pitchFamily="2" charset="-79"/>
              </a:rPr>
              <a:t>	</a:t>
            </a:r>
            <a:r>
              <a:rPr lang="en-US" sz="1100" dirty="0">
                <a:cs typeface="Aharoni" pitchFamily="2" charset="-79"/>
              </a:rPr>
              <a:t>left: -70px;"&gt;</a:t>
            </a:r>
          </a:p>
          <a:p>
            <a:pPr algn="just"/>
            <a:r>
              <a:rPr lang="ru-RU" sz="1100" dirty="0">
                <a:cs typeface="Aharoni" pitchFamily="2" charset="-79"/>
              </a:rPr>
              <a:t>Содержимое блока 2</a:t>
            </a:r>
            <a:endParaRPr lang="en-US" sz="1100" dirty="0">
              <a:cs typeface="Aharoni" pitchFamily="2" charset="-79"/>
            </a:endParaRPr>
          </a:p>
          <a:p>
            <a:pPr algn="just"/>
            <a:r>
              <a:rPr lang="en-US" sz="1100" dirty="0">
                <a:solidFill>
                  <a:srgbClr val="FF0000"/>
                </a:solidFill>
                <a:cs typeface="Aharoni" pitchFamily="2" charset="-79"/>
              </a:rPr>
              <a:t>&lt;/div&gt;</a:t>
            </a:r>
          </a:p>
          <a:p>
            <a:pPr algn="just"/>
            <a:r>
              <a:rPr lang="en-US" sz="1100" dirty="0">
                <a:cs typeface="Aharoni" pitchFamily="2" charset="-79"/>
              </a:rPr>
              <a:t>&lt;/body&gt;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Тэги </a:t>
            </a:r>
            <a:r>
              <a:rPr lang="en-US" dirty="0" smtClean="0">
                <a:latin typeface="+mn-lt"/>
              </a:rPr>
              <a:t>HTML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800" dirty="0"/>
              <a:t>Тег </a:t>
            </a:r>
            <a:r>
              <a:rPr lang="ru-RU" sz="2800" b="1" dirty="0"/>
              <a:t>&lt;</a:t>
            </a:r>
            <a:r>
              <a:rPr lang="ru-RU" sz="2800" b="1" dirty="0" err="1"/>
              <a:t>ul</a:t>
            </a:r>
            <a:r>
              <a:rPr lang="ru-RU" sz="2800" b="1" dirty="0"/>
              <a:t>&gt;</a:t>
            </a:r>
            <a:r>
              <a:rPr lang="ru-RU" sz="2800" dirty="0"/>
              <a:t> устанавливает маркированный список. Каждый элемент списка должен начинаться с тега </a:t>
            </a:r>
            <a:r>
              <a:rPr lang="ru-RU" sz="2800" b="1" dirty="0"/>
              <a:t>&lt;</a:t>
            </a:r>
            <a:r>
              <a:rPr lang="ru-RU" sz="2800" b="1" dirty="0" err="1"/>
              <a:t>li</a:t>
            </a:r>
            <a:r>
              <a:rPr lang="ru-RU" sz="2800" b="1" dirty="0"/>
              <a:t>&gt;</a:t>
            </a:r>
            <a:r>
              <a:rPr lang="ru-RU" sz="2800" dirty="0"/>
              <a:t>. Стиль </a:t>
            </a:r>
            <a:r>
              <a:rPr lang="en-US" sz="2800" dirty="0"/>
              <a:t>list-</a:t>
            </a:r>
            <a:r>
              <a:rPr lang="ru-RU" sz="2800" dirty="0" err="1"/>
              <a:t>type</a:t>
            </a:r>
            <a:r>
              <a:rPr lang="ru-RU" sz="2800" dirty="0"/>
              <a:t> устанавливает вид маркера списка.</a:t>
            </a:r>
          </a:p>
          <a:p>
            <a:pPr algn="just"/>
            <a:r>
              <a:rPr lang="ru-RU" sz="2800" b="1" dirty="0"/>
              <a:t>&lt;</a:t>
            </a:r>
            <a:r>
              <a:rPr lang="ru-RU" sz="2800" b="1" dirty="0" err="1"/>
              <a:t>ul</a:t>
            </a:r>
            <a:r>
              <a:rPr lang="ru-RU" sz="2800" b="1" dirty="0"/>
              <a:t>&gt;</a:t>
            </a:r>
            <a:r>
              <a:rPr lang="ru-RU" sz="2800" dirty="0"/>
              <a:t> </a:t>
            </a:r>
          </a:p>
          <a:p>
            <a:pPr algn="just"/>
            <a:r>
              <a:rPr lang="ru-RU" sz="2800" b="1" dirty="0"/>
              <a:t>	&lt;</a:t>
            </a:r>
            <a:r>
              <a:rPr lang="ru-RU" sz="2800" b="1" dirty="0" err="1"/>
              <a:t>li</a:t>
            </a:r>
            <a:r>
              <a:rPr lang="ru-RU" sz="2800" b="1" dirty="0"/>
              <a:t>&gt;</a:t>
            </a:r>
          </a:p>
          <a:p>
            <a:pPr algn="just"/>
            <a:r>
              <a:rPr lang="ru-RU" sz="2800" dirty="0"/>
              <a:t>		элемент маркированного списка</a:t>
            </a:r>
          </a:p>
          <a:p>
            <a:pPr algn="just"/>
            <a:r>
              <a:rPr lang="ru-RU" sz="2800" b="1" dirty="0"/>
              <a:t>	&lt;/</a:t>
            </a:r>
            <a:r>
              <a:rPr lang="ru-RU" sz="2800" b="1" dirty="0" err="1"/>
              <a:t>li</a:t>
            </a:r>
            <a:r>
              <a:rPr lang="ru-RU" sz="2800" b="1" dirty="0"/>
              <a:t>&gt;</a:t>
            </a:r>
            <a:r>
              <a:rPr lang="ru-RU" sz="2800" dirty="0"/>
              <a:t> </a:t>
            </a:r>
          </a:p>
          <a:p>
            <a:pPr algn="just"/>
            <a:r>
              <a:rPr lang="ru-RU" sz="2800" b="1" dirty="0"/>
              <a:t>&lt;/</a:t>
            </a:r>
            <a:r>
              <a:rPr lang="ru-RU" sz="2800" b="1" dirty="0" err="1"/>
              <a:t>ul</a:t>
            </a:r>
            <a:r>
              <a:rPr lang="ru-RU" sz="2800" b="1" dirty="0"/>
              <a:t>&gt;</a:t>
            </a:r>
            <a:endParaRPr lang="en-US" sz="2800" b="1" dirty="0">
              <a:solidFill>
                <a:srgbClr val="0070C0"/>
              </a:solidFill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31478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Тэги </a:t>
            </a:r>
            <a:r>
              <a:rPr lang="en-US" dirty="0" smtClean="0">
                <a:latin typeface="+mn-lt"/>
              </a:rPr>
              <a:t>HTML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800" dirty="0"/>
              <a:t>Тег </a:t>
            </a:r>
            <a:r>
              <a:rPr lang="ru-RU" sz="2800" b="1" dirty="0"/>
              <a:t>&lt;</a:t>
            </a:r>
            <a:r>
              <a:rPr lang="ru-RU" sz="2800" b="1" dirty="0" err="1"/>
              <a:t>ol</a:t>
            </a:r>
            <a:r>
              <a:rPr lang="ru-RU" sz="2800" b="1" dirty="0"/>
              <a:t>&gt;</a:t>
            </a:r>
            <a:r>
              <a:rPr lang="ru-RU" sz="2800" dirty="0"/>
              <a:t> устанавливает нумерованный список. Каждый элемент списка должен начинаться с тега </a:t>
            </a:r>
            <a:r>
              <a:rPr lang="ru-RU" sz="2800" b="1" dirty="0"/>
              <a:t>&lt;</a:t>
            </a:r>
            <a:r>
              <a:rPr lang="ru-RU" sz="2800" b="1" dirty="0" err="1"/>
              <a:t>li</a:t>
            </a:r>
            <a:r>
              <a:rPr lang="ru-RU" sz="2800" b="1" dirty="0"/>
              <a:t>&gt;</a:t>
            </a:r>
            <a:r>
              <a:rPr lang="ru-RU" sz="2800" dirty="0"/>
              <a:t>. </a:t>
            </a:r>
            <a:endParaRPr lang="en-US" sz="2800" dirty="0"/>
          </a:p>
          <a:p>
            <a:r>
              <a:rPr lang="ru-RU" sz="2800" dirty="0"/>
              <a:t>Атрибуты</a:t>
            </a:r>
          </a:p>
          <a:p>
            <a:r>
              <a:rPr lang="en-US" sz="2800" b="1" dirty="0"/>
              <a:t>t</a:t>
            </a:r>
            <a:r>
              <a:rPr lang="ru-RU" sz="2800" b="1" dirty="0" err="1"/>
              <a:t>ype</a:t>
            </a:r>
            <a:r>
              <a:rPr lang="en-US" sz="2800" b="1" dirty="0"/>
              <a:t> </a:t>
            </a:r>
            <a:r>
              <a:rPr lang="en-US" sz="2800" dirty="0"/>
              <a:t>- </a:t>
            </a:r>
            <a:r>
              <a:rPr lang="ru-RU" sz="2800" dirty="0"/>
              <a:t>Устанавливает вид маркера списка.</a:t>
            </a:r>
            <a:r>
              <a:rPr lang="en-US" sz="2800" dirty="0"/>
              <a:t> </a:t>
            </a:r>
            <a:r>
              <a:rPr lang="en-US" sz="2800" b="1" dirty="0"/>
              <a:t>r</a:t>
            </a:r>
            <a:r>
              <a:rPr lang="ru-RU" sz="2800" b="1" dirty="0" err="1"/>
              <a:t>eversed</a:t>
            </a:r>
            <a:r>
              <a:rPr lang="en-US" sz="2800" b="1" dirty="0"/>
              <a:t> </a:t>
            </a:r>
            <a:r>
              <a:rPr lang="en-US" sz="2800" dirty="0"/>
              <a:t>- </a:t>
            </a:r>
            <a:r>
              <a:rPr lang="ru-RU" sz="2800" dirty="0"/>
              <a:t>Нумерация в списке становится по убыванию (3,2,1).</a:t>
            </a:r>
            <a:r>
              <a:rPr lang="en-US" sz="2800" dirty="0"/>
              <a:t> </a:t>
            </a:r>
          </a:p>
          <a:p>
            <a:r>
              <a:rPr lang="en-US" sz="2800" b="1" dirty="0"/>
              <a:t>s</a:t>
            </a:r>
            <a:r>
              <a:rPr lang="ru-RU" sz="2800" b="1" dirty="0" err="1"/>
              <a:t>tart</a:t>
            </a:r>
            <a:r>
              <a:rPr lang="en-US" sz="2800" b="1" dirty="0"/>
              <a:t> </a:t>
            </a:r>
            <a:r>
              <a:rPr lang="en-US" sz="2800" dirty="0"/>
              <a:t>- </a:t>
            </a:r>
            <a:r>
              <a:rPr lang="ru-RU" sz="2800" dirty="0"/>
              <a:t>Задаёт число, с которого будет</a:t>
            </a:r>
            <a:r>
              <a:rPr lang="en-US" sz="2800" dirty="0"/>
              <a:t> </a:t>
            </a:r>
            <a:r>
              <a:rPr lang="ru-RU" sz="2800" dirty="0"/>
              <a:t>начинаться нумерованный список.</a:t>
            </a:r>
            <a:endParaRPr lang="en-US" sz="2800" b="1" dirty="0">
              <a:solidFill>
                <a:srgbClr val="0070C0"/>
              </a:solidFill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Тэги </a:t>
            </a:r>
            <a:r>
              <a:rPr lang="en-US" dirty="0" smtClean="0">
                <a:latin typeface="+mn-lt"/>
              </a:rPr>
              <a:t>HTML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800" dirty="0"/>
              <a:t>Тег </a:t>
            </a:r>
            <a:r>
              <a:rPr lang="ru-RU" sz="2800" b="1" dirty="0"/>
              <a:t>&lt;</a:t>
            </a:r>
            <a:r>
              <a:rPr lang="ru-RU" sz="2800" b="1" dirty="0" err="1"/>
              <a:t>a</a:t>
            </a:r>
            <a:r>
              <a:rPr lang="ru-RU" sz="2800" b="1" dirty="0"/>
              <a:t>&gt;</a:t>
            </a:r>
            <a:r>
              <a:rPr lang="ru-RU" sz="2800" dirty="0"/>
              <a:t> предназначен для создания ссылок. </a:t>
            </a:r>
            <a:endParaRPr lang="en-US" sz="2800" dirty="0"/>
          </a:p>
          <a:p>
            <a:pPr algn="just"/>
            <a:r>
              <a:rPr lang="ru-RU" sz="2800" dirty="0"/>
              <a:t>В зависимости от присутствия атрибутов</a:t>
            </a:r>
            <a:r>
              <a:rPr lang="en-US" sz="2800" dirty="0"/>
              <a:t> </a:t>
            </a:r>
            <a:r>
              <a:rPr lang="ru-RU" sz="2800" b="1" dirty="0" err="1"/>
              <a:t>name</a:t>
            </a:r>
            <a:r>
              <a:rPr lang="ru-RU" sz="2800" dirty="0"/>
              <a:t> или</a:t>
            </a:r>
            <a:r>
              <a:rPr lang="en-US" sz="2800" dirty="0"/>
              <a:t> </a:t>
            </a:r>
            <a:r>
              <a:rPr lang="ru-RU" sz="2800" b="1" dirty="0" err="1"/>
              <a:t>href</a:t>
            </a:r>
            <a:r>
              <a:rPr lang="ru-RU" sz="2800" dirty="0"/>
              <a:t> тег </a:t>
            </a:r>
            <a:r>
              <a:rPr lang="ru-RU" sz="2800" b="1" dirty="0"/>
              <a:t>&lt;</a:t>
            </a:r>
            <a:r>
              <a:rPr lang="ru-RU" sz="2800" b="1" dirty="0" err="1"/>
              <a:t>a</a:t>
            </a:r>
            <a:r>
              <a:rPr lang="ru-RU" sz="2800" b="1" dirty="0"/>
              <a:t>&gt;</a:t>
            </a:r>
            <a:r>
              <a:rPr lang="ru-RU" sz="2800" dirty="0"/>
              <a:t> устанавливает ссылку или якорь. Якорем называется закладка внутри страницы, которую можно указать в качестве цели ссылки. При использовании ссылки, которая указывает на якорь, происходит переход к закладке внутри </a:t>
            </a:r>
            <a:r>
              <a:rPr lang="ru-RU" sz="2800" dirty="0" err="1"/>
              <a:t>веб-страницы</a:t>
            </a:r>
            <a:r>
              <a:rPr lang="ru-RU" sz="2800" dirty="0"/>
              <a:t>.</a:t>
            </a:r>
            <a:endParaRPr lang="en-US" sz="2800" b="1" dirty="0">
              <a:solidFill>
                <a:srgbClr val="0070C0"/>
              </a:solidFill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Тэги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endParaRPr lang="ru-RU" sz="2800" b="1" dirty="0"/>
          </a:p>
          <a:p>
            <a:pPr algn="just"/>
            <a:endParaRPr lang="en-US" sz="2800" b="1" dirty="0"/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="URL"&gt;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Текст ссылки</a:t>
            </a: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идентификатор"&gt;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b="1" dirty="0">
              <a:solidFill>
                <a:srgbClr val="0070C0"/>
              </a:solidFill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cs typeface="Aharoni" pitchFamily="2" charset="-79"/>
              </a:rPr>
              <a:t>Таблицы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400" dirty="0" smtClean="0"/>
              <a:t>Тэги </a:t>
            </a:r>
            <a:r>
              <a:rPr lang="en-US" sz="2400" dirty="0"/>
              <a:t>HTML</a:t>
            </a:r>
            <a:endParaRPr lang="en-US" sz="3600" dirty="0"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Тэг </a:t>
            </a:r>
            <a:r>
              <a:rPr lang="en-US" dirty="0" smtClean="0">
                <a:latin typeface="+mn-lt"/>
              </a:rPr>
              <a:t>&lt;table&gt;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ru-RU" sz="2800" dirty="0"/>
              <a:t>Элемент </a:t>
            </a:r>
            <a:r>
              <a:rPr lang="ru-RU" sz="2800" b="1" dirty="0"/>
              <a:t>&lt;</a:t>
            </a:r>
            <a:r>
              <a:rPr lang="ru-RU" sz="2800" b="1" dirty="0" err="1"/>
              <a:t>table</a:t>
            </a:r>
            <a:r>
              <a:rPr lang="ru-RU" sz="2800" b="1" dirty="0"/>
              <a:t>&gt;</a:t>
            </a:r>
            <a:r>
              <a:rPr lang="ru-RU" sz="2800" dirty="0"/>
              <a:t> служит контейнером для элементов, определяющих содержимое таблицы. Любая таблица состоит из строк и ячеек, которые задаются с помощью тегов </a:t>
            </a:r>
            <a:r>
              <a:rPr lang="ru-RU" sz="2800" b="1" dirty="0"/>
              <a:t>&lt;</a:t>
            </a:r>
            <a:r>
              <a:rPr lang="ru-RU" sz="2800" b="1" dirty="0" err="1"/>
              <a:t>tr</a:t>
            </a:r>
            <a:r>
              <a:rPr lang="ru-RU" sz="2800" b="1" dirty="0"/>
              <a:t>&gt;</a:t>
            </a:r>
            <a:r>
              <a:rPr lang="ru-RU" sz="2800" dirty="0"/>
              <a:t> и </a:t>
            </a:r>
            <a:r>
              <a:rPr lang="ru-RU" sz="2800" b="1" dirty="0"/>
              <a:t>&lt;</a:t>
            </a:r>
            <a:r>
              <a:rPr lang="ru-RU" sz="2800" b="1" dirty="0" err="1"/>
              <a:t>td</a:t>
            </a:r>
            <a:r>
              <a:rPr lang="ru-RU" sz="2800" b="1" dirty="0"/>
              <a:t>&gt;</a:t>
            </a:r>
            <a:r>
              <a:rPr lang="ru-RU" sz="2800" dirty="0"/>
              <a:t>. </a:t>
            </a:r>
            <a:endParaRPr lang="en-US" sz="2800" dirty="0"/>
          </a:p>
          <a:p>
            <a:pPr algn="just">
              <a:spcBef>
                <a:spcPts val="0"/>
              </a:spcBef>
            </a:pPr>
            <a:endParaRPr lang="ru-RU" sz="2800" dirty="0"/>
          </a:p>
          <a:p>
            <a:pPr algn="just">
              <a:spcBef>
                <a:spcPts val="0"/>
              </a:spcBef>
            </a:pPr>
            <a:r>
              <a:rPr lang="ru-RU" sz="2800" dirty="0"/>
              <a:t>Внутри </a:t>
            </a:r>
            <a:r>
              <a:rPr lang="ru-RU" sz="2800" b="1" dirty="0"/>
              <a:t>&lt;</a:t>
            </a:r>
            <a:r>
              <a:rPr lang="ru-RU" sz="2800" b="1" dirty="0" err="1"/>
              <a:t>table</a:t>
            </a:r>
            <a:r>
              <a:rPr lang="ru-RU" sz="2800" b="1" dirty="0"/>
              <a:t>&gt;</a:t>
            </a:r>
            <a:r>
              <a:rPr lang="ru-RU" sz="2800" dirty="0"/>
              <a:t> допустимо использовать следующие элементы:</a:t>
            </a:r>
          </a:p>
          <a:p>
            <a:pPr algn="just">
              <a:spcBef>
                <a:spcPts val="0"/>
              </a:spcBef>
            </a:pPr>
            <a:r>
              <a:rPr lang="ru-RU" sz="2800" b="1" dirty="0"/>
              <a:t>&lt;</a:t>
            </a:r>
            <a:r>
              <a:rPr lang="ru-RU" sz="2800" b="1" dirty="0" err="1"/>
              <a:t>caption</a:t>
            </a:r>
            <a:r>
              <a:rPr lang="ru-RU" sz="2800" b="1" dirty="0"/>
              <a:t>&gt;</a:t>
            </a:r>
            <a:r>
              <a:rPr lang="ru-RU" sz="2800" dirty="0"/>
              <a:t>, </a:t>
            </a:r>
            <a:r>
              <a:rPr lang="ru-RU" sz="2800" b="1" dirty="0"/>
              <a:t>&lt;</a:t>
            </a:r>
            <a:r>
              <a:rPr lang="ru-RU" sz="2800" b="1" dirty="0" err="1"/>
              <a:t>col</a:t>
            </a:r>
            <a:r>
              <a:rPr lang="ru-RU" sz="2800" b="1" dirty="0"/>
              <a:t>&gt;</a:t>
            </a:r>
            <a:r>
              <a:rPr lang="ru-RU" sz="2800" dirty="0"/>
              <a:t>, </a:t>
            </a:r>
            <a:r>
              <a:rPr lang="ru-RU" sz="2800" b="1" dirty="0"/>
              <a:t>&lt;</a:t>
            </a:r>
            <a:r>
              <a:rPr lang="ru-RU" sz="2800" b="1" dirty="0" err="1"/>
              <a:t>colgroup</a:t>
            </a:r>
            <a:r>
              <a:rPr lang="ru-RU" sz="2800" b="1" dirty="0"/>
              <a:t>&gt;</a:t>
            </a:r>
            <a:r>
              <a:rPr lang="ru-RU" sz="2800" dirty="0"/>
              <a:t>, </a:t>
            </a:r>
            <a:r>
              <a:rPr lang="ru-RU" sz="2800" b="1" dirty="0"/>
              <a:t>&lt;</a:t>
            </a:r>
            <a:r>
              <a:rPr lang="ru-RU" sz="2800" b="1" dirty="0" err="1"/>
              <a:t>tbody</a:t>
            </a:r>
            <a:r>
              <a:rPr lang="ru-RU" sz="2800" b="1" dirty="0"/>
              <a:t>&gt;</a:t>
            </a:r>
            <a:r>
              <a:rPr lang="ru-RU" sz="2800" dirty="0"/>
              <a:t>, </a:t>
            </a:r>
          </a:p>
          <a:p>
            <a:pPr algn="just">
              <a:spcBef>
                <a:spcPts val="0"/>
              </a:spcBef>
            </a:pPr>
            <a:r>
              <a:rPr lang="ru-RU" sz="2800" b="1" dirty="0"/>
              <a:t>&lt;</a:t>
            </a:r>
            <a:r>
              <a:rPr lang="ru-RU" sz="2800" b="1" dirty="0" err="1"/>
              <a:t>td</a:t>
            </a:r>
            <a:r>
              <a:rPr lang="ru-RU" sz="2800" b="1" dirty="0"/>
              <a:t>&gt;</a:t>
            </a:r>
            <a:r>
              <a:rPr lang="ru-RU" sz="2800" dirty="0"/>
              <a:t>, </a:t>
            </a:r>
            <a:r>
              <a:rPr lang="ru-RU" sz="2800" b="1" dirty="0"/>
              <a:t>&lt;</a:t>
            </a:r>
            <a:r>
              <a:rPr lang="ru-RU" sz="2800" b="1" dirty="0" err="1"/>
              <a:t>tfoot</a:t>
            </a:r>
            <a:r>
              <a:rPr lang="ru-RU" sz="2800" b="1" dirty="0"/>
              <a:t>&gt;</a:t>
            </a:r>
            <a:r>
              <a:rPr lang="ru-RU" sz="2800" dirty="0"/>
              <a:t>, </a:t>
            </a:r>
            <a:r>
              <a:rPr lang="ru-RU" sz="2800" b="1" dirty="0"/>
              <a:t>&lt;</a:t>
            </a:r>
            <a:r>
              <a:rPr lang="ru-RU" sz="2800" b="1" dirty="0" err="1"/>
              <a:t>th</a:t>
            </a:r>
            <a:r>
              <a:rPr lang="ru-RU" sz="2800" b="1" dirty="0"/>
              <a:t>&gt;</a:t>
            </a:r>
            <a:r>
              <a:rPr lang="ru-RU" sz="2800" dirty="0"/>
              <a:t>, </a:t>
            </a:r>
            <a:r>
              <a:rPr lang="ru-RU" sz="2800" b="1" dirty="0"/>
              <a:t>&lt;</a:t>
            </a:r>
            <a:r>
              <a:rPr lang="ru-RU" sz="2800" b="1" dirty="0" err="1"/>
              <a:t>thead</a:t>
            </a:r>
            <a:r>
              <a:rPr lang="ru-RU" sz="2800" b="1" dirty="0"/>
              <a:t>&gt;</a:t>
            </a:r>
            <a:r>
              <a:rPr lang="ru-RU" sz="2800" dirty="0"/>
              <a:t>и </a:t>
            </a:r>
            <a:r>
              <a:rPr lang="ru-RU" sz="2800" b="1" dirty="0"/>
              <a:t>&lt;</a:t>
            </a:r>
            <a:r>
              <a:rPr lang="ru-RU" sz="2800" b="1" dirty="0" err="1"/>
              <a:t>tr</a:t>
            </a:r>
            <a:r>
              <a:rPr lang="ru-RU" sz="2800" b="1" dirty="0"/>
              <a:t>&gt;</a:t>
            </a:r>
            <a:endParaRPr lang="en-US" sz="2800" dirty="0"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Пример разметки таблицы </a:t>
            </a:r>
            <a:r>
              <a:rPr lang="en-US" dirty="0" smtClean="0">
                <a:latin typeface="+mn-lt"/>
              </a:rPr>
              <a:t>HTML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600" b="1" dirty="0">
                <a:solidFill>
                  <a:srgbClr val="0070C0"/>
                </a:solidFill>
              </a:rPr>
              <a:t>&lt;table&gt;</a:t>
            </a:r>
            <a:r>
              <a:rPr lang="en-US" sz="2600" dirty="0">
                <a:solidFill>
                  <a:srgbClr val="0070C0"/>
                </a:solidFill>
              </a:rPr>
              <a:t> — </a:t>
            </a:r>
            <a:r>
              <a:rPr lang="ru-RU" sz="2600" dirty="0">
                <a:solidFill>
                  <a:srgbClr val="0070C0"/>
                </a:solidFill>
              </a:rPr>
              <a:t>начало таблицы</a:t>
            </a:r>
          </a:p>
          <a:p>
            <a:pPr algn="just">
              <a:spcBef>
                <a:spcPts val="0"/>
              </a:spcBef>
            </a:pPr>
            <a:r>
              <a:rPr lang="ru-RU" sz="2600" dirty="0"/>
              <a:t> </a:t>
            </a:r>
            <a:br>
              <a:rPr lang="ru-RU" sz="2600" dirty="0"/>
            </a:br>
            <a:r>
              <a:rPr lang="ru-RU" sz="2600" dirty="0"/>
              <a:t>  	</a:t>
            </a:r>
            <a:r>
              <a:rPr lang="ru-RU" sz="2600" b="1" dirty="0">
                <a:solidFill>
                  <a:srgbClr val="C00000"/>
                </a:solidFill>
              </a:rPr>
              <a:t>&lt;</a:t>
            </a:r>
            <a:r>
              <a:rPr lang="en-US" sz="2600" b="1" dirty="0" err="1">
                <a:solidFill>
                  <a:srgbClr val="C00000"/>
                </a:solidFill>
              </a:rPr>
              <a:t>tr</a:t>
            </a:r>
            <a:r>
              <a:rPr lang="en-US" sz="2600" b="1" dirty="0">
                <a:solidFill>
                  <a:srgbClr val="C00000"/>
                </a:solidFill>
              </a:rPr>
              <a:t>&gt;</a:t>
            </a:r>
            <a:r>
              <a:rPr lang="en-US" sz="2600" dirty="0">
                <a:solidFill>
                  <a:srgbClr val="C00000"/>
                </a:solidFill>
              </a:rPr>
              <a:t> — </a:t>
            </a:r>
            <a:r>
              <a:rPr lang="ru-RU" sz="2600" dirty="0">
                <a:solidFill>
                  <a:srgbClr val="C00000"/>
                </a:solidFill>
              </a:rPr>
              <a:t>начало строки</a:t>
            </a:r>
          </a:p>
          <a:p>
            <a:pPr algn="just">
              <a:spcBef>
                <a:spcPts val="0"/>
              </a:spcBef>
            </a:pPr>
            <a:r>
              <a:rPr lang="ru-RU" sz="2600" dirty="0"/>
              <a:t> </a:t>
            </a:r>
            <a:br>
              <a:rPr lang="ru-RU" sz="2600" dirty="0"/>
            </a:br>
            <a:r>
              <a:rPr lang="ru-RU" sz="2600" dirty="0"/>
              <a:t>    		</a:t>
            </a:r>
            <a:r>
              <a:rPr lang="ru-RU" sz="2600" b="1" dirty="0"/>
              <a:t>&lt;</a:t>
            </a:r>
            <a:r>
              <a:rPr lang="en-US" sz="2600" b="1" dirty="0"/>
              <a:t>td&gt;</a:t>
            </a:r>
            <a:r>
              <a:rPr lang="ru-RU" sz="2600" b="1" dirty="0"/>
              <a:t>Первая ячейка&lt; /</a:t>
            </a:r>
            <a:r>
              <a:rPr lang="en-US" sz="2600" b="1" dirty="0"/>
              <a:t>td&gt;</a:t>
            </a:r>
            <a:r>
              <a:rPr lang="en-US" sz="2600" dirty="0"/>
              <a:t> — </a:t>
            </a:r>
            <a:r>
              <a:rPr lang="ru-RU" sz="2600" dirty="0"/>
              <a:t>первый столбец</a:t>
            </a:r>
          </a:p>
          <a:p>
            <a:pPr algn="just">
              <a:spcBef>
                <a:spcPts val="0"/>
              </a:spcBef>
            </a:pPr>
            <a:r>
              <a:rPr lang="ru-RU" sz="2600" dirty="0"/>
              <a:t> </a:t>
            </a:r>
            <a:br>
              <a:rPr lang="ru-RU" sz="2600" dirty="0"/>
            </a:br>
            <a:r>
              <a:rPr lang="ru-RU" sz="2600" dirty="0"/>
              <a:t>   		 </a:t>
            </a:r>
            <a:r>
              <a:rPr lang="ru-RU" sz="2600" b="1" dirty="0"/>
              <a:t>&lt;</a:t>
            </a:r>
            <a:r>
              <a:rPr lang="en-US" sz="2600" b="1" dirty="0"/>
              <a:t>td&gt;</a:t>
            </a:r>
            <a:r>
              <a:rPr lang="ru-RU" sz="2600" b="1" dirty="0"/>
              <a:t>Вторая ячейка&lt; /</a:t>
            </a:r>
            <a:r>
              <a:rPr lang="en-US" sz="2600" b="1" dirty="0"/>
              <a:t>td&gt;</a:t>
            </a:r>
            <a:r>
              <a:rPr lang="en-US" sz="2600" dirty="0"/>
              <a:t> — </a:t>
            </a:r>
            <a:r>
              <a:rPr lang="ru-RU" sz="2600" dirty="0"/>
              <a:t>второй столбец</a:t>
            </a:r>
          </a:p>
          <a:p>
            <a:pPr algn="just">
              <a:spcBef>
                <a:spcPts val="0"/>
              </a:spcBef>
            </a:pPr>
            <a:r>
              <a:rPr lang="ru-RU" sz="2600" dirty="0"/>
              <a:t> </a:t>
            </a:r>
            <a:br>
              <a:rPr lang="ru-RU" sz="2600" dirty="0"/>
            </a:br>
            <a:r>
              <a:rPr lang="ru-RU" sz="2600" dirty="0"/>
              <a:t>  	</a:t>
            </a:r>
            <a:r>
              <a:rPr lang="ru-RU" sz="2600" b="1" dirty="0">
                <a:solidFill>
                  <a:srgbClr val="C00000"/>
                </a:solidFill>
              </a:rPr>
              <a:t>&lt;/</a:t>
            </a:r>
            <a:r>
              <a:rPr lang="en-US" sz="2600" b="1" dirty="0" err="1">
                <a:solidFill>
                  <a:srgbClr val="C00000"/>
                </a:solidFill>
              </a:rPr>
              <a:t>tr</a:t>
            </a:r>
            <a:r>
              <a:rPr lang="en-US" sz="2600" b="1" dirty="0">
                <a:solidFill>
                  <a:srgbClr val="C00000"/>
                </a:solidFill>
              </a:rPr>
              <a:t>&gt;</a:t>
            </a:r>
            <a:r>
              <a:rPr lang="en-US" sz="2600" dirty="0">
                <a:solidFill>
                  <a:srgbClr val="C00000"/>
                </a:solidFill>
              </a:rPr>
              <a:t> — </a:t>
            </a:r>
            <a:r>
              <a:rPr lang="ru-RU" sz="2600" dirty="0">
                <a:solidFill>
                  <a:srgbClr val="C00000"/>
                </a:solidFill>
              </a:rPr>
              <a:t>конец строки</a:t>
            </a:r>
          </a:p>
          <a:p>
            <a:pPr algn="just">
              <a:spcBef>
                <a:spcPts val="0"/>
              </a:spcBef>
            </a:pPr>
            <a:r>
              <a:rPr lang="ru-RU" sz="2600" dirty="0"/>
              <a:t> </a:t>
            </a:r>
            <a:br>
              <a:rPr lang="ru-RU" sz="2600" dirty="0"/>
            </a:br>
            <a:r>
              <a:rPr lang="ru-RU" sz="2600" b="1" dirty="0">
                <a:solidFill>
                  <a:srgbClr val="0070C0"/>
                </a:solidFill>
              </a:rPr>
              <a:t>&lt;/</a:t>
            </a:r>
            <a:r>
              <a:rPr lang="en-US" sz="2600" b="1" dirty="0">
                <a:solidFill>
                  <a:srgbClr val="0070C0"/>
                </a:solidFill>
              </a:rPr>
              <a:t>table&gt;</a:t>
            </a:r>
            <a:r>
              <a:rPr lang="en-US" sz="2600" dirty="0">
                <a:solidFill>
                  <a:srgbClr val="0070C0"/>
                </a:solidFill>
              </a:rPr>
              <a:t> — </a:t>
            </a:r>
            <a:r>
              <a:rPr lang="ru-RU" sz="2600" dirty="0">
                <a:solidFill>
                  <a:srgbClr val="0070C0"/>
                </a:solidFill>
              </a:rPr>
              <a:t>конец таблицы</a:t>
            </a:r>
            <a:endParaRPr lang="en-US" sz="2600" dirty="0">
              <a:solidFill>
                <a:srgbClr val="0070C0"/>
              </a:solidFill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Объединение ячеек таблицы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600" dirty="0">
                <a:solidFill>
                  <a:srgbClr val="800000"/>
                </a:solidFill>
                <a:highlight>
                  <a:srgbClr val="FFFFFF"/>
                </a:highlight>
              </a:rPr>
              <a:t>table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600" dirty="0">
                <a:solidFill>
                  <a:srgbClr val="FF0000"/>
                </a:solidFill>
                <a:highlight>
                  <a:srgbClr val="FFFFFF"/>
                </a:highlight>
              </a:rPr>
              <a:t>border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</a:rPr>
              <a:t>="1"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600" dirty="0" err="1">
                <a:solidFill>
                  <a:srgbClr val="FF0000"/>
                </a:solidFill>
                <a:highlight>
                  <a:srgbClr val="FFFFFF"/>
                </a:highlight>
              </a:rPr>
              <a:t>cellpadding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</a:rPr>
              <a:t>="10"&gt;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600" dirty="0" err="1">
                <a:solidFill>
                  <a:srgbClr val="800000"/>
                </a:solidFill>
                <a:highlight>
                  <a:srgbClr val="FFFFFF"/>
                </a:highlight>
              </a:rPr>
              <a:t>tr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</a:rPr>
              <a:t>            &lt; </a:t>
            </a:r>
            <a:r>
              <a:rPr lang="ru-RU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td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</a:rPr>
              <a:t> </a:t>
            </a:r>
            <a:r>
              <a:rPr lang="ru-RU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colspan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</a:rPr>
              <a:t>="2"&gt;Первая и вторая ячейки&lt; /</a:t>
            </a:r>
            <a:r>
              <a:rPr lang="ru-RU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td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           &lt; td&gt;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</a:rPr>
              <a:t>Третья ячейка&lt; /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td&gt;</a:t>
            </a:r>
          </a:p>
          <a:p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600" dirty="0" err="1">
                <a:solidFill>
                  <a:srgbClr val="800000"/>
                </a:solidFill>
                <a:highlight>
                  <a:srgbClr val="FFFFFF"/>
                </a:highlight>
              </a:rPr>
              <a:t>tr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600" dirty="0" err="1">
                <a:solidFill>
                  <a:srgbClr val="800000"/>
                </a:solidFill>
                <a:highlight>
                  <a:srgbClr val="FFFFFF"/>
                </a:highlight>
              </a:rPr>
              <a:t>tr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           &lt; td&gt;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</a:rPr>
              <a:t>Четвертая ячейка&lt; /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td&gt;</a:t>
            </a:r>
          </a:p>
          <a:p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           &lt; td&gt;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</a:rPr>
              <a:t>Пятая ячейка&lt; /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td&gt;</a:t>
            </a:r>
          </a:p>
          <a:p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           &lt; td&gt;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</a:rPr>
              <a:t>Шестая ячейка&lt; /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td&gt;</a:t>
            </a:r>
          </a:p>
          <a:p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600" dirty="0" err="1">
                <a:solidFill>
                  <a:srgbClr val="800000"/>
                </a:solidFill>
                <a:highlight>
                  <a:srgbClr val="FFFFFF"/>
                </a:highlight>
              </a:rPr>
              <a:t>tr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600" dirty="0">
                <a:solidFill>
                  <a:srgbClr val="800000"/>
                </a:solidFill>
                <a:highlight>
                  <a:srgbClr val="FFFFFF"/>
                </a:highlight>
              </a:rPr>
              <a:t>table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600" dirty="0">
              <a:cs typeface="Aharoni" pitchFamily="2" charset="-79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3647728" y="1916832"/>
            <a:ext cx="1728192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Знакомство с </a:t>
            </a:r>
            <a:r>
              <a:rPr lang="en-US" dirty="0" smtClean="0">
                <a:latin typeface="+mn-lt"/>
              </a:rPr>
              <a:t>HTML</a:t>
            </a:r>
            <a:endParaRPr lang="ru-RU" dirty="0">
              <a:latin typeface="+mn-lt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Тема лекции</a:t>
            </a:r>
          </a:p>
          <a:p>
            <a:r>
              <a:rPr lang="ru-RU" dirty="0" smtClean="0"/>
              <a:t>Язык разметки </a:t>
            </a:r>
            <a:r>
              <a:rPr lang="en-US" dirty="0" smtClean="0"/>
              <a:t>HTML</a:t>
            </a:r>
            <a:endParaRPr lang="ru-RU" dirty="0"/>
          </a:p>
          <a:p>
            <a:endParaRPr lang="ru-RU" dirty="0"/>
          </a:p>
          <a:p>
            <a:r>
              <a:rPr lang="ru-RU" b="1" dirty="0"/>
              <a:t>Цели и задачи</a:t>
            </a:r>
          </a:p>
          <a:p>
            <a:r>
              <a:rPr lang="ru-RU" dirty="0"/>
              <a:t>Знакомство </a:t>
            </a:r>
            <a:r>
              <a:rPr lang="ru-RU" dirty="0" smtClean="0"/>
              <a:t>с основными элементами синтаксиса </a:t>
            </a:r>
            <a:r>
              <a:rPr lang="en-US" dirty="0" smtClean="0"/>
              <a:t>HTML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Знакомство с базовыми элементами разметки. Изучение способов передачи данных от клиента на сервер.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9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cs typeface="Aharoni" pitchFamily="2" charset="-79"/>
              </a:rPr>
              <a:t>Формы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ru-RU" sz="3200" dirty="0" smtClean="0"/>
              <a:t>Тэги </a:t>
            </a:r>
            <a:r>
              <a:rPr lang="en-US" sz="3200" dirty="0"/>
              <a:t>HTML</a:t>
            </a:r>
            <a:endParaRPr lang="en-US" sz="4400" dirty="0"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Тег </a:t>
            </a:r>
            <a:r>
              <a:rPr lang="en-US" dirty="0" smtClean="0">
                <a:latin typeface="+mn-lt"/>
              </a:rPr>
              <a:t>&lt;form&gt;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3200" dirty="0"/>
              <a:t>Тег </a:t>
            </a:r>
            <a:r>
              <a:rPr lang="ru-RU" sz="3200" b="1" dirty="0"/>
              <a:t>&lt;</a:t>
            </a:r>
            <a:r>
              <a:rPr lang="ru-RU" sz="3200" b="1" dirty="0" err="1"/>
              <a:t>form</a:t>
            </a:r>
            <a:r>
              <a:rPr lang="ru-RU" sz="3200" b="1" dirty="0"/>
              <a:t>&gt;</a:t>
            </a:r>
            <a:r>
              <a:rPr lang="ru-RU" sz="3200" dirty="0"/>
              <a:t> устанавливает форму на веб-странице. </a:t>
            </a:r>
            <a:endParaRPr lang="en-US" sz="3200" dirty="0"/>
          </a:p>
          <a:p>
            <a:pPr algn="just"/>
            <a:endParaRPr lang="en-US" sz="3200" dirty="0"/>
          </a:p>
          <a:p>
            <a:pPr algn="just"/>
            <a:r>
              <a:rPr lang="ru-RU" sz="3200" dirty="0"/>
              <a:t>Форма предназначена </a:t>
            </a:r>
            <a:r>
              <a:rPr lang="ru-RU" sz="3200" b="1" i="1" dirty="0"/>
              <a:t>для обмена данными</a:t>
            </a:r>
            <a:r>
              <a:rPr lang="ru-RU" sz="3200" b="1" dirty="0"/>
              <a:t> </a:t>
            </a:r>
            <a:r>
              <a:rPr lang="ru-RU" sz="3200" dirty="0"/>
              <a:t>между пользователем и сервером.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Тег </a:t>
            </a:r>
            <a:r>
              <a:rPr lang="en-US" dirty="0" smtClean="0">
                <a:latin typeface="+mn-lt"/>
              </a:rPr>
              <a:t>&lt;form&gt;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3200" dirty="0"/>
              <a:t>Документ может содержать любое количество форм, но одновременно на сервер </a:t>
            </a:r>
            <a:r>
              <a:rPr lang="ru-RU" sz="3200" i="1" dirty="0">
                <a:solidFill>
                  <a:srgbClr val="0070C0"/>
                </a:solidFill>
              </a:rPr>
              <a:t>может быть отправлена</a:t>
            </a:r>
            <a:r>
              <a:rPr lang="ru-RU" sz="3200" dirty="0">
                <a:solidFill>
                  <a:srgbClr val="0070C0"/>
                </a:solidFill>
              </a:rPr>
              <a:t> </a:t>
            </a:r>
            <a:r>
              <a:rPr lang="ru-RU" sz="3200" i="1" dirty="0">
                <a:solidFill>
                  <a:srgbClr val="0070C0"/>
                </a:solidFill>
              </a:rPr>
              <a:t>только одна форма</a:t>
            </a:r>
            <a:r>
              <a:rPr lang="ru-RU" sz="3200" dirty="0"/>
              <a:t>. По этой причине данные форм должны быть независимы друг от друга.</a:t>
            </a:r>
            <a:endParaRPr lang="ru-RU" sz="3200" dirty="0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72113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Формы </a:t>
            </a:r>
            <a:r>
              <a:rPr lang="en-US" dirty="0" smtClean="0">
                <a:latin typeface="+mn-lt"/>
              </a:rPr>
              <a:t>HTML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ru-RU" sz="2800" dirty="0"/>
              <a:t>Для отправки формы на сервер используется кнопка </a:t>
            </a:r>
            <a:r>
              <a:rPr lang="ru-RU" sz="2800" b="1" dirty="0" err="1"/>
              <a:t>Submit</a:t>
            </a:r>
            <a:r>
              <a:rPr lang="en-US" sz="2800" dirty="0"/>
              <a:t>.</a:t>
            </a:r>
          </a:p>
          <a:p>
            <a:pPr algn="just">
              <a:spcBef>
                <a:spcPts val="0"/>
              </a:spcBef>
            </a:pPr>
            <a:endParaRPr lang="ru-RU" sz="2800" dirty="0"/>
          </a:p>
          <a:p>
            <a:pPr algn="just">
              <a:spcBef>
                <a:spcPts val="0"/>
              </a:spcBef>
            </a:pPr>
            <a:r>
              <a:rPr lang="ru-RU" sz="2800" dirty="0"/>
              <a:t>Когда форма отправляется на сервер, управление данными передается программе, заданной атрибутом </a:t>
            </a:r>
            <a:r>
              <a:rPr lang="ru-RU" sz="2800" b="1" dirty="0" err="1"/>
              <a:t>action</a:t>
            </a:r>
            <a:r>
              <a:rPr lang="ru-RU" sz="2800" dirty="0"/>
              <a:t> тега &lt;</a:t>
            </a:r>
            <a:r>
              <a:rPr lang="ru-RU" sz="2800" dirty="0" err="1"/>
              <a:t>form</a:t>
            </a:r>
            <a:r>
              <a:rPr lang="ru-RU" sz="2800" dirty="0"/>
              <a:t>&gt;</a:t>
            </a:r>
            <a:endParaRPr lang="en-US" sz="2800" dirty="0"/>
          </a:p>
          <a:p>
            <a:pPr algn="just">
              <a:spcBef>
                <a:spcPts val="0"/>
              </a:spcBef>
            </a:pPr>
            <a:endParaRPr lang="ru-RU" sz="2800" dirty="0"/>
          </a:p>
          <a:p>
            <a:pPr algn="just">
              <a:spcBef>
                <a:spcPts val="0"/>
              </a:spcBef>
            </a:pPr>
            <a:r>
              <a:rPr lang="ru-RU" sz="2800" dirty="0"/>
              <a:t>Тип запроса </a:t>
            </a:r>
            <a:r>
              <a:rPr lang="en-US" sz="2800" dirty="0"/>
              <a:t>GET </a:t>
            </a:r>
            <a:r>
              <a:rPr lang="ru-RU" sz="2800" dirty="0"/>
              <a:t>или </a:t>
            </a:r>
            <a:r>
              <a:rPr lang="en-US" sz="2800" dirty="0"/>
              <a:t>POST</a:t>
            </a:r>
            <a:r>
              <a:rPr lang="ru-RU" sz="2800" dirty="0"/>
              <a:t> определяется атрибутом </a:t>
            </a:r>
            <a:r>
              <a:rPr lang="en-US" sz="2800" b="1" dirty="0"/>
              <a:t>method</a:t>
            </a:r>
            <a:r>
              <a:rPr lang="en-US" sz="2800" dirty="0"/>
              <a:t> </a:t>
            </a:r>
            <a:r>
              <a:rPr lang="ru-RU" sz="2800" dirty="0"/>
              <a:t>тега&lt;</a:t>
            </a:r>
            <a:r>
              <a:rPr lang="ru-RU" sz="2800" dirty="0" err="1"/>
              <a:t>form</a:t>
            </a:r>
            <a:r>
              <a:rPr lang="ru-RU" sz="2800" dirty="0"/>
              <a:t>&gt;</a:t>
            </a:r>
          </a:p>
          <a:p>
            <a:pPr algn="just">
              <a:spcBef>
                <a:spcPts val="0"/>
              </a:spcBef>
            </a:pPr>
            <a:endParaRPr lang="en-US" sz="2800" dirty="0"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Методы передачи данных формы </a:t>
            </a:r>
            <a:r>
              <a:rPr lang="en-US" dirty="0" smtClean="0">
                <a:latin typeface="+mn-lt"/>
              </a:rPr>
              <a:t>HTML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ru-RU" sz="2800" dirty="0"/>
              <a:t>Метод </a:t>
            </a:r>
            <a:r>
              <a:rPr lang="ru-RU" sz="2800" b="1" dirty="0"/>
              <a:t>GET</a:t>
            </a:r>
            <a:r>
              <a:rPr lang="ru-RU" sz="2800" dirty="0"/>
              <a:t> используется для передачи различных переменных или очень коротких сообщений. Информация передается </a:t>
            </a:r>
            <a:r>
              <a:rPr lang="ru-RU" sz="2800" b="1" dirty="0"/>
              <a:t>в явном виде через строку браузера</a:t>
            </a:r>
            <a:r>
              <a:rPr lang="ru-RU" sz="2800" dirty="0"/>
              <a:t> , т.е. ее можно перехватить. </a:t>
            </a:r>
            <a:endParaRPr lang="en-US" sz="2800" dirty="0"/>
          </a:p>
          <a:p>
            <a:pPr algn="just">
              <a:spcBef>
                <a:spcPts val="0"/>
              </a:spcBef>
            </a:pPr>
            <a:endParaRPr lang="en-US" sz="2800" dirty="0"/>
          </a:p>
          <a:p>
            <a:pPr algn="just">
              <a:spcBef>
                <a:spcPts val="0"/>
              </a:spcBef>
            </a:pPr>
            <a:r>
              <a:rPr lang="ru-RU" sz="2800" dirty="0"/>
              <a:t>Метод запроса </a:t>
            </a:r>
            <a:r>
              <a:rPr lang="ru-RU" sz="2800" b="1" dirty="0"/>
              <a:t>POST</a:t>
            </a:r>
            <a:r>
              <a:rPr lang="ru-RU" sz="2800" dirty="0"/>
              <a:t> предназначен для запроса, при котором </a:t>
            </a:r>
            <a:r>
              <a:rPr lang="ru-RU" sz="2800" dirty="0" err="1"/>
              <a:t>веб-сервер</a:t>
            </a:r>
            <a:r>
              <a:rPr lang="en-US" sz="2800" dirty="0"/>
              <a:t> </a:t>
            </a:r>
            <a:r>
              <a:rPr lang="ru-RU" sz="2800" dirty="0"/>
              <a:t>принимает данные, </a:t>
            </a:r>
            <a:r>
              <a:rPr lang="ru-RU" sz="2800" b="1" dirty="0"/>
              <a:t>заключенные в тело сообщения</a:t>
            </a:r>
            <a:r>
              <a:rPr lang="en-US" sz="2800" dirty="0"/>
              <a:t>.</a:t>
            </a:r>
            <a:r>
              <a:rPr lang="ru-RU" sz="2800" dirty="0"/>
              <a:t> Почти всегда применяется в формах. Он часто используется для загрузки файла</a:t>
            </a:r>
            <a:r>
              <a:rPr lang="en-US" sz="2800" dirty="0"/>
              <a:t>.</a:t>
            </a:r>
            <a:endParaRPr lang="en-US" sz="2800" dirty="0"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Передача данных на сервер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ru-RU" sz="2800" dirty="0"/>
              <a:t>Перед отправкой формы браузер подготавливает информацию в виде пары «</a:t>
            </a:r>
            <a:r>
              <a:rPr lang="ru-RU" sz="2800" dirty="0" err="1"/>
              <a:t>имя=значение</a:t>
            </a:r>
            <a:r>
              <a:rPr lang="ru-RU" sz="2800" dirty="0"/>
              <a:t>», где имя определяется атрибутом </a:t>
            </a:r>
            <a:r>
              <a:rPr lang="ru-RU" sz="2800" b="1" dirty="0" err="1"/>
              <a:t>name</a:t>
            </a:r>
            <a:r>
              <a:rPr lang="ru-RU" sz="2800" dirty="0"/>
              <a:t> тега </a:t>
            </a:r>
            <a:r>
              <a:rPr lang="ru-RU" sz="2800" b="1" dirty="0"/>
              <a:t>&lt;</a:t>
            </a:r>
            <a:r>
              <a:rPr lang="ru-RU" sz="2800" b="1" dirty="0" err="1"/>
              <a:t>input</a:t>
            </a:r>
            <a:r>
              <a:rPr lang="ru-RU" sz="2800" b="1" dirty="0"/>
              <a:t>&gt;</a:t>
            </a:r>
            <a:r>
              <a:rPr lang="ru-RU" sz="2800" dirty="0"/>
              <a:t>, а значение введено пользователем или установлено в поле формы по умолчанию.</a:t>
            </a:r>
          </a:p>
          <a:p>
            <a:pPr algn="just">
              <a:spcBef>
                <a:spcPts val="0"/>
              </a:spcBef>
            </a:pPr>
            <a:r>
              <a:rPr lang="ru-RU" sz="2800" dirty="0"/>
              <a:t>Если для отправки данных используется метод </a:t>
            </a:r>
            <a:r>
              <a:rPr lang="ru-RU" sz="2800" b="1" dirty="0"/>
              <a:t>GET</a:t>
            </a:r>
            <a:r>
              <a:rPr lang="ru-RU" sz="2800" dirty="0"/>
              <a:t>, то адресная строка может принимать следующий вид.</a:t>
            </a:r>
          </a:p>
          <a:p>
            <a:pPr algn="just">
              <a:spcBef>
                <a:spcPts val="0"/>
              </a:spcBef>
            </a:pPr>
            <a:endParaRPr lang="ru-RU" sz="2800" dirty="0"/>
          </a:p>
          <a:p>
            <a:pPr algn="just">
              <a:spcBef>
                <a:spcPts val="0"/>
              </a:spcBef>
            </a:pPr>
            <a:r>
              <a:rPr lang="ru-RU" sz="2800" dirty="0"/>
              <a:t>http://www.htmlbook.ru/cgi-bin/</a:t>
            </a:r>
          </a:p>
          <a:p>
            <a:pPr algn="just">
              <a:spcBef>
                <a:spcPts val="0"/>
              </a:spcBef>
            </a:pPr>
            <a:r>
              <a:rPr lang="ru-RU" sz="2800" dirty="0"/>
              <a:t>		handler.cgi</a:t>
            </a:r>
            <a:r>
              <a:rPr lang="ru-RU" sz="2800" b="1" dirty="0">
                <a:solidFill>
                  <a:srgbClr val="FF0000"/>
                </a:solidFill>
              </a:rPr>
              <a:t>?</a:t>
            </a:r>
            <a:r>
              <a:rPr lang="ru-RU" sz="2800" b="1" dirty="0"/>
              <a:t>nick=%C2%E0%ED</a:t>
            </a:r>
            <a:r>
              <a:rPr lang="ru-RU" sz="2800" b="1" dirty="0">
                <a:solidFill>
                  <a:srgbClr val="FF0000"/>
                </a:solidFill>
              </a:rPr>
              <a:t>&amp;</a:t>
            </a:r>
            <a:r>
              <a:rPr lang="ru-RU" sz="2800" b="1" dirty="0"/>
              <a:t>page=5</a:t>
            </a:r>
          </a:p>
          <a:p>
            <a:pPr algn="just">
              <a:spcBef>
                <a:spcPts val="0"/>
              </a:spcBef>
            </a:pPr>
            <a:endParaRPr lang="en-US" sz="2800" dirty="0"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Пример формы </a:t>
            </a:r>
            <a:r>
              <a:rPr lang="en-US" dirty="0" smtClean="0">
                <a:latin typeface="+mn-lt"/>
              </a:rPr>
              <a:t>HTML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000" dirty="0"/>
              <a:t>&lt;form method="Get" action="form1.php"&gt;</a:t>
            </a:r>
          </a:p>
          <a:p>
            <a:pPr algn="just">
              <a:spcBef>
                <a:spcPts val="0"/>
              </a:spcBef>
            </a:pPr>
            <a:r>
              <a:rPr lang="en-US" sz="2000" dirty="0"/>
              <a:t>  &lt;p&gt;&lt;b&gt;</a:t>
            </a:r>
            <a:r>
              <a:rPr lang="ru-RU" sz="2000" dirty="0"/>
              <a:t>Текст заголовка формы&lt;/</a:t>
            </a:r>
            <a:r>
              <a:rPr lang="en-US" sz="2000" dirty="0"/>
              <a:t>b&gt;&lt;/p&gt;</a:t>
            </a:r>
          </a:p>
          <a:p>
            <a:pPr algn="just">
              <a:spcBef>
                <a:spcPts val="0"/>
              </a:spcBef>
            </a:pPr>
            <a:r>
              <a:rPr lang="en-US" sz="2000" dirty="0"/>
              <a:t>  &lt;p&gt;  </a:t>
            </a:r>
          </a:p>
          <a:p>
            <a:pPr algn="just">
              <a:spcBef>
                <a:spcPts val="0"/>
              </a:spcBef>
            </a:pPr>
            <a:r>
              <a:rPr lang="en-US" sz="2000" dirty="0"/>
              <a:t>      &lt;input type="</a:t>
            </a:r>
            <a:r>
              <a:rPr lang="en-US" sz="2000" dirty="0">
                <a:solidFill>
                  <a:srgbClr val="FF0000"/>
                </a:solidFill>
              </a:rPr>
              <a:t>radio</a:t>
            </a:r>
            <a:r>
              <a:rPr lang="en-US" sz="2000" dirty="0"/>
              <a:t>" name="answer" value="a1"/&gt;</a:t>
            </a:r>
            <a:r>
              <a:rPr lang="ru-RU" sz="2000" dirty="0"/>
              <a:t>Выбор 1 &lt;</a:t>
            </a:r>
            <a:r>
              <a:rPr lang="en-US" sz="2000" dirty="0" err="1"/>
              <a:t>br</a:t>
            </a:r>
            <a:r>
              <a:rPr lang="en-US" sz="2000" dirty="0"/>
              <a:t> /&gt;</a:t>
            </a:r>
          </a:p>
          <a:p>
            <a:pPr algn="just">
              <a:spcBef>
                <a:spcPts val="0"/>
              </a:spcBef>
            </a:pPr>
            <a:r>
              <a:rPr lang="en-US" sz="2000" dirty="0"/>
              <a:t>      &lt;input type="</a:t>
            </a:r>
            <a:r>
              <a:rPr lang="en-US" sz="2000" dirty="0">
                <a:solidFill>
                  <a:srgbClr val="FF0000"/>
                </a:solidFill>
              </a:rPr>
              <a:t>radio</a:t>
            </a:r>
            <a:r>
              <a:rPr lang="en-US" sz="2000" dirty="0"/>
              <a:t>" name="answer" value="a2"/&gt;</a:t>
            </a:r>
            <a:r>
              <a:rPr lang="ru-RU" sz="2000" dirty="0"/>
              <a:t>Выбор 2&lt;</a:t>
            </a:r>
            <a:r>
              <a:rPr lang="en-US" sz="2000" dirty="0" err="1"/>
              <a:t>br</a:t>
            </a:r>
            <a:r>
              <a:rPr lang="en-US" sz="2000" dirty="0"/>
              <a:t> /&gt;</a:t>
            </a:r>
          </a:p>
          <a:p>
            <a:pPr algn="just">
              <a:spcBef>
                <a:spcPts val="0"/>
              </a:spcBef>
            </a:pPr>
            <a:r>
              <a:rPr lang="en-US" sz="2000" dirty="0"/>
              <a:t>      &lt;input type="</a:t>
            </a:r>
            <a:r>
              <a:rPr lang="en-US" sz="2000" dirty="0">
                <a:solidFill>
                  <a:srgbClr val="FF0000"/>
                </a:solidFill>
              </a:rPr>
              <a:t>radio</a:t>
            </a:r>
            <a:r>
              <a:rPr lang="en-US" sz="2000" dirty="0"/>
              <a:t>" name="answer" value="a3"/&gt;</a:t>
            </a:r>
            <a:r>
              <a:rPr lang="ru-RU" sz="2000" dirty="0"/>
              <a:t>Выбор 3&lt;</a:t>
            </a:r>
            <a:r>
              <a:rPr lang="en-US" sz="2000" dirty="0" err="1"/>
              <a:t>br</a:t>
            </a:r>
            <a:r>
              <a:rPr lang="en-US" sz="2000" dirty="0"/>
              <a:t> /&gt;</a:t>
            </a:r>
          </a:p>
          <a:p>
            <a:pPr algn="just">
              <a:spcBef>
                <a:spcPts val="0"/>
              </a:spcBef>
            </a:pPr>
            <a:r>
              <a:rPr lang="en-US" sz="2000" dirty="0"/>
              <a:t>      &lt;input type="</a:t>
            </a:r>
            <a:r>
              <a:rPr lang="en-US" sz="2000" dirty="0">
                <a:solidFill>
                  <a:srgbClr val="FF0000"/>
                </a:solidFill>
              </a:rPr>
              <a:t>text</a:t>
            </a:r>
            <a:r>
              <a:rPr lang="en-US" sz="2000" dirty="0"/>
              <a:t>" name="text1"/&gt;</a:t>
            </a:r>
            <a:r>
              <a:rPr lang="ru-RU" sz="2000" dirty="0"/>
              <a:t>Введите текст&lt;</a:t>
            </a:r>
            <a:r>
              <a:rPr lang="en-US" sz="2000" dirty="0" err="1"/>
              <a:t>br</a:t>
            </a:r>
            <a:r>
              <a:rPr lang="en-US" sz="2000" dirty="0"/>
              <a:t> /&gt;</a:t>
            </a:r>
          </a:p>
          <a:p>
            <a:pPr algn="just">
              <a:spcBef>
                <a:spcPts val="0"/>
              </a:spcBef>
            </a:pPr>
            <a:r>
              <a:rPr lang="en-US" sz="2000" dirty="0"/>
              <a:t>      &lt;input type="</a:t>
            </a:r>
            <a:r>
              <a:rPr lang="en-US" sz="2000" dirty="0">
                <a:solidFill>
                  <a:srgbClr val="FF0000"/>
                </a:solidFill>
              </a:rPr>
              <a:t>checkbox</a:t>
            </a:r>
            <a:r>
              <a:rPr lang="en-US" sz="2000" dirty="0"/>
              <a:t>" name="</a:t>
            </a:r>
            <a:r>
              <a:rPr lang="en-US" sz="2000" dirty="0" err="1"/>
              <a:t>cb</a:t>
            </a:r>
            <a:r>
              <a:rPr lang="en-US" sz="2000" dirty="0"/>
              <a:t>" /&gt;</a:t>
            </a:r>
            <a:r>
              <a:rPr lang="ru-RU" sz="2000" dirty="0"/>
              <a:t>Отметьте&lt;</a:t>
            </a:r>
            <a:r>
              <a:rPr lang="en-US" sz="2000" dirty="0" err="1"/>
              <a:t>br</a:t>
            </a:r>
            <a:r>
              <a:rPr lang="en-US" sz="2000" dirty="0"/>
              <a:t> /&gt; </a:t>
            </a:r>
          </a:p>
          <a:p>
            <a:pPr algn="just">
              <a:spcBef>
                <a:spcPts val="0"/>
              </a:spcBef>
            </a:pPr>
            <a:r>
              <a:rPr lang="en-US" sz="2000" dirty="0"/>
              <a:t>  &lt;/p&gt;</a:t>
            </a:r>
          </a:p>
          <a:p>
            <a:pPr algn="just">
              <a:spcBef>
                <a:spcPts val="0"/>
              </a:spcBef>
            </a:pPr>
            <a:r>
              <a:rPr lang="en-US" sz="2000" dirty="0"/>
              <a:t>  &lt;p&gt;&lt;input type="</a:t>
            </a:r>
            <a:r>
              <a:rPr lang="en-US" sz="2000" dirty="0">
                <a:solidFill>
                  <a:srgbClr val="FF0000"/>
                </a:solidFill>
              </a:rPr>
              <a:t>submit</a:t>
            </a:r>
            <a:r>
              <a:rPr lang="en-US" sz="2000" dirty="0"/>
              <a:t>" value="</a:t>
            </a:r>
            <a:r>
              <a:rPr lang="ru-RU" sz="2000" dirty="0"/>
              <a:t>Отправить"/&gt;&lt;/</a:t>
            </a:r>
            <a:r>
              <a:rPr lang="en-US" sz="2000" dirty="0"/>
              <a:t>p&gt;</a:t>
            </a:r>
          </a:p>
          <a:p>
            <a:pPr algn="just">
              <a:spcBef>
                <a:spcPts val="0"/>
              </a:spcBef>
            </a:pPr>
            <a:r>
              <a:rPr lang="en-US" sz="2000" dirty="0"/>
              <a:t> &lt;/form&gt;</a:t>
            </a:r>
            <a:endParaRPr lang="ru-RU" sz="2000" dirty="0"/>
          </a:p>
          <a:p>
            <a:pPr algn="just">
              <a:spcBef>
                <a:spcPts val="0"/>
              </a:spcBef>
            </a:pPr>
            <a:endParaRPr lang="ru-RU" sz="2000" dirty="0">
              <a:cs typeface="Aharoni" pitchFamily="2" charset="-79"/>
            </a:endParaRPr>
          </a:p>
          <a:p>
            <a:pPr algn="just">
              <a:spcBef>
                <a:spcPts val="0"/>
              </a:spcBef>
            </a:pPr>
            <a:endParaRPr lang="ru-RU" sz="2000" dirty="0">
              <a:cs typeface="Aharoni" pitchFamily="2" charset="-79"/>
            </a:endParaRPr>
          </a:p>
          <a:p>
            <a:pPr algn="just">
              <a:spcBef>
                <a:spcPts val="0"/>
              </a:spcBef>
            </a:pPr>
            <a:endParaRPr lang="ru-RU" sz="2000" dirty="0">
              <a:cs typeface="Aharoni" pitchFamily="2" charset="-79"/>
            </a:endParaRPr>
          </a:p>
          <a:p>
            <a:pPr algn="just">
              <a:spcBef>
                <a:spcPts val="0"/>
              </a:spcBef>
            </a:pPr>
            <a:endParaRPr lang="ru-RU" sz="2000" dirty="0">
              <a:cs typeface="Aharoni" pitchFamily="2" charset="-79"/>
            </a:endParaRPr>
          </a:p>
          <a:p>
            <a:pPr algn="just">
              <a:spcBef>
                <a:spcPts val="0"/>
              </a:spcBef>
            </a:pPr>
            <a:endParaRPr lang="en-US" sz="2000" dirty="0">
              <a:cs typeface="Aharoni" pitchFamily="2" charset="-79"/>
            </a:endParaRPr>
          </a:p>
          <a:p>
            <a:pPr algn="just">
              <a:spcBef>
                <a:spcPts val="0"/>
              </a:spcBef>
            </a:pPr>
            <a:endParaRPr lang="en-US" sz="2000" dirty="0">
              <a:cs typeface="Aharoni" pitchFamily="2" charset="-79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655840" y="2060848"/>
            <a:ext cx="1656184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Знакомство с </a:t>
            </a:r>
            <a:r>
              <a:rPr lang="en-US" dirty="0" smtClean="0">
                <a:latin typeface="+mn-lt"/>
              </a:rPr>
              <a:t>HTML</a:t>
            </a:r>
            <a:endParaRPr lang="ru-RU" dirty="0">
              <a:latin typeface="+mn-lt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Литература</a:t>
            </a:r>
            <a:endParaRPr lang="ru-RU" b="1" dirty="0"/>
          </a:p>
          <a:p>
            <a:r>
              <a:rPr lang="en-US" dirty="0">
                <a:hlinkClick r:id="rId2"/>
              </a:rPr>
              <a:t>http://htmlbook.ru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/>
              <a:t>Фримен Эрик, Фримен Элизабет Изучаем HTML, XHTML и </a:t>
            </a:r>
            <a:r>
              <a:rPr lang="ru-RU" dirty="0" smtClean="0"/>
              <a:t>CSS – Питер, 2012, 656 стр.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501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0" y="1052735"/>
            <a:ext cx="11712624" cy="5400601"/>
          </a:xfrm>
        </p:spPr>
        <p:txBody>
          <a:bodyPr>
            <a:noAutofit/>
          </a:bodyPr>
          <a:lstStyle/>
          <a:p>
            <a:pPr indent="0" algn="just">
              <a:buNone/>
            </a:pPr>
            <a:r>
              <a:rPr lang="ru-RU" sz="2600" dirty="0">
                <a:solidFill>
                  <a:schemeClr val="tx2"/>
                </a:solidFill>
              </a:rPr>
              <a:t>HTML</a:t>
            </a:r>
            <a:r>
              <a:rPr lang="ru-RU" sz="2600" b="0" dirty="0">
                <a:solidFill>
                  <a:schemeClr val="tx2"/>
                </a:solidFill>
              </a:rPr>
              <a:t> (от англ. </a:t>
            </a:r>
            <a:r>
              <a:rPr lang="ru-RU" sz="2600" b="0" i="1" dirty="0" err="1">
                <a:solidFill>
                  <a:schemeClr val="tx2"/>
                </a:solidFill>
              </a:rPr>
              <a:t>HyperText</a:t>
            </a:r>
            <a:r>
              <a:rPr lang="ru-RU" sz="2600" b="0" i="1" dirty="0">
                <a:solidFill>
                  <a:schemeClr val="tx2"/>
                </a:solidFill>
              </a:rPr>
              <a:t> </a:t>
            </a:r>
            <a:r>
              <a:rPr lang="ru-RU" sz="2600" b="0" i="1" dirty="0" err="1">
                <a:solidFill>
                  <a:schemeClr val="tx2"/>
                </a:solidFill>
              </a:rPr>
              <a:t>Markup</a:t>
            </a:r>
            <a:r>
              <a:rPr lang="ru-RU" sz="2600" b="0" i="1" dirty="0">
                <a:solidFill>
                  <a:schemeClr val="tx2"/>
                </a:solidFill>
              </a:rPr>
              <a:t> </a:t>
            </a:r>
            <a:r>
              <a:rPr lang="ru-RU" sz="2600" b="0" i="1" dirty="0" err="1">
                <a:solidFill>
                  <a:schemeClr val="tx2"/>
                </a:solidFill>
              </a:rPr>
              <a:t>Language</a:t>
            </a:r>
            <a:r>
              <a:rPr lang="ru-RU" sz="2600" b="0" dirty="0">
                <a:solidFill>
                  <a:schemeClr val="tx2"/>
                </a:solidFill>
              </a:rPr>
              <a:t> — «язык гипертекстовой разметки») — стандартный язык разметки документов во Всемирной паутине. </a:t>
            </a:r>
          </a:p>
          <a:p>
            <a:pPr indent="0" algn="just">
              <a:buNone/>
            </a:pPr>
            <a:endParaRPr lang="ru-RU" sz="2600" b="0" dirty="0">
              <a:solidFill>
                <a:schemeClr val="tx2"/>
              </a:solidFill>
            </a:endParaRPr>
          </a:p>
          <a:p>
            <a:pPr indent="0" algn="just">
              <a:buNone/>
            </a:pPr>
            <a:r>
              <a:rPr lang="ru-RU" sz="2600" b="0" dirty="0">
                <a:solidFill>
                  <a:schemeClr val="tx2"/>
                </a:solidFill>
              </a:rPr>
              <a:t>Язык HTML интерпретируется браузерами и отображается в виде документа в удобной для человека форме.</a:t>
            </a:r>
          </a:p>
          <a:p>
            <a:pPr indent="0" algn="just">
              <a:buNone/>
            </a:pPr>
            <a:endParaRPr lang="ru-RU" sz="2600" b="0" dirty="0">
              <a:solidFill>
                <a:schemeClr val="tx2"/>
              </a:solidFill>
            </a:endParaRPr>
          </a:p>
          <a:p>
            <a:pPr indent="0" algn="just">
              <a:buNone/>
            </a:pPr>
            <a:r>
              <a:rPr lang="ru-RU" sz="2600" b="0" dirty="0">
                <a:solidFill>
                  <a:schemeClr val="tx2"/>
                </a:solidFill>
              </a:rPr>
              <a:t>HTML является приложением («частным случаем») SGML (стандартного обобщённого языка разметки) и соответствует международному стандарту ISO 8879. </a:t>
            </a:r>
          </a:p>
          <a:p>
            <a:pPr indent="0" algn="just">
              <a:buNone/>
            </a:pPr>
            <a:endParaRPr lang="ru-RU" sz="2600" b="0" dirty="0">
              <a:solidFill>
                <a:schemeClr val="tx2"/>
              </a:solidFill>
            </a:endParaRPr>
          </a:p>
          <a:p>
            <a:pPr indent="0" algn="just">
              <a:buNone/>
            </a:pPr>
            <a:r>
              <a:rPr lang="ru-RU" sz="2600" b="0" dirty="0">
                <a:solidFill>
                  <a:schemeClr val="tx2"/>
                </a:solidFill>
              </a:rPr>
              <a:t>XHTML  является приложением XML.</a:t>
            </a:r>
          </a:p>
          <a:p>
            <a:pPr indent="0" algn="just">
              <a:buNone/>
            </a:pPr>
            <a:endParaRPr lang="ru-RU" sz="26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Тэги </a:t>
            </a:r>
            <a:r>
              <a:rPr lang="en-US" dirty="0" smtClean="0">
                <a:latin typeface="+mn-lt"/>
              </a:rPr>
              <a:t>HTML</a:t>
            </a:r>
            <a:endParaRPr lang="ru-RU" dirty="0">
              <a:latin typeface="+mn-lt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Общая информация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Тэги </a:t>
            </a:r>
            <a:r>
              <a:rPr lang="en-US" dirty="0" smtClean="0">
                <a:latin typeface="+mn-lt"/>
              </a:rPr>
              <a:t>HTML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  <a:cs typeface="Aharoni" pitchFamily="2" charset="-79"/>
              </a:rPr>
              <a:t>&lt;html&gt; </a:t>
            </a:r>
            <a:r>
              <a:rPr lang="en-US" sz="2800" dirty="0">
                <a:cs typeface="Aharoni" pitchFamily="2" charset="-79"/>
              </a:rPr>
              <a:t>- </a:t>
            </a:r>
            <a:r>
              <a:rPr lang="ru-RU" sz="2800" dirty="0">
                <a:cs typeface="Aharoni" pitchFamily="2" charset="-79"/>
              </a:rPr>
              <a:t> тэг начала и конца </a:t>
            </a:r>
            <a:r>
              <a:rPr lang="en-US" sz="2800" dirty="0">
                <a:cs typeface="Aharoni" pitchFamily="2" charset="-79"/>
              </a:rPr>
              <a:t>html</a:t>
            </a:r>
            <a:r>
              <a:rPr lang="ru-RU" sz="2800" dirty="0">
                <a:cs typeface="Aharoni" pitchFamily="2" charset="-79"/>
              </a:rPr>
              <a:t> -документа</a:t>
            </a:r>
            <a:endParaRPr lang="en-US" sz="2800" dirty="0">
              <a:cs typeface="Aharoni" pitchFamily="2" charset="-79"/>
            </a:endParaRPr>
          </a:p>
          <a:p>
            <a:pPr algn="just"/>
            <a:r>
              <a:rPr lang="ru-RU" sz="2800" dirty="0">
                <a:cs typeface="Aharoni" pitchFamily="2" charset="-79"/>
              </a:rPr>
              <a:t>	</a:t>
            </a:r>
            <a:r>
              <a:rPr lang="en-US" sz="2800" b="1" dirty="0">
                <a:solidFill>
                  <a:srgbClr val="92D050"/>
                </a:solidFill>
                <a:cs typeface="Aharoni" pitchFamily="2" charset="-79"/>
              </a:rPr>
              <a:t>&lt;head&gt; </a:t>
            </a:r>
          </a:p>
          <a:p>
            <a:pPr algn="just"/>
            <a:r>
              <a:rPr lang="en-US" sz="2800" dirty="0">
                <a:cs typeface="Aharoni" pitchFamily="2" charset="-79"/>
              </a:rPr>
              <a:t>		</a:t>
            </a:r>
            <a:r>
              <a:rPr lang="ru-RU" sz="2800" dirty="0">
                <a:cs typeface="Aharoni" pitchFamily="2" charset="-79"/>
              </a:rPr>
              <a:t>заголовок документа</a:t>
            </a:r>
            <a:endParaRPr lang="en-US" sz="2800" dirty="0">
              <a:cs typeface="Aharoni" pitchFamily="2" charset="-79"/>
            </a:endParaRPr>
          </a:p>
          <a:p>
            <a:pPr algn="just"/>
            <a:r>
              <a:rPr lang="en-US" sz="2800" dirty="0">
                <a:cs typeface="Aharoni" pitchFamily="2" charset="-79"/>
              </a:rPr>
              <a:t>	</a:t>
            </a:r>
            <a:r>
              <a:rPr lang="en-US" sz="2800" b="1" dirty="0">
                <a:solidFill>
                  <a:srgbClr val="92D050"/>
                </a:solidFill>
                <a:cs typeface="Aharoni" pitchFamily="2" charset="-79"/>
              </a:rPr>
              <a:t>&lt;/head&gt;</a:t>
            </a:r>
            <a:endParaRPr lang="ru-RU" sz="2800" b="1" dirty="0">
              <a:solidFill>
                <a:srgbClr val="92D050"/>
              </a:solidFill>
              <a:cs typeface="Aharoni" pitchFamily="2" charset="-79"/>
            </a:endParaRPr>
          </a:p>
          <a:p>
            <a:pPr algn="just"/>
            <a:r>
              <a:rPr lang="ru-RU" sz="2800" dirty="0">
                <a:cs typeface="Aharoni" pitchFamily="2" charset="-79"/>
              </a:rPr>
              <a:t>	</a:t>
            </a:r>
            <a:r>
              <a:rPr lang="en-US" sz="2800" b="1" dirty="0">
                <a:solidFill>
                  <a:srgbClr val="0070C0"/>
                </a:solidFill>
                <a:cs typeface="Aharoni" pitchFamily="2" charset="-79"/>
              </a:rPr>
              <a:t>&lt;body</a:t>
            </a:r>
            <a:r>
              <a:rPr lang="ru-RU" sz="2800" b="1" dirty="0">
                <a:solidFill>
                  <a:srgbClr val="0070C0"/>
                </a:solidFill>
                <a:cs typeface="Aharoni" pitchFamily="2" charset="-79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cs typeface="Aharoni" pitchFamily="2" charset="-79"/>
              </a:rPr>
              <a:t>bgcolor</a:t>
            </a:r>
            <a:r>
              <a:rPr lang="en-US" sz="2800" b="1" dirty="0">
                <a:solidFill>
                  <a:srgbClr val="0070C0"/>
                </a:solidFill>
                <a:cs typeface="Aharoni" pitchFamily="2" charset="-79"/>
              </a:rPr>
              <a:t>=“Blue” &gt;</a:t>
            </a:r>
          </a:p>
          <a:p>
            <a:pPr algn="just"/>
            <a:r>
              <a:rPr lang="en-US" sz="2800" dirty="0">
                <a:cs typeface="Aharoni" pitchFamily="2" charset="-79"/>
              </a:rPr>
              <a:t>		</a:t>
            </a:r>
            <a:r>
              <a:rPr lang="ru-RU" sz="2800" dirty="0">
                <a:cs typeface="Aharoni" pitchFamily="2" charset="-79"/>
              </a:rPr>
              <a:t>тело документа</a:t>
            </a:r>
            <a:endParaRPr lang="en-US" sz="2800" dirty="0">
              <a:cs typeface="Aharoni" pitchFamily="2" charset="-79"/>
            </a:endParaRPr>
          </a:p>
          <a:p>
            <a:pPr algn="just"/>
            <a:r>
              <a:rPr lang="en-US" sz="2800" dirty="0">
                <a:cs typeface="Aharoni" pitchFamily="2" charset="-79"/>
              </a:rPr>
              <a:t>	</a:t>
            </a:r>
            <a:r>
              <a:rPr lang="en-US" sz="2800" b="1" dirty="0">
                <a:solidFill>
                  <a:srgbClr val="0070C0"/>
                </a:solidFill>
                <a:cs typeface="Aharoni" pitchFamily="2" charset="-79"/>
              </a:rPr>
              <a:t>&lt;/body&gt;</a:t>
            </a:r>
          </a:p>
          <a:p>
            <a:pPr algn="just"/>
            <a:r>
              <a:rPr lang="en-US" sz="2800" b="1" dirty="0">
                <a:solidFill>
                  <a:srgbClr val="FF0000"/>
                </a:solidFill>
                <a:cs typeface="Aharoni" pitchFamily="2" charset="-79"/>
              </a:rPr>
              <a:t>&lt;/html&gt;</a:t>
            </a:r>
            <a:endParaRPr lang="ru-RU" sz="2800" b="1" dirty="0">
              <a:solidFill>
                <a:srgbClr val="FF0000"/>
              </a:solidFill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Тэги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b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</a:rPr>
              <a:t>жирный текст</a:t>
            </a: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b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</a:rPr>
              <a:t>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</a:rPr>
              <a:t>        наклонный текст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span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</a:rPr>
              <a:t>style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="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</a:rPr>
              <a:t>font-size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large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"&gt;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текст с другими параметрами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span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</a:rPr>
              <a:t>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</a:rPr>
              <a:t>align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="left"&gt;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</a:rPr>
              <a:t>параграф</a:t>
            </a: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ru-RU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ru-RU" sz="2800" dirty="0">
                <a:solidFill>
                  <a:srgbClr val="800000"/>
                </a:solidFill>
                <a:highlight>
                  <a:srgbClr val="FFFFFF"/>
                </a:highlight>
              </a:rPr>
              <a:t>h1</a:t>
            </a: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</a:rPr>
              <a:t> - заголовок (варианты h1 … h6) </a:t>
            </a: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ru-RU" sz="2800" dirty="0">
                <a:solidFill>
                  <a:srgbClr val="800000"/>
                </a:solidFill>
                <a:highlight>
                  <a:srgbClr val="FFFFFF"/>
                </a:highlight>
              </a:rPr>
              <a:t>h1</a:t>
            </a: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Тэги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Примечание: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HTML5 </a:t>
            </a:r>
            <a:r>
              <a:rPr lang="ru-RU" dirty="0" smtClean="0"/>
              <a:t>вместо тэгов </a:t>
            </a:r>
            <a:r>
              <a:rPr lang="en-US" dirty="0" smtClean="0"/>
              <a:t>&lt;b&gt; </a:t>
            </a:r>
            <a:r>
              <a:rPr lang="ru-RU" dirty="0" smtClean="0"/>
              <a:t>и </a:t>
            </a:r>
            <a:r>
              <a:rPr lang="en-US" dirty="0" smtClean="0"/>
              <a:t>&lt;</a:t>
            </a:r>
            <a:r>
              <a:rPr lang="en-US" dirty="0" err="1" smtClean="0"/>
              <a:t>i</a:t>
            </a:r>
            <a:r>
              <a:rPr lang="en-US" dirty="0" smtClean="0"/>
              <a:t>&gt; </a:t>
            </a:r>
            <a:r>
              <a:rPr lang="ru-RU" dirty="0" smtClean="0"/>
              <a:t>предлагается использовать тэги </a:t>
            </a:r>
            <a:r>
              <a:rPr lang="en-US" dirty="0" smtClean="0"/>
              <a:t>&lt;strong&gt; </a:t>
            </a:r>
            <a:r>
              <a:rPr lang="ru-RU" dirty="0" smtClean="0"/>
              <a:t>и </a:t>
            </a:r>
            <a:r>
              <a:rPr lang="en-US" dirty="0" smtClean="0"/>
              <a:t>&lt;</a:t>
            </a:r>
            <a:r>
              <a:rPr lang="en-US" dirty="0" err="1" smtClean="0"/>
              <a:t>em</a:t>
            </a:r>
            <a:r>
              <a:rPr lang="en-US" dirty="0" smtClean="0"/>
              <a:t>&gt; </a:t>
            </a:r>
            <a:r>
              <a:rPr lang="ru-RU" dirty="0" smtClean="0"/>
              <a:t>соответственно: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</a:rPr>
              <a:t>strong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</a:rPr>
              <a:t>жирный текст</a:t>
            </a:r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</a:rPr>
              <a:t>strong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</a:rPr>
              <a:t>em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</a:rPr>
              <a:t>        наклонный текст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</a:rPr>
              <a:t>span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</a:rPr>
              <a:t>style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="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</a:rPr>
              <a:t>font-size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large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"&gt;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текст с другими параметрами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</a:rPr>
              <a:t>span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</a:rPr>
              <a:t>em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</a:rPr>
              <a:t>align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="left"&gt;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</a:rPr>
              <a:t>параграф</a:t>
            </a:r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ru-RU" sz="2400" dirty="0">
                <a:solidFill>
                  <a:srgbClr val="800000"/>
                </a:solidFill>
                <a:highlight>
                  <a:srgbClr val="FFFFFF"/>
                </a:highlight>
              </a:rPr>
              <a:t>h1</a:t>
            </a:r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</a:rPr>
              <a:t> - заголовок (варианты h1 … h6) </a:t>
            </a:r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ru-RU" sz="2400" dirty="0">
                <a:solidFill>
                  <a:srgbClr val="800000"/>
                </a:solidFill>
                <a:highlight>
                  <a:srgbClr val="FFFFFF"/>
                </a:highlight>
              </a:rPr>
              <a:t>h1</a:t>
            </a:r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400" dirty="0">
              <a:cs typeface="Aharoni" pitchFamily="2" charset="-79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792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Тэги </a:t>
            </a:r>
            <a:r>
              <a:rPr lang="en-US" dirty="0" smtClean="0">
                <a:latin typeface="+mn-lt"/>
              </a:rPr>
              <a:t>HTML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b="1" dirty="0">
                <a:solidFill>
                  <a:srgbClr val="0070C0"/>
                </a:solidFill>
                <a:cs typeface="Aharoni" pitchFamily="2" charset="-79"/>
              </a:rPr>
              <a:t>&lt;div&gt; </a:t>
            </a:r>
          </a:p>
          <a:p>
            <a:pPr algn="just"/>
            <a:r>
              <a:rPr lang="ru-RU" sz="2800" dirty="0"/>
              <a:t>Элемент </a:t>
            </a:r>
            <a:r>
              <a:rPr lang="ru-RU" sz="2800" b="1" dirty="0"/>
              <a:t>&lt;</a:t>
            </a:r>
            <a:r>
              <a:rPr lang="ru-RU" sz="2800" b="1" dirty="0" err="1"/>
              <a:t>div</a:t>
            </a:r>
            <a:r>
              <a:rPr lang="ru-RU" sz="2800" b="1" dirty="0"/>
              <a:t>&gt; </a:t>
            </a:r>
            <a:r>
              <a:rPr lang="ru-RU" sz="2800" dirty="0"/>
              <a:t>является блочным элементом и предназначен для выделения фрагмента документа с целью изменения вида содержимого. Как правило, вид блока управляется с помощью стилей.</a:t>
            </a:r>
            <a:r>
              <a:rPr lang="en-US" sz="2800" b="1" dirty="0">
                <a:solidFill>
                  <a:srgbClr val="0070C0"/>
                </a:solidFill>
                <a:cs typeface="Aharoni" pitchFamily="2" charset="-79"/>
              </a:rPr>
              <a:t> </a:t>
            </a:r>
            <a:endParaRPr lang="en-US" sz="2800" dirty="0">
              <a:cs typeface="Aharoni" pitchFamily="2" charset="-79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F9F222B7-B85A-43FD-938E-5114CCD49692}" vid="{2E689C93-8D74-498C-BB7C-89E99585D9E4}"/>
    </a:ext>
  </a:extLst>
</a:theme>
</file>

<file path=ppt/theme/theme2.xml><?xml version="1.0" encoding="utf-8"?>
<a:theme xmlns:a="http://schemas.openxmlformats.org/drawingml/2006/main" name="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4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4" id="{B5F57CE8-6E15-4F4F-85F2-616DEAD592A0}" vid="{429BA3D2-23A4-4F8D-805B-B4459560EC05}"/>
    </a:ext>
  </a:extLst>
</a:theme>
</file>

<file path=ppt/theme/theme4.xml><?xml version="1.0" encoding="utf-8"?>
<a:theme xmlns:a="http://schemas.openxmlformats.org/drawingml/2006/main" name="1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eme1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C0C0C0"/>
      </a:lt2>
      <a:accent1>
        <a:srgbClr val="1B9AD9"/>
      </a:accent1>
      <a:accent2>
        <a:srgbClr val="E4A04E"/>
      </a:accent2>
      <a:accent3>
        <a:srgbClr val="FFFFFF"/>
      </a:accent3>
      <a:accent4>
        <a:srgbClr val="174578"/>
      </a:accent4>
      <a:accent5>
        <a:srgbClr val="ABCAE9"/>
      </a:accent5>
      <a:accent6>
        <a:srgbClr val="CF9146"/>
      </a:accent6>
      <a:hlink>
        <a:srgbClr val="66CC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3366"/>
        </a:dk1>
        <a:lt1>
          <a:srgbClr val="FFFFFF"/>
        </a:lt1>
        <a:dk2>
          <a:srgbClr val="000000"/>
        </a:dk2>
        <a:lt2>
          <a:srgbClr val="C0C0C0"/>
        </a:lt2>
        <a:accent1>
          <a:srgbClr val="3556A7"/>
        </a:accent1>
        <a:accent2>
          <a:srgbClr val="C78DD7"/>
        </a:accent2>
        <a:accent3>
          <a:srgbClr val="FFFFFF"/>
        </a:accent3>
        <a:accent4>
          <a:srgbClr val="002A56"/>
        </a:accent4>
        <a:accent5>
          <a:srgbClr val="AEB4D0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399D72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ECCBC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1B9AD9"/>
        </a:accent1>
        <a:accent2>
          <a:srgbClr val="E4A04E"/>
        </a:accent2>
        <a:accent3>
          <a:srgbClr val="FFFFFF"/>
        </a:accent3>
        <a:accent4>
          <a:srgbClr val="174578"/>
        </a:accent4>
        <a:accent5>
          <a:srgbClr val="ABCAE9"/>
        </a:accent5>
        <a:accent6>
          <a:srgbClr val="CF9146"/>
        </a:accent6>
        <a:hlink>
          <a:srgbClr val="66CC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E59C2612-480F-464D-AF90-C08CB7087C91}" vid="{542D0048-C83B-43D5-A291-419DE1D6F5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Тема3</Template>
  <TotalTime>6651</TotalTime>
  <Words>634</Words>
  <Application>Microsoft Office PowerPoint</Application>
  <PresentationFormat>Widescreen</PresentationFormat>
  <Paragraphs>180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Aharoni</vt:lpstr>
      <vt:lpstr>Arial</vt:lpstr>
      <vt:lpstr>Calibri</vt:lpstr>
      <vt:lpstr>Calibri Light</vt:lpstr>
      <vt:lpstr>Consolas</vt:lpstr>
      <vt:lpstr>Verdana</vt:lpstr>
      <vt:lpstr>Wingdings</vt:lpstr>
      <vt:lpstr>Тема3</vt:lpstr>
      <vt:lpstr>Макеты раскадровки</vt:lpstr>
      <vt:lpstr>Тема4</vt:lpstr>
      <vt:lpstr>1_Макеты раскадровки</vt:lpstr>
      <vt:lpstr>Theme1</vt:lpstr>
      <vt:lpstr>Image</vt:lpstr>
      <vt:lpstr>Знакомство с HTML</vt:lpstr>
      <vt:lpstr>Знакомство с HTML</vt:lpstr>
      <vt:lpstr>Знакомство с HTML</vt:lpstr>
      <vt:lpstr>PowerPoint Presentation</vt:lpstr>
      <vt:lpstr>Тэги HTML</vt:lpstr>
      <vt:lpstr>Тэги HTML</vt:lpstr>
      <vt:lpstr>Тэги HTML</vt:lpstr>
      <vt:lpstr>Тэги HTML</vt:lpstr>
      <vt:lpstr>Тэги HTML</vt:lpstr>
      <vt:lpstr>Тэги HTML</vt:lpstr>
      <vt:lpstr>Тэги HTML</vt:lpstr>
      <vt:lpstr>Тэги HTML</vt:lpstr>
      <vt:lpstr>Тэги HTML</vt:lpstr>
      <vt:lpstr>Тэги HTML</vt:lpstr>
      <vt:lpstr>Тэги HTML</vt:lpstr>
      <vt:lpstr>Таблицы</vt:lpstr>
      <vt:lpstr>Тэг &lt;table&gt;</vt:lpstr>
      <vt:lpstr>Пример разметки таблицы HTML</vt:lpstr>
      <vt:lpstr>Объединение ячеек таблицы</vt:lpstr>
      <vt:lpstr>Формы</vt:lpstr>
      <vt:lpstr>Тег &lt;form&gt;</vt:lpstr>
      <vt:lpstr>Тег &lt;form&gt;</vt:lpstr>
      <vt:lpstr>Формы HTML</vt:lpstr>
      <vt:lpstr>Методы передачи данных формы HTML</vt:lpstr>
      <vt:lpstr>Передача данных на сервер</vt:lpstr>
      <vt:lpstr>Пример формы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</dc:title>
  <dc:creator>android</dc:creator>
  <cp:lastModifiedBy>Igor Glamazdin</cp:lastModifiedBy>
  <cp:revision>26</cp:revision>
  <dcterms:created xsi:type="dcterms:W3CDTF">2013-11-20T10:33:52Z</dcterms:created>
  <dcterms:modified xsi:type="dcterms:W3CDTF">2021-02-18T17:59:31Z</dcterms:modified>
</cp:coreProperties>
</file>