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73" r:id="rId3"/>
    <p:sldMasterId id="2147483785" r:id="rId4"/>
    <p:sldMasterId id="2147483790" r:id="rId5"/>
  </p:sldMasterIdLst>
  <p:notesMasterIdLst>
    <p:notesMasterId r:id="rId26"/>
  </p:notesMasterIdLst>
  <p:sldIdLst>
    <p:sldId id="256" r:id="rId6"/>
    <p:sldId id="312" r:id="rId7"/>
    <p:sldId id="315" r:id="rId8"/>
    <p:sldId id="275" r:id="rId9"/>
    <p:sldId id="276" r:id="rId10"/>
    <p:sldId id="277" r:id="rId11"/>
    <p:sldId id="278" r:id="rId12"/>
    <p:sldId id="279" r:id="rId13"/>
    <p:sldId id="280" r:id="rId14"/>
    <p:sldId id="316" r:id="rId15"/>
    <p:sldId id="317" r:id="rId16"/>
    <p:sldId id="318" r:id="rId17"/>
    <p:sldId id="281" r:id="rId18"/>
    <p:sldId id="320" r:id="rId19"/>
    <p:sldId id="325" r:id="rId20"/>
    <p:sldId id="322" r:id="rId21"/>
    <p:sldId id="326" r:id="rId22"/>
    <p:sldId id="328" r:id="rId23"/>
    <p:sldId id="327" r:id="rId24"/>
    <p:sldId id="32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83" d="100"/>
          <a:sy n="83" d="100"/>
        </p:scale>
        <p:origin x="65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7EDC-20BD-46AF-901F-12B5C49A6870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9F926-C551-4C60-B597-4D1EA39827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0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6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82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7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2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5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34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27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8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4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08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61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45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25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012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84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285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327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6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9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73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7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182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59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050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2358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688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48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529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266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64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5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7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2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8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15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DD9AFCED-8E91-4CD6-876B-B832A6D94683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679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://bootstrap-3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Стили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Селектор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атрибута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[required]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[data-author]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fontstyle</a:t>
            </a:r>
            <a:r>
              <a:rPr lang="en-US" sz="2800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&lt;div  id=“</a:t>
            </a:r>
            <a:r>
              <a:rPr lang="en-US" sz="2800" dirty="0" err="1">
                <a:cs typeface="Times New Roman" panose="02020603050405020304" pitchFamily="18" charset="0"/>
              </a:rPr>
              <a:t>teft_panel</a:t>
            </a:r>
            <a:r>
              <a:rPr lang="en-US" sz="2800" dirty="0">
                <a:cs typeface="Times New Roman" panose="02020603050405020304" pitchFamily="18" charset="0"/>
              </a:rPr>
              <a:t>” </a:t>
            </a:r>
            <a:r>
              <a:rPr lang="en-US" sz="2800" b="1" dirty="0">
                <a:cs typeface="Times New Roman" panose="02020603050405020304" pitchFamily="18" charset="0"/>
              </a:rPr>
              <a:t>required&gt;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&lt;/div&gt;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&lt;div  id</a:t>
            </a:r>
            <a:r>
              <a:rPr lang="en-US" sz="2800" dirty="0">
                <a:cs typeface="Times New Roman" panose="02020603050405020304" pitchFamily="18" charset="0"/>
              </a:rPr>
              <a:t>=“</a:t>
            </a:r>
            <a:r>
              <a:rPr lang="en-US" sz="2800" dirty="0" err="1">
                <a:cs typeface="Times New Roman" panose="02020603050405020304" pitchFamily="18" charset="0"/>
              </a:rPr>
              <a:t>right_panel</a:t>
            </a:r>
            <a:r>
              <a:rPr lang="en-US" sz="2800" dirty="0">
                <a:cs typeface="Times New Roman" panose="02020603050405020304" pitchFamily="18" charset="0"/>
              </a:rPr>
              <a:t>” </a:t>
            </a:r>
            <a:r>
              <a:rPr lang="en-US" sz="2800" b="1" dirty="0">
                <a:cs typeface="Times New Roman" panose="02020603050405020304" pitchFamily="18" charset="0"/>
              </a:rPr>
              <a:t>data-author=“Jon”</a:t>
            </a:r>
            <a:r>
              <a:rPr lang="en-US" sz="2800" dirty="0">
                <a:cs typeface="Times New Roman" panose="02020603050405020304" pitchFamily="18" charset="0"/>
              </a:rPr>
              <a:t>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&lt;/div&gt;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Псевдо-элемент и псевдо-класс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p::first-letter</a:t>
            </a:r>
            <a:r>
              <a:rPr lang="en-US" sz="2800" dirty="0">
                <a:cs typeface="Times New Roman" panose="02020603050405020304" pitchFamily="18" charset="0"/>
              </a:rPr>
              <a:t>{fontweight: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p:hover</a:t>
            </a:r>
            <a:r>
              <a:rPr lang="en-US" sz="2800" dirty="0">
                <a:cs typeface="Times New Roman" panose="02020603050405020304" pitchFamily="18" charset="0"/>
              </a:rPr>
              <a:t>{color: red;}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&lt;p  class=“normal” 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&lt;/p&gt;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303912" y="4581128"/>
            <a:ext cx="360040" cy="7200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Цепочки селекторов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div, li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form p</a:t>
            </a:r>
            <a:r>
              <a:rPr lang="en-US" sz="2800" b="1" dirty="0">
                <a:cs typeface="Times New Roman" panose="02020603050405020304" pitchFamily="18" charset="0"/>
              </a:rPr>
              <a:t>, li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cs typeface="Times New Roman" panose="02020603050405020304" pitchFamily="18" charset="0"/>
              </a:rPr>
              <a:t>Комбинации селекторов</a:t>
            </a:r>
            <a:endParaRPr lang="ru-RU" sz="32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Вложенные 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#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="div1"&gt;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text3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705593" y="981384"/>
            <a:ext cx="35283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559496" y="3094155"/>
            <a:ext cx="309634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>
            <a:off x="2927648" y="1412776"/>
            <a:ext cx="3600400" cy="1872865"/>
          </a:xfrm>
          <a:prstGeom prst="arc">
            <a:avLst>
              <a:gd name="adj1" fmla="val 17891293"/>
              <a:gd name="adj2" fmla="val 485527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35560" y="4113733"/>
            <a:ext cx="288032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>
            <a:off x="2927648" y="902234"/>
            <a:ext cx="3600400" cy="3103487"/>
          </a:xfrm>
          <a:prstGeom prst="arc">
            <a:avLst>
              <a:gd name="adj1" fmla="val 77910"/>
              <a:gd name="adj2" fmla="val 485527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7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Дочерние 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#div1 </a:t>
            </a:r>
            <a:r>
              <a:rPr lang="en-US" sz="2800" b="1" dirty="0">
                <a:solidFill>
                  <a:srgbClr val="800000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 p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="div1"&gt;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text3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065633" y="1196752"/>
            <a:ext cx="352839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639616" y="3140968"/>
            <a:ext cx="259228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>
            <a:off x="3287688" y="1628144"/>
            <a:ext cx="3600400" cy="1872865"/>
          </a:xfrm>
          <a:prstGeom prst="arc">
            <a:avLst>
              <a:gd name="adj1" fmla="val 17891293"/>
              <a:gd name="adj2" fmla="val 485527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065634" y="1628144"/>
            <a:ext cx="934023" cy="864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Родственные 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~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Lorum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ipsum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myTable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="lorem"&gt;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…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703512" y="980728"/>
            <a:ext cx="3672408" cy="799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9600" y="3501008"/>
            <a:ext cx="6350496" cy="2736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Соседние</a:t>
            </a:r>
            <a:r>
              <a:rPr lang="ru-RU" dirty="0" smtClean="0">
                <a:latin typeface="+mn-lt"/>
                <a:cs typeface="Times New Roman" panose="02020603050405020304" pitchFamily="18" charset="0"/>
              </a:rPr>
              <a:t> селекторы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2800" dirty="0">
                <a:solidFill>
                  <a:srgbClr val="800000"/>
                </a:solidFill>
                <a:highlight>
                  <a:srgbClr val="FFFFFF"/>
                </a:highlight>
              </a:rPr>
              <a:t>+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FF"/>
                </a:highlight>
              </a:rPr>
              <a:t>color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red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</a:rPr>
              <a:t>Lorum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ipsum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 err="1">
                <a:solidFill>
                  <a:srgbClr val="800000"/>
                </a:solidFill>
                <a:highlight>
                  <a:srgbClr val="FFFFFF"/>
                </a:highlight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</a:rPr>
              <a:t>myTable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table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="fancy bold"&gt;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="lorem"&gt;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  …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p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</a:rPr>
              <a:t>div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919536" y="980728"/>
            <a:ext cx="3672408" cy="799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9600" y="3645024"/>
            <a:ext cx="627848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cs typeface="Times New Roman" panose="02020603050405020304" pitchFamily="18" charset="0"/>
              </a:rPr>
              <a:t>Стили для цвета, шрифта, блоков (самостоятельно)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cs typeface="Times New Roman" panose="02020603050405020304" pitchFamily="18" charset="0"/>
              </a:rPr>
              <a:t>Подключение таблицы стилей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Стили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cs typeface="Times New Roman" panose="02020603050405020304" pitchFamily="18" charset="0"/>
              </a:rPr>
              <a:t>Тема лекции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Применение стилей в </a:t>
            </a:r>
            <a:r>
              <a:rPr lang="en-US" dirty="0" smtClean="0">
                <a:cs typeface="Times New Roman" panose="02020603050405020304" pitchFamily="18" charset="0"/>
              </a:rPr>
              <a:t>HTML</a:t>
            </a:r>
            <a:endParaRPr lang="ru-RU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b="1" dirty="0"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Знакомство с стилями. </a:t>
            </a:r>
            <a:r>
              <a:rPr lang="en-US" dirty="0" smtClean="0">
                <a:cs typeface="Times New Roman" panose="02020603050405020304" pitchFamily="18" charset="0"/>
              </a:rPr>
              <a:t>CSS. </a:t>
            </a:r>
            <a:r>
              <a:rPr lang="ru-RU" dirty="0" smtClean="0">
                <a:cs typeface="Times New Roman" panose="02020603050405020304" pitchFamily="18" charset="0"/>
              </a:rPr>
              <a:t>Применение стилей и </a:t>
            </a:r>
            <a:r>
              <a:rPr lang="en-US" dirty="0" smtClean="0">
                <a:cs typeface="Times New Roman" panose="02020603050405020304" pitchFamily="18" charset="0"/>
              </a:rPr>
              <a:t>CSS </a:t>
            </a:r>
            <a:r>
              <a:rPr lang="ru-RU" dirty="0" smtClean="0">
                <a:cs typeface="Times New Roman" panose="02020603050405020304" pitchFamily="18" charset="0"/>
              </a:rPr>
              <a:t>в </a:t>
            </a:r>
            <a:r>
              <a:rPr lang="en-US" dirty="0" smtClean="0">
                <a:cs typeface="Times New Roman" panose="02020603050405020304" pitchFamily="18" charset="0"/>
              </a:rPr>
              <a:t>HTML.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Знакомство с </a:t>
            </a:r>
            <a:r>
              <a:rPr lang="en-US" dirty="0" smtClean="0">
                <a:cs typeface="Times New Roman" panose="02020603050405020304" pitchFamily="18" charset="0"/>
              </a:rPr>
              <a:t>Bootstrap</a:t>
            </a:r>
            <a:endParaRPr lang="ru-RU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Подключение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Подключение таблицы стилей производится в тэге </a:t>
            </a:r>
            <a:r>
              <a:rPr lang="en-US" dirty="0" smtClean="0">
                <a:cs typeface="Times New Roman" panose="02020603050405020304" pitchFamily="18" charset="0"/>
              </a:rPr>
              <a:t>&lt;head&gt;</a:t>
            </a:r>
          </a:p>
          <a:p>
            <a:pPr algn="just"/>
            <a:endParaRPr lang="en-US" b="1" dirty="0" smtClean="0"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cs typeface="Times New Roman" panose="02020603050405020304" pitchFamily="18" charset="0"/>
              </a:rPr>
              <a:t>&lt;link </a:t>
            </a:r>
            <a:r>
              <a:rPr lang="en-US" b="1" dirty="0" err="1" smtClean="0">
                <a:cs typeface="Times New Roman" panose="02020603050405020304" pitchFamily="18" charset="0"/>
              </a:rPr>
              <a:t>rel</a:t>
            </a:r>
            <a:r>
              <a:rPr lang="en-US" b="1" dirty="0" smtClean="0">
                <a:cs typeface="Times New Roman" panose="02020603050405020304" pitchFamily="18" charset="0"/>
              </a:rPr>
              <a:t>="</a:t>
            </a:r>
            <a:r>
              <a:rPr lang="en-US" b="1" dirty="0" err="1" smtClean="0">
                <a:cs typeface="Times New Roman" panose="02020603050405020304" pitchFamily="18" charset="0"/>
              </a:rPr>
              <a:t>stylesheet</a:t>
            </a:r>
            <a:r>
              <a:rPr lang="en-US" b="1" dirty="0" smtClean="0">
                <a:cs typeface="Times New Roman" panose="02020603050405020304" pitchFamily="18" charset="0"/>
              </a:rPr>
              <a:t>" type="text/</a:t>
            </a:r>
            <a:r>
              <a:rPr lang="en-US" b="1" dirty="0" err="1" smtClean="0">
                <a:cs typeface="Times New Roman" panose="02020603050405020304" pitchFamily="18" charset="0"/>
              </a:rPr>
              <a:t>css</a:t>
            </a:r>
            <a:r>
              <a:rPr lang="en-US" b="1" dirty="0" smtClean="0">
                <a:cs typeface="Times New Roman" panose="02020603050405020304" pitchFamily="18" charset="0"/>
              </a:rPr>
              <a:t>“</a:t>
            </a:r>
          </a:p>
          <a:p>
            <a:pPr algn="just"/>
            <a:r>
              <a:rPr lang="en-US" b="1" dirty="0" smtClean="0">
                <a:cs typeface="Times New Roman" panose="02020603050405020304" pitchFamily="18" charset="0"/>
              </a:rPr>
              <a:t>		</a:t>
            </a:r>
            <a:r>
              <a:rPr lang="en-US" b="1" dirty="0" err="1" smtClean="0">
                <a:cs typeface="Times New Roman" panose="02020603050405020304" pitchFamily="18" charset="0"/>
              </a:rPr>
              <a:t>href</a:t>
            </a:r>
            <a:r>
              <a:rPr lang="en-US" b="1" dirty="0" smtClean="0">
                <a:cs typeface="Times New Roman" panose="02020603050405020304" pitchFamily="18" charset="0"/>
              </a:rPr>
              <a:t>="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http://somehost/style.css</a:t>
            </a:r>
            <a:r>
              <a:rPr lang="en-US" b="1" dirty="0" smtClean="0">
                <a:cs typeface="Times New Roman" panose="02020603050405020304" pitchFamily="18" charset="0"/>
              </a:rPr>
              <a:t>"&gt;</a:t>
            </a:r>
            <a:endParaRPr lang="ru-RU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Литература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Мейер Э. CSS </a:t>
            </a:r>
            <a:r>
              <a:rPr lang="ru-RU" dirty="0">
                <a:cs typeface="Times New Roman" panose="02020603050405020304" pitchFamily="18" charset="0"/>
              </a:rPr>
              <a:t>– каскадные таблицы стилей. </a:t>
            </a:r>
            <a:r>
              <a:rPr lang="ru-RU" dirty="0" smtClean="0">
                <a:cs typeface="Times New Roman" panose="02020603050405020304" pitchFamily="18" charset="0"/>
              </a:rPr>
              <a:t>Подробное </a:t>
            </a:r>
            <a:r>
              <a:rPr lang="ru-RU" dirty="0">
                <a:cs typeface="Times New Roman" panose="02020603050405020304" pitchFamily="18" charset="0"/>
              </a:rPr>
              <a:t>руководство, 33е издание. – </a:t>
            </a:r>
            <a:r>
              <a:rPr lang="ru-RU" dirty="0" smtClean="0">
                <a:cs typeface="Times New Roman" panose="02020603050405020304" pitchFamily="18" charset="0"/>
              </a:rPr>
              <a:t>Пер.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с </a:t>
            </a:r>
            <a:r>
              <a:rPr lang="ru-RU" dirty="0">
                <a:cs typeface="Times New Roman" panose="02020603050405020304" pitchFamily="18" charset="0"/>
              </a:rPr>
              <a:t>англ. – СПб: </a:t>
            </a:r>
            <a:r>
              <a:rPr lang="ru-RU" dirty="0" smtClean="0">
                <a:cs typeface="Times New Roman" panose="02020603050405020304" pitchFamily="18" charset="0"/>
              </a:rPr>
              <a:t>Символ-Плюс</a:t>
            </a:r>
            <a:r>
              <a:rPr lang="ru-RU" dirty="0">
                <a:cs typeface="Times New Roman" panose="02020603050405020304" pitchFamily="18" charset="0"/>
              </a:rPr>
              <a:t>, 2008. – 576 с., ил</a:t>
            </a:r>
            <a:r>
              <a:rPr lang="ru-RU" dirty="0" smtClean="0"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Professional CSS : cascading style sheets for Web design / Christopher Schmitt ... [et al</a:t>
            </a:r>
            <a:r>
              <a:rPr lang="en-US" dirty="0" smtClean="0">
                <a:cs typeface="Times New Roman" panose="02020603050405020304" pitchFamily="18" charset="0"/>
              </a:rPr>
              <a:t>.] - Wiley </a:t>
            </a:r>
            <a:r>
              <a:rPr lang="en-US" dirty="0">
                <a:cs typeface="Times New Roman" panose="02020603050405020304" pitchFamily="18" charset="0"/>
              </a:rPr>
              <a:t>Publishing, Inc., Indianapolis, </a:t>
            </a:r>
            <a:r>
              <a:rPr lang="en-US" dirty="0" smtClean="0">
                <a:cs typeface="Times New Roman" panose="02020603050405020304" pitchFamily="18" charset="0"/>
              </a:rPr>
              <a:t>Indiana, 2005. – 434p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  <a:hlinkClick r:id="rId2"/>
              </a:rPr>
              <a:t>http://www.w3schools.com</a:t>
            </a:r>
            <a:r>
              <a:rPr lang="en-US" dirty="0" smtClean="0">
                <a:cs typeface="Times New Roman" panose="02020603050405020304" pitchFamily="18" charset="0"/>
                <a:hlinkClick r:id="rId2"/>
              </a:rPr>
              <a:t>/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  <a:hlinkClick r:id="rId3"/>
              </a:rPr>
              <a:t>http://getbootstrap.com</a:t>
            </a:r>
            <a:r>
              <a:rPr lang="en-US" dirty="0" smtClean="0">
                <a:cs typeface="Times New Roman" panose="02020603050405020304" pitchFamily="18" charset="0"/>
                <a:hlinkClick r:id="rId3"/>
              </a:rPr>
              <a:t>/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  <a:hlinkClick r:id="rId4"/>
              </a:rPr>
              <a:t>http://bootstrap-3.ru</a:t>
            </a:r>
            <a:r>
              <a:rPr lang="en-US" dirty="0" smtClean="0">
                <a:cs typeface="Times New Roman" panose="02020603050405020304" pitchFamily="18" charset="0"/>
                <a:hlinkClick r:id="rId4"/>
              </a:rPr>
              <a:t>/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Селекторы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  <a:cs typeface="Times New Roman" panose="02020603050405020304" pitchFamily="18" charset="0"/>
              </a:rPr>
              <a:t>Обзор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Каскадные таблицы стилей (CSS – </a:t>
            </a:r>
            <a:r>
              <a:rPr lang="ru-RU" dirty="0" err="1" smtClean="0">
                <a:cs typeface="Times New Roman" panose="02020603050405020304" pitchFamily="18" charset="0"/>
              </a:rPr>
              <a:t>Cascading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cs typeface="Times New Roman" panose="02020603050405020304" pitchFamily="18" charset="0"/>
              </a:rPr>
              <a:t>Style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cs typeface="Times New Roman" panose="02020603050405020304" pitchFamily="18" charset="0"/>
              </a:rPr>
              <a:t>Sheets</a:t>
            </a:r>
            <a:r>
              <a:rPr lang="ru-RU" dirty="0" smtClean="0">
                <a:cs typeface="Times New Roman" panose="02020603050405020304" pitchFamily="18" charset="0"/>
              </a:rPr>
              <a:t>) –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механизм управления представлением отдельных документов или их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наборов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CSS  –  это  набор  стандартов,  которые  регулируют  некоторые  методы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применения элементов стиля к страницам HTML. Стиль включает в себя все типы элементов дизайна: шрифт, фон, текст, цвета ссылок, поля и расположение объектов на  странице. 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Синтаксис задания стиля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CSS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selector {</a:t>
            </a:r>
            <a:r>
              <a:rPr lang="ru-RU" dirty="0" smtClean="0">
                <a:cs typeface="Times New Roman" panose="02020603050405020304" pitchFamily="18" charset="0"/>
              </a:rPr>
              <a:t>свойство</a:t>
            </a:r>
            <a:r>
              <a:rPr lang="en-US" dirty="0" smtClean="0">
                <a:cs typeface="Times New Roman" panose="02020603050405020304" pitchFamily="18" charset="0"/>
              </a:rPr>
              <a:t>1: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1; </a:t>
            </a:r>
            <a:endParaRPr lang="ru-RU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		 свойство</a:t>
            </a:r>
            <a:r>
              <a:rPr lang="en-US" dirty="0" smtClean="0">
                <a:cs typeface="Times New Roman" panose="02020603050405020304" pitchFamily="18" charset="0"/>
              </a:rPr>
              <a:t>2: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2; </a:t>
            </a:r>
            <a:endParaRPr lang="ru-RU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		 свойство</a:t>
            </a:r>
            <a:r>
              <a:rPr lang="en-US" dirty="0" smtClean="0">
                <a:cs typeface="Times New Roman" panose="02020603050405020304" pitchFamily="18" charset="0"/>
              </a:rPr>
              <a:t>3: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3; </a:t>
            </a:r>
            <a:endParaRPr lang="ru-RU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		 свойство</a:t>
            </a:r>
            <a:r>
              <a:rPr lang="en-US" dirty="0" smtClean="0">
                <a:cs typeface="Times New Roman" panose="02020603050405020304" pitchFamily="18" charset="0"/>
              </a:rPr>
              <a:t>4: </a:t>
            </a:r>
            <a:r>
              <a:rPr lang="ru-RU" dirty="0" smtClean="0"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cs typeface="Times New Roman" panose="02020603050405020304" pitchFamily="18" charset="0"/>
              </a:rPr>
              <a:t>4; }</a:t>
            </a:r>
          </a:p>
          <a:p>
            <a:pPr algn="just"/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cs typeface="Times New Roman" panose="02020603050405020304" pitchFamily="18" charset="0"/>
              </a:rPr>
              <a:t>Например: 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cs typeface="Times New Roman" panose="02020603050405020304" pitchFamily="18" charset="0"/>
              </a:rPr>
              <a:t>b {color: red};  title{</a:t>
            </a:r>
            <a:r>
              <a:rPr lang="en-US" b="1" dirty="0" err="1" smtClean="0">
                <a:cs typeface="Times New Roman" panose="02020603050405020304" pitchFamily="18" charset="0"/>
              </a:rPr>
              <a:t>fontweight</a:t>
            </a:r>
            <a:r>
              <a:rPr lang="en-US" b="1" dirty="0" smtClean="0">
                <a:cs typeface="Times New Roman" panose="02020603050405020304" pitchFamily="18" charset="0"/>
              </a:rPr>
              <a:t>: bold;}</a:t>
            </a:r>
            <a:endParaRPr lang="ru-RU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електор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класса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>
                <a:cs typeface="Times New Roman" panose="02020603050405020304" pitchFamily="18" charset="0"/>
              </a:rPr>
              <a:t>p.warning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fontweight</a:t>
            </a:r>
            <a:r>
              <a:rPr lang="en-US" sz="2800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 err="1">
                <a:cs typeface="Times New Roman" panose="02020603050405020304" pitchFamily="18" charset="0"/>
              </a:rPr>
              <a:t>p.urgent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fontstyle</a:t>
            </a:r>
            <a:r>
              <a:rPr lang="en-US" sz="2800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&lt;p  class=“warning”&gt;</a:t>
            </a:r>
            <a:r>
              <a:rPr lang="ru-RU" sz="2800" b="1" dirty="0">
                <a:cs typeface="Times New Roman" panose="02020603050405020304" pitchFamily="18" charset="0"/>
              </a:rPr>
              <a:t>текст</a:t>
            </a:r>
            <a:r>
              <a:rPr lang="en-US" sz="2800" b="1" dirty="0">
                <a:cs typeface="Times New Roman" panose="02020603050405020304" pitchFamily="18" charset="0"/>
              </a:rPr>
              <a:t>&lt;/p&gt;</a:t>
            </a:r>
            <a:r>
              <a:rPr lang="ru-RU" sz="2800" b="1" dirty="0">
                <a:cs typeface="Times New Roman" panose="02020603050405020304" pitchFamily="18" charset="0"/>
              </a:rPr>
              <a:t> 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Обобщенный селектор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.warning </a:t>
            </a:r>
            <a:r>
              <a:rPr lang="en-US" sz="2800" dirty="0">
                <a:cs typeface="Times New Roman" panose="02020603050405020304" pitchFamily="18" charset="0"/>
              </a:rPr>
              <a:t>{color: red;}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.urgent </a:t>
            </a:r>
            <a:r>
              <a:rPr lang="en-US" sz="2800" dirty="0">
                <a:cs typeface="Times New Roman" panose="02020603050405020304" pitchFamily="18" charset="0"/>
              </a:rPr>
              <a:t>{</a:t>
            </a:r>
            <a:r>
              <a:rPr lang="en-US" sz="2800" dirty="0" err="1">
                <a:cs typeface="Times New Roman" panose="02020603050405020304" pitchFamily="18" charset="0"/>
              </a:rPr>
              <a:t>fontstyle</a:t>
            </a:r>
            <a:r>
              <a:rPr lang="en-US" sz="2800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&lt;b  </a:t>
            </a:r>
            <a:r>
              <a:rPr lang="en-US" sz="2800" b="1" dirty="0">
                <a:cs typeface="Times New Roman" panose="02020603050405020304" pitchFamily="18" charset="0"/>
              </a:rPr>
              <a:t>class=“warning”</a:t>
            </a:r>
            <a:r>
              <a:rPr lang="en-US" sz="2800" dirty="0">
                <a:cs typeface="Times New Roman" panose="02020603050405020304" pitchFamily="18" charset="0"/>
              </a:rPr>
              <a:t>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&lt;/b&gt;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Селектор идентификатора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#</a:t>
            </a:r>
            <a:r>
              <a:rPr lang="en-US" sz="2800" b="1" dirty="0" err="1">
                <a:cs typeface="Times New Roman" panose="02020603050405020304" pitchFamily="18" charset="0"/>
              </a:rPr>
              <a:t>left_panel</a:t>
            </a:r>
            <a:r>
              <a:rPr lang="en-US" sz="2800" b="1" dirty="0">
                <a:cs typeface="Times New Roman" panose="02020603050405020304" pitchFamily="18" charset="0"/>
              </a:rPr>
              <a:t>{</a:t>
            </a:r>
            <a:r>
              <a:rPr lang="en-US" sz="2800" b="1" dirty="0" err="1">
                <a:cs typeface="Times New Roman" panose="02020603050405020304" pitchFamily="18" charset="0"/>
              </a:rPr>
              <a:t>fontweight</a:t>
            </a:r>
            <a:r>
              <a:rPr lang="en-US" sz="2800" b="1" dirty="0">
                <a:cs typeface="Times New Roman" panose="02020603050405020304" pitchFamily="18" charset="0"/>
              </a:rPr>
              <a:t>: bold;}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#</a:t>
            </a:r>
            <a:r>
              <a:rPr lang="en-US" sz="2800" b="1" dirty="0" err="1">
                <a:cs typeface="Times New Roman" panose="02020603050405020304" pitchFamily="18" charset="0"/>
              </a:rPr>
              <a:t>right_panel</a:t>
            </a:r>
            <a:r>
              <a:rPr lang="en-US" sz="2800" b="1" dirty="0">
                <a:cs typeface="Times New Roman" panose="02020603050405020304" pitchFamily="18" charset="0"/>
              </a:rPr>
              <a:t> {</a:t>
            </a:r>
            <a:r>
              <a:rPr lang="en-US" sz="2800" b="1" dirty="0" err="1">
                <a:cs typeface="Times New Roman" panose="02020603050405020304" pitchFamily="18" charset="0"/>
              </a:rPr>
              <a:t>fontstyle</a:t>
            </a:r>
            <a:r>
              <a:rPr lang="en-US" sz="2800" b="1" dirty="0">
                <a:cs typeface="Times New Roman" panose="02020603050405020304" pitchFamily="18" charset="0"/>
              </a:rPr>
              <a:t>: italic;}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cs typeface="Times New Roman" panose="02020603050405020304" pitchFamily="18" charset="0"/>
              </a:rPr>
              <a:t>использование в разметке:</a:t>
            </a: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&lt;div  </a:t>
            </a:r>
            <a:r>
              <a:rPr lang="en-US" sz="2800" b="1" dirty="0">
                <a:cs typeface="Times New Roman" panose="02020603050405020304" pitchFamily="18" charset="0"/>
              </a:rPr>
              <a:t>id=“</a:t>
            </a:r>
            <a:r>
              <a:rPr lang="en-US" sz="2800" b="1" dirty="0" err="1">
                <a:cs typeface="Times New Roman" panose="02020603050405020304" pitchFamily="18" charset="0"/>
              </a:rPr>
              <a:t>teft_panel</a:t>
            </a:r>
            <a:r>
              <a:rPr lang="en-US" sz="2800" b="1" dirty="0">
                <a:cs typeface="Times New Roman" panose="02020603050405020304" pitchFamily="18" charset="0"/>
              </a:rPr>
              <a:t>”</a:t>
            </a:r>
            <a:r>
              <a:rPr lang="en-US" sz="2800" dirty="0">
                <a:cs typeface="Times New Roman" panose="02020603050405020304" pitchFamily="18" charset="0"/>
              </a:rPr>
              <a:t>&gt;</a:t>
            </a:r>
            <a:r>
              <a:rPr lang="ru-RU" sz="2800" dirty="0">
                <a:cs typeface="Times New Roman" panose="02020603050405020304" pitchFamily="18" charset="0"/>
              </a:rPr>
              <a:t>текст</a:t>
            </a:r>
            <a:r>
              <a:rPr lang="en-US" sz="2800" dirty="0">
                <a:cs typeface="Times New Roman" panose="02020603050405020304" pitchFamily="18" charset="0"/>
              </a:rPr>
              <a:t>&lt;/div&gt;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endParaRPr lang="en-US" sz="2800" dirty="0"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4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eme1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59C2612-480F-464D-AF90-C08CB7087C91}" vid="{542D0048-C83B-43D5-A291-419DE1D6F54F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11788</TotalTime>
  <Words>635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Verdana</vt:lpstr>
      <vt:lpstr>Wingdings</vt:lpstr>
      <vt:lpstr>Тема3</vt:lpstr>
      <vt:lpstr>Макеты раскадровки</vt:lpstr>
      <vt:lpstr>1_Тема3</vt:lpstr>
      <vt:lpstr>1_Макеты раскадровки</vt:lpstr>
      <vt:lpstr>Theme1</vt:lpstr>
      <vt:lpstr>Image</vt:lpstr>
      <vt:lpstr>Стили</vt:lpstr>
      <vt:lpstr>Стили</vt:lpstr>
      <vt:lpstr>Литература</vt:lpstr>
      <vt:lpstr>Обзор CSS</vt:lpstr>
      <vt:lpstr>Обзор CSS</vt:lpstr>
      <vt:lpstr>Синтаксис задания стиля CSS</vt:lpstr>
      <vt:lpstr>Cелектор класса </vt:lpstr>
      <vt:lpstr>Обобщенный селектор класса</vt:lpstr>
      <vt:lpstr>Селектор идентификатора</vt:lpstr>
      <vt:lpstr>Селектор атрибута</vt:lpstr>
      <vt:lpstr>Псевдо-элемент и псевдо-класс</vt:lpstr>
      <vt:lpstr>Цепочки селекторов</vt:lpstr>
      <vt:lpstr>Обзор CSS</vt:lpstr>
      <vt:lpstr>Вложенные селекторы</vt:lpstr>
      <vt:lpstr>Дочерние селекторы</vt:lpstr>
      <vt:lpstr>Родственные селекторы</vt:lpstr>
      <vt:lpstr>Соседние селекторы</vt:lpstr>
      <vt:lpstr>Обзор CSS</vt:lpstr>
      <vt:lpstr>Обзор CSS</vt:lpstr>
      <vt:lpstr>Подключение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android</dc:creator>
  <cp:lastModifiedBy>Igor Glamazdin</cp:lastModifiedBy>
  <cp:revision>41</cp:revision>
  <dcterms:created xsi:type="dcterms:W3CDTF">2013-11-20T10:33:52Z</dcterms:created>
  <dcterms:modified xsi:type="dcterms:W3CDTF">2021-02-18T18:07:50Z</dcterms:modified>
</cp:coreProperties>
</file>