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01" r:id="rId3"/>
    <p:sldMasterId id="2147483706" r:id="rId4"/>
    <p:sldMasterId id="2147483718" r:id="rId5"/>
    <p:sldMasterId id="2147483723" r:id="rId6"/>
  </p:sldMasterIdLst>
  <p:sldIdLst>
    <p:sldId id="258" r:id="rId7"/>
    <p:sldId id="257" r:id="rId8"/>
    <p:sldId id="259" r:id="rId9"/>
    <p:sldId id="260" r:id="rId10"/>
    <p:sldId id="261" r:id="rId11"/>
    <p:sldId id="262" r:id="rId12"/>
    <p:sldId id="264" r:id="rId13"/>
    <p:sldId id="265" r:id="rId14"/>
    <p:sldId id="267" r:id="rId15"/>
    <p:sldId id="268" r:id="rId16"/>
    <p:sldId id="269" r:id="rId17"/>
    <p:sldId id="266" r:id="rId18"/>
    <p:sldId id="277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3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5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6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0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8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8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35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403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0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865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6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10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43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59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3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25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71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0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22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70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49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12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2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9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68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609600" y="762000"/>
            <a:ext cx="7518400" cy="17526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4800" y="5054600"/>
            <a:ext cx="11582400" cy="660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615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>
                <a:solidFill>
                  <a:schemeClr val="tx2"/>
                </a:solidFill>
                <a:latin typeface="+mn-lt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  <a:latin typeface="+mn-lt"/>
              </a:defRPr>
            </a:lvl2pPr>
            <a:lvl3pPr>
              <a:buClrTx/>
              <a:defRPr b="0">
                <a:solidFill>
                  <a:schemeClr val="tx2"/>
                </a:solidFill>
                <a:latin typeface="+mn-lt"/>
              </a:defRPr>
            </a:lvl3pPr>
            <a:lvl4pPr>
              <a:defRPr b="0">
                <a:solidFill>
                  <a:schemeClr val="tx2"/>
                </a:solidFill>
                <a:latin typeface="+mn-lt"/>
              </a:defRPr>
            </a:lvl4pPr>
            <a:lvl5pPr>
              <a:defRPr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573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0971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456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2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95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2399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8869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4162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7582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8049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8100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109728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0" y="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23ADF540-C1AC-421B-A864-061122D03DB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24800" y="6508753"/>
            <a:ext cx="3860800" cy="2905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72000" y="6537328"/>
            <a:ext cx="2844800" cy="258763"/>
          </a:xfrm>
        </p:spPr>
        <p:txBody>
          <a:bodyPr/>
          <a:lstStyle>
            <a:lvl1pPr>
              <a:defRPr/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64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1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1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2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5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F540-C1AC-421B-A864-061122D03DB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24628"/>
            <a:ext cx="12192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188913"/>
          <a:ext cx="12192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Image" r:id="rId15" imgW="10006349" imgH="1269841" progId="Photoshop.Image.6">
                  <p:embed/>
                </p:oleObj>
              </mc:Choice>
              <mc:Fallback>
                <p:oleObj name="Image" r:id="rId15" imgW="10006349" imgH="1269841" progId="Photoshop.Image.6">
                  <p:embed/>
                  <p:pic>
                    <p:nvPicPr>
                      <p:cNvPr id="1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12192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B9A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2192000" cy="2413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0" y="0"/>
            <a:ext cx="284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508753"/>
            <a:ext cx="3860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0" y="6537328"/>
            <a:ext cx="2844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19088"/>
            <a:ext cx="1097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000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Обзор </a:t>
            </a:r>
            <a:r>
              <a:rPr lang="en-US" b="1" dirty="0" smtClean="0"/>
              <a:t>Bootstrap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4637" y="1103042"/>
            <a:ext cx="4661795" cy="529776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3315237" y="1434133"/>
            <a:ext cx="5175620" cy="7244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41429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разметки (сетка)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9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273" y="1765211"/>
            <a:ext cx="10685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err="1">
                <a:solidFill>
                  <a:schemeClr val="tx2"/>
                </a:solidFill>
              </a:rPr>
              <a:t>Bootstrap</a:t>
            </a:r>
            <a:r>
              <a:rPr lang="ru-RU" sz="2800" dirty="0">
                <a:solidFill>
                  <a:schemeClr val="tx2"/>
                </a:solidFill>
              </a:rPr>
              <a:t> включает в себя адаптивную, резиновую систему разметки, которая масштабируется до 12 столбцов  при изменении ширины окна.</a:t>
            </a:r>
          </a:p>
        </p:txBody>
      </p:sp>
    </p:spTree>
    <p:extLst>
      <p:ext uri="{BB962C8B-B14F-4D97-AF65-F5344CB8AC3E}">
        <p14:creationId xmlns:p14="http://schemas.microsoft.com/office/powerpoint/2010/main" val="29758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508704"/>
              </p:ext>
            </p:extLst>
          </p:nvPr>
        </p:nvGraphicFramePr>
        <p:xfrm>
          <a:off x="705392" y="1219203"/>
          <a:ext cx="10519957" cy="4990619"/>
        </p:xfrm>
        <a:graphic>
          <a:graphicData uri="http://schemas.openxmlformats.org/drawingml/2006/table">
            <a:tbl>
              <a:tblPr/>
              <a:tblGrid>
                <a:gridCol w="1502851">
                  <a:extLst>
                    <a:ext uri="{9D8B030D-6E8A-4147-A177-3AD203B41FA5}">
                      <a16:colId xmlns:a16="http://schemas.microsoft.com/office/drawing/2014/main" val="3450441610"/>
                    </a:ext>
                  </a:extLst>
                </a:gridCol>
                <a:gridCol w="1502851">
                  <a:extLst>
                    <a:ext uri="{9D8B030D-6E8A-4147-A177-3AD203B41FA5}">
                      <a16:colId xmlns:a16="http://schemas.microsoft.com/office/drawing/2014/main" val="2445696393"/>
                    </a:ext>
                  </a:extLst>
                </a:gridCol>
                <a:gridCol w="1502851">
                  <a:extLst>
                    <a:ext uri="{9D8B030D-6E8A-4147-A177-3AD203B41FA5}">
                      <a16:colId xmlns:a16="http://schemas.microsoft.com/office/drawing/2014/main" val="1795750630"/>
                    </a:ext>
                  </a:extLst>
                </a:gridCol>
                <a:gridCol w="1502851">
                  <a:extLst>
                    <a:ext uri="{9D8B030D-6E8A-4147-A177-3AD203B41FA5}">
                      <a16:colId xmlns:a16="http://schemas.microsoft.com/office/drawing/2014/main" val="2581873343"/>
                    </a:ext>
                  </a:extLst>
                </a:gridCol>
                <a:gridCol w="1502851">
                  <a:extLst>
                    <a:ext uri="{9D8B030D-6E8A-4147-A177-3AD203B41FA5}">
                      <a16:colId xmlns:a16="http://schemas.microsoft.com/office/drawing/2014/main" val="851285518"/>
                    </a:ext>
                  </a:extLst>
                </a:gridCol>
                <a:gridCol w="1502851">
                  <a:extLst>
                    <a:ext uri="{9D8B030D-6E8A-4147-A177-3AD203B41FA5}">
                      <a16:colId xmlns:a16="http://schemas.microsoft.com/office/drawing/2014/main" val="2276147251"/>
                    </a:ext>
                  </a:extLst>
                </a:gridCol>
                <a:gridCol w="1502851">
                  <a:extLst>
                    <a:ext uri="{9D8B030D-6E8A-4147-A177-3AD203B41FA5}">
                      <a16:colId xmlns:a16="http://schemas.microsoft.com/office/drawing/2014/main" val="625997861"/>
                    </a:ext>
                  </a:extLst>
                </a:gridCol>
              </a:tblGrid>
              <a:tr h="623827"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D03F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4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F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xs</a:t>
                      </a:r>
                      <a:r>
                        <a:rPr lang="en-US" sz="1300" dirty="0">
                          <a:effectLst/>
                        </a:rPr>
                        <a:t/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b="0" dirty="0">
                          <a:effectLst/>
                        </a:rPr>
                        <a:t>&lt;576px</a:t>
                      </a:r>
                      <a:endParaRPr lang="en-US" sz="1300" dirty="0">
                        <a:effectLst/>
                      </a:endParaRP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F03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1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3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40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sm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 b="0">
                          <a:effectLst/>
                        </a:rPr>
                        <a:t>≥576px</a:t>
                      </a:r>
                      <a:endParaRPr lang="en-US" sz="1300">
                        <a:effectLst/>
                      </a:endParaRP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D041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3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F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md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 b="0">
                          <a:effectLst/>
                        </a:rPr>
                        <a:t>≥768px</a:t>
                      </a:r>
                      <a:endParaRPr lang="en-US" sz="1300">
                        <a:effectLst/>
                      </a:endParaRP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B03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F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3D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44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lg</a:t>
                      </a:r>
                      <a:r>
                        <a:rPr lang="en-US" sz="1300" dirty="0">
                          <a:effectLst/>
                        </a:rPr>
                        <a:t/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b="0" dirty="0">
                          <a:effectLst/>
                        </a:rPr>
                        <a:t>≥992px</a:t>
                      </a:r>
                      <a:endParaRPr lang="en-US" sz="1300" dirty="0">
                        <a:effectLst/>
                      </a:endParaRP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503F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3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3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xl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 b="0">
                          <a:effectLst/>
                        </a:rPr>
                        <a:t>≥1200px</a:t>
                      </a:r>
                      <a:endParaRPr lang="en-US" sz="1300">
                        <a:effectLst/>
                      </a:endParaRP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103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3F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40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xxl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 b="0">
                          <a:effectLst/>
                        </a:rPr>
                        <a:t>≥1400px</a:t>
                      </a:r>
                      <a:endParaRPr lang="en-US" sz="1300">
                        <a:effectLst/>
                      </a:endParaRP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103F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4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06126"/>
                  </a:ext>
                </a:extLst>
              </a:tr>
              <a:tr h="810976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Container max-width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503F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0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F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 (auto)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B040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F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40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540px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503F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4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F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720px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7044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44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4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960px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B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1140px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5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4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1320px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3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47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2265"/>
                  </a:ext>
                </a:extLst>
              </a:tr>
              <a:tr h="436679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Class prefix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F04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49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.col-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7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.col-</a:t>
                      </a:r>
                      <a:r>
                        <a:rPr lang="en-US" sz="1300" dirty="0" err="1">
                          <a:effectLst/>
                        </a:rPr>
                        <a:t>sm</a:t>
                      </a:r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7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4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.col-md-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F044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44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.col-lg-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.col-xl-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D04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48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.col-</a:t>
                      </a:r>
                      <a:r>
                        <a:rPr lang="en-US" sz="1300" dirty="0" err="1">
                          <a:effectLst/>
                        </a:rPr>
                        <a:t>xxl</a:t>
                      </a:r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769713"/>
                  </a:ext>
                </a:extLst>
              </a:tr>
              <a:tr h="623827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# of columns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1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00209"/>
                  </a:ext>
                </a:extLst>
              </a:tr>
              <a:tr h="436679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Gutter width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1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1.5rem (.75rem on left and right)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4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1027"/>
                  </a:ext>
                </a:extLst>
              </a:tr>
              <a:tr h="810976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Custom gutters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F04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42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44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300" u="sng" dirty="0">
                          <a:solidFill>
                            <a:srgbClr val="0D6EFD"/>
                          </a:solidFill>
                          <a:effectLst/>
                        </a:rPr>
                        <a:t>Yes</a:t>
                      </a:r>
                      <a:endParaRPr lang="en-US" sz="1300" dirty="0">
                        <a:effectLst/>
                      </a:endParaRP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D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43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4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13206"/>
                  </a:ext>
                </a:extLst>
              </a:tr>
              <a:tr h="436679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Nestable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9044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44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51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300" u="sng" dirty="0">
                          <a:solidFill>
                            <a:srgbClr val="0D6EFD"/>
                          </a:solidFill>
                          <a:effectLst/>
                        </a:rPr>
                        <a:t>Yes</a:t>
                      </a:r>
                      <a:endParaRPr lang="en-US" sz="1300" dirty="0">
                        <a:effectLst/>
                      </a:endParaRP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B04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4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4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4B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0905"/>
                  </a:ext>
                </a:extLst>
              </a:tr>
              <a:tr h="810976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Column ordering</a:t>
                      </a: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F051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B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51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51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300" u="sng" dirty="0">
                          <a:solidFill>
                            <a:srgbClr val="0D6EFD"/>
                          </a:solidFill>
                          <a:effectLst/>
                        </a:rPr>
                        <a:t>Yes</a:t>
                      </a:r>
                      <a:endParaRPr lang="en-US" sz="1300" dirty="0">
                        <a:effectLst/>
                      </a:endParaRPr>
                    </a:p>
                  </a:txBody>
                  <a:tcPr marL="65603" marR="65603" marT="32802" marB="32802">
                    <a:lnL w="12700" cap="flat" cmpd="sng" algn="ctr">
                      <a:solidFill>
                        <a:srgbClr val="304B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B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4B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4B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1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59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117" t="29709" r="28554" b="37720"/>
          <a:stretch/>
        </p:blipFill>
        <p:spPr>
          <a:xfrm>
            <a:off x="1813774" y="2315784"/>
            <a:ext cx="8442626" cy="2366493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Разбиение на колонки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Компоненты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0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некоторых компонентов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ru-RU" dirty="0" smtClean="0"/>
              <a:t>Кнопки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ru-RU" dirty="0" smtClean="0"/>
              <a:t>Навигационные цепочки </a:t>
            </a:r>
            <a:r>
              <a:rPr lang="en-US" dirty="0" smtClean="0"/>
              <a:t>(</a:t>
            </a:r>
            <a:r>
              <a:rPr lang="ru-RU" dirty="0" smtClean="0"/>
              <a:t>хлебные крошки)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ru-RU" dirty="0" smtClean="0"/>
              <a:t>Навигация (меню) и навигационные панели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ru-RU" dirty="0" smtClean="0"/>
              <a:t>Метки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ru-RU" dirty="0" smtClean="0"/>
              <a:t>Эскизы </a:t>
            </a:r>
            <a:r>
              <a:rPr lang="en-US" dirty="0" smtClean="0"/>
              <a:t>(</a:t>
            </a:r>
            <a:r>
              <a:rPr lang="ru-RU" dirty="0" smtClean="0"/>
              <a:t>места для изображений)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09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r>
              <a:rPr lang="ru-RU" dirty="0" smtClean="0"/>
              <a:t> 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83" t="31769" r="71112" b="38947"/>
          <a:stretch/>
        </p:blipFill>
        <p:spPr>
          <a:xfrm>
            <a:off x="3094005" y="1939077"/>
            <a:ext cx="5114131" cy="38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пропущенного класса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25" t="31770" r="56131" b="55303"/>
          <a:stretch/>
        </p:blipFill>
        <p:spPr>
          <a:xfrm>
            <a:off x="2343655" y="2789083"/>
            <a:ext cx="7951634" cy="1603419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299620" y="3503859"/>
            <a:ext cx="598868" cy="5215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3963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err="1"/>
              <a:t>Twitter</a:t>
            </a:r>
            <a:r>
              <a:rPr lang="ru-RU" b="1" dirty="0"/>
              <a:t> </a:t>
            </a:r>
            <a:r>
              <a:rPr lang="ru-RU" b="1" dirty="0" err="1"/>
              <a:t>Bootstrap</a:t>
            </a:r>
            <a:r>
              <a:rPr lang="ru-RU" dirty="0"/>
              <a:t> — свободный набор инструментов для создания сайтов и веб-приложений. Включает в себя HTML и </a:t>
            </a:r>
            <a:r>
              <a:rPr lang="ru-RU" dirty="0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шаблоны оформления</a:t>
            </a:r>
            <a:r>
              <a:rPr lang="en-US" dirty="0" smtClean="0"/>
              <a:t> </a:t>
            </a:r>
            <a:r>
              <a:rPr lang="ru-RU" dirty="0" smtClean="0"/>
              <a:t>для</a:t>
            </a:r>
            <a:r>
              <a:rPr lang="en-US" dirty="0"/>
              <a:t> </a:t>
            </a:r>
            <a:r>
              <a:rPr lang="ru-RU" dirty="0" err="1" smtClean="0"/>
              <a:t>типографики</a:t>
            </a:r>
            <a:r>
              <a:rPr lang="ru-RU" dirty="0"/>
              <a:t>, веб-форм, кнопок, меток, блоков навигации и прочих компонентов веб-интерфейсов, </a:t>
            </a:r>
            <a:r>
              <a:rPr lang="ru-RU" dirty="0" smtClean="0"/>
              <a:t>включая</a:t>
            </a:r>
            <a:r>
              <a:rPr lang="en-US" dirty="0" smtClean="0"/>
              <a:t> </a:t>
            </a:r>
            <a:r>
              <a:rPr lang="ru-RU" dirty="0" err="1" smtClean="0"/>
              <a:t>JavaScript</a:t>
            </a:r>
            <a:r>
              <a:rPr lang="ru-RU" dirty="0"/>
              <a:t> расширения.</a:t>
            </a:r>
          </a:p>
        </p:txBody>
      </p:sp>
    </p:spTree>
    <p:extLst>
      <p:ext uri="{BB962C8B-B14F-4D97-AF65-F5344CB8AC3E}">
        <p14:creationId xmlns:p14="http://schemas.microsoft.com/office/powerpoint/2010/main" val="9590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ru-RU" dirty="0" smtClean="0"/>
              <a:t>или </a:t>
            </a:r>
            <a:r>
              <a:rPr lang="en-US" dirty="0" smtClean="0"/>
              <a:t>JQuery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ru-RU" dirty="0" smtClean="0"/>
              <a:t>– это набор библиотек, позволяющих управлять </a:t>
            </a:r>
            <a:r>
              <a:rPr lang="en-US" dirty="0" smtClean="0"/>
              <a:t>Html</a:t>
            </a:r>
          </a:p>
          <a:p>
            <a:endParaRPr lang="en-US" dirty="0"/>
          </a:p>
          <a:p>
            <a:r>
              <a:rPr lang="en-US" dirty="0" smtClean="0"/>
              <a:t>Bootstrap </a:t>
            </a:r>
            <a:r>
              <a:rPr lang="ru-RU" dirty="0" smtClean="0"/>
              <a:t>– это готовое решение, сочетающее </a:t>
            </a:r>
            <a:r>
              <a:rPr lang="en-US" dirty="0" smtClean="0"/>
              <a:t>CSS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smtClean="0"/>
              <a:t>JQuery.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4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Bootstrap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dirty="0" smtClean="0"/>
              <a:t>CSS </a:t>
            </a:r>
            <a:r>
              <a:rPr lang="ru-RU" dirty="0" smtClean="0"/>
              <a:t>сложно в разработке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ru-RU" dirty="0" smtClean="0"/>
              <a:t>Обеспечивает кросс-</a:t>
            </a:r>
            <a:r>
              <a:rPr lang="ru-RU" dirty="0" err="1" smtClean="0"/>
              <a:t>браузерную</a:t>
            </a:r>
            <a:r>
              <a:rPr lang="ru-RU" dirty="0" smtClean="0"/>
              <a:t> совместимость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ru-RU" dirty="0" smtClean="0"/>
              <a:t>Решает базовые задачи оформления сайтов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ru-RU" dirty="0" smtClean="0"/>
              <a:t>Упрощает работу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1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Поддержка 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0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820" t="22821" r="2949" b="44131"/>
          <a:stretch/>
        </p:blipFill>
        <p:spPr>
          <a:xfrm>
            <a:off x="3213462" y="1274435"/>
            <a:ext cx="4833257" cy="4672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Овал 2"/>
          <p:cNvSpPr/>
          <p:nvPr/>
        </p:nvSpPr>
        <p:spPr>
          <a:xfrm>
            <a:off x="4075308" y="2588538"/>
            <a:ext cx="4102040" cy="31678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7604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Адаптивный дизайн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3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4294967295"/>
          </p:nvPr>
        </p:nvSpPr>
        <p:spPr>
          <a:xfrm>
            <a:off x="344215" y="4594497"/>
            <a:ext cx="11338560" cy="863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b="0" dirty="0" err="1">
                <a:solidFill>
                  <a:schemeClr val="tx2"/>
                </a:solidFill>
              </a:rPr>
              <a:t>Bootstrap</a:t>
            </a:r>
            <a:r>
              <a:rPr lang="ru-RU" sz="2800" b="0" dirty="0">
                <a:solidFill>
                  <a:schemeClr val="tx2"/>
                </a:solidFill>
              </a:rPr>
              <a:t> автоматически адаптирует просмотр страниц под разное разрешение мониторов</a:t>
            </a:r>
            <a:r>
              <a:rPr lang="ru-RU" sz="2800" b="0" dirty="0">
                <a:solidFill>
                  <a:schemeClr val="tx2"/>
                </a:solidFill>
              </a:rPr>
              <a:t>.</a:t>
            </a:r>
            <a:endParaRPr lang="en-US" sz="2800" b="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sz="2800" b="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ru-RU" sz="2800" b="0" dirty="0">
              <a:solidFill>
                <a:schemeClr val="tx2"/>
              </a:solidFill>
            </a:endParaRPr>
          </a:p>
        </p:txBody>
      </p:sp>
      <p:pic>
        <p:nvPicPr>
          <p:cNvPr id="1026" name="Picture 2" descr="Responsive across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20" y="1683545"/>
            <a:ext cx="7143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375" y="1371599"/>
            <a:ext cx="8006423" cy="4985658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1602377" y="1644549"/>
            <a:ext cx="9170125" cy="7244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8964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3.xml><?xml version="1.0" encoding="utf-8"?>
<a:theme xmlns:a="http://schemas.openxmlformats.org/drawingml/2006/main" name="2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5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1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1B9AD9"/>
      </a:accent1>
      <a:accent2>
        <a:srgbClr val="E4A04E"/>
      </a:accent2>
      <a:accent3>
        <a:srgbClr val="FFFFFF"/>
      </a:accent3>
      <a:accent4>
        <a:srgbClr val="174578"/>
      </a:accent4>
      <a:accent5>
        <a:srgbClr val="ABCAE9"/>
      </a:accent5>
      <a:accent6>
        <a:srgbClr val="CF9146"/>
      </a:accent6>
      <a:hlink>
        <a:srgbClr val="66CC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3366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002A56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1B9AD9"/>
        </a:accent1>
        <a:accent2>
          <a:srgbClr val="E4A04E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CF9146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E59C2612-480F-464D-AF90-C08CB7087C91}" vid="{542D0048-C83B-43D5-A291-419DE1D6F5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183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Verdana</vt:lpstr>
      <vt:lpstr>Wingdings</vt:lpstr>
      <vt:lpstr>Макеты раскадровки</vt:lpstr>
      <vt:lpstr>Тема3</vt:lpstr>
      <vt:lpstr>2_Макеты раскадровки</vt:lpstr>
      <vt:lpstr>1_Тема3</vt:lpstr>
      <vt:lpstr>1_Макеты раскадровки</vt:lpstr>
      <vt:lpstr>Theme1</vt:lpstr>
      <vt:lpstr>Image</vt:lpstr>
      <vt:lpstr>Обзор Bootstrap</vt:lpstr>
      <vt:lpstr>Что такое Bootstrap</vt:lpstr>
      <vt:lpstr>Bootstrap или JQuery?</vt:lpstr>
      <vt:lpstr>Почему Bootstrap?</vt:lpstr>
      <vt:lpstr>Особенности Bootstrap</vt:lpstr>
      <vt:lpstr>PowerPoint Presentation</vt:lpstr>
      <vt:lpstr>Особенности Bootstrap</vt:lpstr>
      <vt:lpstr>PowerPoint Presentation</vt:lpstr>
      <vt:lpstr>PowerPoint Presentation</vt:lpstr>
      <vt:lpstr>PowerPoint Presentation</vt:lpstr>
      <vt:lpstr>Особенности Bootstrap</vt:lpstr>
      <vt:lpstr>PowerPoint Presentation</vt:lpstr>
      <vt:lpstr>PowerPoint Presentation</vt:lpstr>
      <vt:lpstr>Разбиение на колонки</vt:lpstr>
      <vt:lpstr>Особенности Bootstrap</vt:lpstr>
      <vt:lpstr>Примеры некоторых компонентов</vt:lpstr>
      <vt:lpstr>Bootstrap и Visual Studio</vt:lpstr>
      <vt:lpstr>Intellisense</vt:lpstr>
      <vt:lpstr>Определение пропущенного класса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Bootstrap</dc:title>
  <dc:creator>Igor Glamazdin</dc:creator>
  <cp:lastModifiedBy>Igor Glamazdin</cp:lastModifiedBy>
  <cp:revision>7</cp:revision>
  <dcterms:created xsi:type="dcterms:W3CDTF">2015-07-20T17:24:16Z</dcterms:created>
  <dcterms:modified xsi:type="dcterms:W3CDTF">2021-02-18T18:16:21Z</dcterms:modified>
</cp:coreProperties>
</file>