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33" r:id="rId3"/>
    <p:sldMasterId id="2147483845" r:id="rId4"/>
    <p:sldMasterId id="2147483850" r:id="rId5"/>
  </p:sldMasterIdLst>
  <p:sldIdLst>
    <p:sldId id="256" r:id="rId6"/>
    <p:sldId id="257" r:id="rId7"/>
    <p:sldId id="273" r:id="rId8"/>
    <p:sldId id="258" r:id="rId9"/>
    <p:sldId id="263" r:id="rId10"/>
    <p:sldId id="262" r:id="rId11"/>
    <p:sldId id="264" r:id="rId12"/>
    <p:sldId id="266" r:id="rId13"/>
    <p:sldId id="269" r:id="rId14"/>
    <p:sldId id="265" r:id="rId15"/>
    <p:sldId id="281" r:id="rId16"/>
    <p:sldId id="272" r:id="rId17"/>
    <p:sldId id="271" r:id="rId18"/>
    <p:sldId id="268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7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2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5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89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59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9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90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3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3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0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6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273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485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49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8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53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56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4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444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0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53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8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10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529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0182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80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89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2256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13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52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197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25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22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6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3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6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1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47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23ADF540-C1AC-421B-A864-061122D03DBE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2F559155-FC7D-42EB-94B7-57B149B46FB6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46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itchFamily="18" charset="0"/>
              </a:rPr>
              <a:t>Технология </a:t>
            </a:r>
            <a:r>
              <a:rPr lang="en-US" dirty="0" smtClean="0">
                <a:latin typeface="+mn-lt"/>
                <a:cs typeface="Times New Roman" pitchFamily="18" charset="0"/>
              </a:rPr>
              <a:t>ASP.NET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+mn-lt"/>
                <a:cs typeface="Times New Roman" pitchFamily="18" charset="0"/>
              </a:rPr>
              <a:t>Схема реализации шаблона </a:t>
            </a:r>
            <a:r>
              <a:rPr lang="en-US" dirty="0" smtClean="0">
                <a:latin typeface="+mn-lt"/>
                <a:cs typeface="Times New Roman" pitchFamily="18" charset="0"/>
              </a:rPr>
              <a:t>MVC</a:t>
            </a:r>
            <a:endParaRPr lang="ru-RU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1703513" y="2348880"/>
            <a:ext cx="8504157" cy="3024336"/>
            <a:chOff x="179512" y="2348880"/>
            <a:chExt cx="8504157" cy="3024336"/>
          </a:xfrm>
        </p:grpSpPr>
        <p:sp>
          <p:nvSpPr>
            <p:cNvPr id="43" name="TextBox 42"/>
            <p:cNvSpPr txBox="1"/>
            <p:nvPr/>
          </p:nvSpPr>
          <p:spPr>
            <a:xfrm>
              <a:off x="179512" y="3933056"/>
              <a:ext cx="1505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Действия</a:t>
              </a:r>
            </a:p>
            <a:p>
              <a:r>
                <a:rPr lang="ru-RU" dirty="0"/>
                <a:t>пользователя</a:t>
              </a:r>
              <a:endParaRPr lang="ru-RU" dirty="0"/>
            </a:p>
          </p:txBody>
        </p:sp>
        <p:grpSp>
          <p:nvGrpSpPr>
            <p:cNvPr id="55" name="Группа 54"/>
            <p:cNvGrpSpPr/>
            <p:nvPr/>
          </p:nvGrpSpPr>
          <p:grpSpPr>
            <a:xfrm>
              <a:off x="899592" y="2348880"/>
              <a:ext cx="7784077" cy="3024336"/>
              <a:chOff x="899592" y="2348880"/>
              <a:chExt cx="7784077" cy="3024336"/>
            </a:xfrm>
          </p:grpSpPr>
          <p:sp>
            <p:nvSpPr>
              <p:cNvPr id="6" name="Скругленный прямоугольник 5"/>
              <p:cNvSpPr/>
              <p:nvPr/>
            </p:nvSpPr>
            <p:spPr>
              <a:xfrm>
                <a:off x="4572000" y="2348880"/>
                <a:ext cx="1728192" cy="93610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</a:t>
                </a:r>
                <a:endParaRPr lang="ru-RU" dirty="0"/>
              </a:p>
            </p:txBody>
          </p:sp>
          <p:sp>
            <p:nvSpPr>
              <p:cNvPr id="7" name="Скругленный прямоугольник 6"/>
              <p:cNvSpPr/>
              <p:nvPr/>
            </p:nvSpPr>
            <p:spPr>
              <a:xfrm>
                <a:off x="6948264" y="4437112"/>
                <a:ext cx="1728192" cy="936104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Controller</a:t>
                </a:r>
                <a:endParaRPr lang="ru-RU" dirty="0"/>
              </a:p>
            </p:txBody>
          </p:sp>
          <p:sp>
            <p:nvSpPr>
              <p:cNvPr id="8" name="Скругленный прямоугольник 7"/>
              <p:cNvSpPr/>
              <p:nvPr/>
            </p:nvSpPr>
            <p:spPr>
              <a:xfrm>
                <a:off x="2195736" y="4437112"/>
                <a:ext cx="1728192" cy="936104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View</a:t>
                </a:r>
                <a:endParaRPr lang="ru-RU" dirty="0"/>
              </a:p>
            </p:txBody>
          </p:sp>
          <p:cxnSp>
            <p:nvCxnSpPr>
              <p:cNvPr id="10" name="Прямая со стрелкой 9"/>
              <p:cNvCxnSpPr>
                <a:stCxn id="8" idx="3"/>
                <a:endCxn id="7" idx="1"/>
              </p:cNvCxnSpPr>
              <p:nvPr/>
            </p:nvCxnSpPr>
            <p:spPr>
              <a:xfrm>
                <a:off x="3923928" y="4905164"/>
                <a:ext cx="3024336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Соединительная линия уступом 11"/>
              <p:cNvCxnSpPr>
                <a:stCxn id="7" idx="0"/>
                <a:endCxn id="6" idx="3"/>
              </p:cNvCxnSpPr>
              <p:nvPr/>
            </p:nvCxnSpPr>
            <p:spPr>
              <a:xfrm rot="16200000" flipV="1">
                <a:off x="6246186" y="2870938"/>
                <a:ext cx="1620180" cy="1512168"/>
              </a:xfrm>
              <a:prstGeom prst="bentConnector2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Соединительная линия уступом 28"/>
              <p:cNvCxnSpPr>
                <a:stCxn id="8" idx="0"/>
                <a:endCxn id="6" idx="1"/>
              </p:cNvCxnSpPr>
              <p:nvPr/>
            </p:nvCxnSpPr>
            <p:spPr>
              <a:xfrm rot="5400000" flipH="1" flipV="1">
                <a:off x="3005826" y="2870938"/>
                <a:ext cx="1620180" cy="1512168"/>
              </a:xfrm>
              <a:prstGeom prst="bentConnector2">
                <a:avLst/>
              </a:prstGeom>
              <a:ln w="38100">
                <a:prstDash val="lg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/>
              <p:nvPr/>
            </p:nvCxnSpPr>
            <p:spPr>
              <a:xfrm>
                <a:off x="899592" y="4869160"/>
                <a:ext cx="129614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283968" y="4437112"/>
                <a:ext cx="2088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Передача действия</a:t>
                </a:r>
                <a:endParaRPr lang="ru-RU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87624" y="2420888"/>
                <a:ext cx="27826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Сообщение об изменении</a:t>
                </a:r>
              </a:p>
              <a:p>
                <a:r>
                  <a:rPr lang="ru-RU" dirty="0"/>
                  <a:t>(событие)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88224" y="2411596"/>
                <a:ext cx="2095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Изменение модели</a:t>
                </a:r>
                <a:endParaRPr lang="ru-RU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Схема реализации шаблона </a:t>
            </a:r>
            <a:r>
              <a:rPr lang="en-US" dirty="0">
                <a:cs typeface="Times New Roman" pitchFamily="18" charset="0"/>
              </a:rPr>
              <a:t>MVC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5641" y="1133594"/>
            <a:ext cx="9031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53841"/>
              </p:ext>
            </p:extLst>
          </p:nvPr>
        </p:nvGraphicFramePr>
        <p:xfrm>
          <a:off x="3215680" y="1295401"/>
          <a:ext cx="5544616" cy="469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3791010" imgH="3209970" progId="Visio.Drawing.15">
                  <p:embed/>
                </p:oleObj>
              </mc:Choice>
              <mc:Fallback>
                <p:oleObj name="Visio" r:id="rId3" imgW="3791010" imgH="320997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295401"/>
                        <a:ext cx="5544616" cy="4694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25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itchFamily="18" charset="0"/>
              </a:rPr>
              <a:t>Технология </a:t>
            </a:r>
            <a:r>
              <a:rPr lang="en-US" dirty="0" smtClean="0">
                <a:latin typeface="+mn-lt"/>
                <a:cs typeface="Times New Roman" pitchFamily="18" charset="0"/>
              </a:rPr>
              <a:t>ASP.NET MVC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800" dirty="0">
                <a:cs typeface="Times New Roman" pitchFamily="18" charset="0"/>
              </a:rPr>
              <a:t>Шаблон проектирования </a:t>
            </a:r>
            <a:r>
              <a:rPr lang="en-US" sz="2800" dirty="0">
                <a:cs typeface="Times New Roman" pitchFamily="18" charset="0"/>
              </a:rPr>
              <a:t>MVC</a:t>
            </a:r>
            <a:r>
              <a:rPr lang="ru-RU" sz="2800" dirty="0">
                <a:cs typeface="Times New Roman" pitchFamily="18" charset="0"/>
              </a:rPr>
              <a:t> и </a:t>
            </a:r>
            <a:r>
              <a:rPr lang="en-US" sz="2800" dirty="0">
                <a:cs typeface="Times New Roman" pitchFamily="18" charset="0"/>
              </a:rPr>
              <a:t>ASP.NET</a:t>
            </a:r>
            <a:endParaRPr lang="ru-RU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latin typeface="+mn-lt"/>
                <a:cs typeface="Times New Roman" pitchFamily="18" charset="0"/>
              </a:rPr>
              <a:t>MVC</a:t>
            </a:r>
            <a:r>
              <a:rPr lang="ru-RU" sz="3600" dirty="0">
                <a:latin typeface="+mn-lt"/>
                <a:cs typeface="Times New Roman" pitchFamily="18" charset="0"/>
              </a:rPr>
              <a:t> в </a:t>
            </a:r>
            <a:r>
              <a:rPr lang="en-US" sz="3600" dirty="0">
                <a:latin typeface="+mn-lt"/>
                <a:cs typeface="Times New Roman" pitchFamily="18" charset="0"/>
              </a:rPr>
              <a:t>ASP.NET</a:t>
            </a:r>
            <a:endParaRPr lang="ru-RU" sz="3600" dirty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35360" y="1076325"/>
            <a:ext cx="11521280" cy="52482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Модель:</a:t>
            </a:r>
            <a:r>
              <a:rPr lang="ru-RU" sz="2800" dirty="0">
                <a:cs typeface="Times New Roman" pitchFamily="18" charset="0"/>
              </a:rPr>
              <a:t> набор классов, инкапсулирующих данные, хранящиеся в базе данных, или передаваемых представлению, а также код, манипулирующий этими данными.</a:t>
            </a:r>
          </a:p>
          <a:p>
            <a:pPr algn="just">
              <a:spcBef>
                <a:spcPts val="0"/>
              </a:spcBef>
            </a:pPr>
            <a:endParaRPr lang="ru-RU" sz="28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Представление: </a:t>
            </a:r>
            <a:r>
              <a:rPr lang="ru-RU" sz="2800" dirty="0">
                <a:cs typeface="Times New Roman" pitchFamily="18" charset="0"/>
              </a:rPr>
              <a:t>шаблон для динамического генерирования </a:t>
            </a:r>
            <a:r>
              <a:rPr lang="en-US" sz="2800" dirty="0">
                <a:cs typeface="Times New Roman" pitchFamily="18" charset="0"/>
              </a:rPr>
              <a:t>HTML-</a:t>
            </a:r>
            <a:r>
              <a:rPr lang="ru-RU" sz="2800" dirty="0">
                <a:cs typeface="Times New Roman" pitchFamily="18" charset="0"/>
              </a:rPr>
              <a:t>кода</a:t>
            </a:r>
          </a:p>
          <a:p>
            <a:pPr algn="just">
              <a:spcBef>
                <a:spcPts val="0"/>
              </a:spcBef>
            </a:pPr>
            <a:endParaRPr lang="ru-RU" sz="28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Контроллер: </a:t>
            </a:r>
            <a:r>
              <a:rPr lang="ru-RU" sz="2800" dirty="0">
                <a:cs typeface="Times New Roman" pitchFamily="18" charset="0"/>
              </a:rPr>
              <a:t>класс, управляющий взаимодействием  представления и модели. Он принимает запрос от клиента, общается с моделью и решает, какое представление нужно отправить клиенту в данный момент.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+mn-lt"/>
                <a:cs typeface="Times New Roman" pitchFamily="18" charset="0"/>
              </a:rPr>
              <a:t>Схема реализации шаблона </a:t>
            </a:r>
            <a:r>
              <a:rPr lang="en-US" dirty="0" smtClean="0">
                <a:latin typeface="+mn-lt"/>
                <a:cs typeface="Times New Roman" pitchFamily="18" charset="0"/>
              </a:rPr>
              <a:t>MVC</a:t>
            </a:r>
            <a:r>
              <a:rPr lang="ru-RU" dirty="0" smtClean="0">
                <a:latin typeface="+mn-lt"/>
                <a:cs typeface="Times New Roman" pitchFamily="18" charset="0"/>
              </a:rPr>
              <a:t> в </a:t>
            </a:r>
            <a:r>
              <a:rPr lang="en-US" dirty="0" smtClean="0">
                <a:latin typeface="+mn-lt"/>
                <a:cs typeface="Times New Roman" pitchFamily="18" charset="0"/>
              </a:rPr>
              <a:t>ASP.NET</a:t>
            </a:r>
            <a:endParaRPr lang="ru-RU" dirty="0" smtClean="0">
              <a:latin typeface="+mn-lt"/>
              <a:cs typeface="Times New Roman" pitchFamily="18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3287688" y="1507164"/>
            <a:ext cx="5904656" cy="4723725"/>
            <a:chOff x="1763688" y="1507163"/>
            <a:chExt cx="5904656" cy="4723725"/>
          </a:xfrm>
        </p:grpSpPr>
        <p:pic>
          <p:nvPicPr>
            <p:cNvPr id="2050" name="Picture 2" descr="http://ruseller.com/lessons/les2170/images/mv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1507163"/>
              <a:ext cx="5904656" cy="472372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123728" y="4715852"/>
              <a:ext cx="8755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Запрос</a:t>
              </a:r>
              <a:endParaRPr lang="ru-RU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9952" y="4725144"/>
              <a:ext cx="9877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Данные</a:t>
              </a:r>
              <a:endParaRPr lang="ru-RU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Хранить данные предметной области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Содержать логику для чтения, добавления, удаления и редактирования данных предметной области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Предоставлять простой интерфейс для работы с данными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558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НЕ ДОЛЖНА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Показывать детали доступа к данным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Содержать логику для преобразования данных, основываясь на взаимодействии с пользователем (это задача контроллера)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Содержать логику для отображения данных пользователю (это задача представления)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57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контроллера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Содержать методы для манипулирования данными на основании действий пользователя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4733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НЕ ДОЛЖЕН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Содержать логику, управляющую отображением данных (это задача представления)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Содержать логику, управляющую сохраняемыми данными (это задача модели)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3756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Содержать логику и разметку для отображения данных пользователю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7292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+mn-lt"/>
                <a:cs typeface="Times New Roman" pitchFamily="18" charset="0"/>
              </a:rPr>
              <a:t>Технология </a:t>
            </a:r>
            <a:r>
              <a:rPr lang="en-US" sz="3600" dirty="0">
                <a:latin typeface="+mn-lt"/>
                <a:cs typeface="Times New Roman" pitchFamily="18" charset="0"/>
              </a:rPr>
              <a:t>ASP.NET</a:t>
            </a:r>
            <a:endParaRPr lang="ru-RU" sz="3600" dirty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cs typeface="Times New Roman" panose="02020603050405020304" pitchFamily="18" charset="0"/>
              </a:rPr>
              <a:t>Тема лекции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Технология </a:t>
            </a:r>
            <a:r>
              <a:rPr lang="en-US" sz="2800" dirty="0">
                <a:cs typeface="Times New Roman" panose="02020603050405020304" pitchFamily="18" charset="0"/>
              </a:rPr>
              <a:t>ASP.NET</a:t>
            </a:r>
            <a:endParaRPr lang="ru-RU" sz="2800" dirty="0">
              <a:cs typeface="Times New Roman" panose="02020603050405020304" pitchFamily="18" charset="0"/>
            </a:endParaRPr>
          </a:p>
          <a:p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b="1" dirty="0"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Знакомство </a:t>
            </a:r>
            <a:r>
              <a:rPr lang="ru-RU" sz="2800" dirty="0">
                <a:cs typeface="Times New Roman" panose="02020603050405020304" pitchFamily="18" charset="0"/>
              </a:rPr>
              <a:t>с </a:t>
            </a:r>
            <a:r>
              <a:rPr lang="en-US" sz="2800" dirty="0">
                <a:cs typeface="Times New Roman" panose="02020603050405020304" pitchFamily="18" charset="0"/>
              </a:rPr>
              <a:t>ASP.NET. </a:t>
            </a:r>
            <a:r>
              <a:rPr lang="ru-RU" sz="2800" dirty="0">
                <a:cs typeface="Times New Roman" panose="02020603050405020304" pitchFamily="18" charset="0"/>
              </a:rPr>
              <a:t>Знакомство с шаблоном проектирования </a:t>
            </a:r>
            <a:r>
              <a:rPr lang="en-US" sz="2800" dirty="0">
                <a:cs typeface="Times New Roman" panose="02020603050405020304" pitchFamily="18" charset="0"/>
              </a:rPr>
              <a:t>MVC. </a:t>
            </a:r>
            <a:r>
              <a:rPr lang="ru-RU" sz="2800" dirty="0">
                <a:cs typeface="Times New Roman" panose="02020603050405020304" pitchFamily="18" charset="0"/>
              </a:rPr>
              <a:t>Знакомство с реализацией шаблона </a:t>
            </a:r>
            <a:r>
              <a:rPr lang="en-US" sz="2800" dirty="0">
                <a:cs typeface="Times New Roman" panose="02020603050405020304" pitchFamily="18" charset="0"/>
              </a:rPr>
              <a:t>MVC </a:t>
            </a:r>
            <a:r>
              <a:rPr lang="ru-RU" sz="2800" dirty="0">
                <a:cs typeface="Times New Roman" panose="02020603050405020304" pitchFamily="18" charset="0"/>
              </a:rPr>
              <a:t>в </a:t>
            </a:r>
            <a:r>
              <a:rPr lang="en-US" sz="2800" dirty="0">
                <a:cs typeface="Times New Roman" panose="02020603050405020304" pitchFamily="18" charset="0"/>
              </a:rPr>
              <a:t>ASP.NET</a:t>
            </a:r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НЕ ДОЛЖНО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Содержать сложную логику (это лучше предоставить контроллеру)</a:t>
            </a:r>
          </a:p>
          <a:p>
            <a:pPr marL="457200" indent="-457200" algn="just">
              <a:buClrTx/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Содержать логику для сохранения, создания или изменения доменной модели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676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itchFamily="18" charset="0"/>
              </a:rPr>
              <a:t>Технология </a:t>
            </a:r>
            <a:r>
              <a:rPr lang="en-US" dirty="0" smtClean="0">
                <a:latin typeface="+mn-lt"/>
                <a:cs typeface="Times New Roman" pitchFamily="18" charset="0"/>
              </a:rPr>
              <a:t>ASP.NET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ASP.NET </a:t>
            </a:r>
            <a:r>
              <a:rPr lang="ru-RU" sz="2800" dirty="0">
                <a:cs typeface="Times New Roman" pitchFamily="18" charset="0"/>
              </a:rPr>
              <a:t>(</a:t>
            </a:r>
            <a:r>
              <a:rPr lang="ru-RU" sz="2800" b="1" dirty="0" err="1">
                <a:cs typeface="Times New Roman" pitchFamily="18" charset="0"/>
              </a:rPr>
              <a:t>Active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Server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b="1" dirty="0" err="1">
                <a:cs typeface="Times New Roman" pitchFamily="18" charset="0"/>
              </a:rPr>
              <a:t>Pages</a:t>
            </a:r>
            <a:r>
              <a:rPr lang="ru-RU" sz="2800" dirty="0">
                <a:cs typeface="Times New Roman" pitchFamily="18" charset="0"/>
              </a:rPr>
              <a:t>) — технология создания </a:t>
            </a:r>
            <a:r>
              <a:rPr lang="ru-RU" sz="2800" dirty="0" err="1">
                <a:cs typeface="Times New Roman" pitchFamily="18" charset="0"/>
              </a:rPr>
              <a:t>веб-приложений</a:t>
            </a:r>
            <a:r>
              <a:rPr lang="ru-RU" sz="2800" dirty="0">
                <a:cs typeface="Times New Roman" pitchFamily="18" charset="0"/>
              </a:rPr>
              <a:t> и </a:t>
            </a:r>
            <a:r>
              <a:rPr lang="ru-RU" sz="2800" dirty="0" err="1">
                <a:cs typeface="Times New Roman" pitchFamily="18" charset="0"/>
              </a:rPr>
              <a:t>веб-сервисов</a:t>
            </a:r>
            <a:r>
              <a:rPr lang="ru-RU" sz="2800" dirty="0">
                <a:cs typeface="Times New Roman" pitchFamily="18" charset="0"/>
              </a:rPr>
              <a:t> от компании Майкрософт. Она является составной частью платформы </a:t>
            </a:r>
            <a:r>
              <a:rPr lang="ru-RU" sz="2800" dirty="0" err="1">
                <a:cs typeface="Times New Roman" pitchFamily="18" charset="0"/>
              </a:rPr>
              <a:t>Microsoft</a:t>
            </a:r>
            <a:r>
              <a:rPr lang="ru-RU" sz="2800" dirty="0">
                <a:cs typeface="Times New Roman" pitchFamily="18" charset="0"/>
              </a:rPr>
              <a:t> .NET</a:t>
            </a:r>
          </a:p>
          <a:p>
            <a:pPr algn="just">
              <a:spcBef>
                <a:spcPts val="0"/>
              </a:spcBef>
            </a:pPr>
            <a:r>
              <a:rPr lang="en-US" sz="2800" dirty="0">
                <a:cs typeface="Times New Roman" pitchFamily="18" charset="0"/>
              </a:rPr>
              <a:t>ASP.NET </a:t>
            </a:r>
            <a:r>
              <a:rPr lang="ru-RU" sz="2800" dirty="0">
                <a:cs typeface="Times New Roman" pitchFamily="18" charset="0"/>
              </a:rPr>
              <a:t>выполняется в среде </a:t>
            </a:r>
            <a:r>
              <a:rPr lang="en-US" sz="2800" dirty="0">
                <a:cs typeface="Times New Roman" pitchFamily="18" charset="0"/>
              </a:rPr>
              <a:t>Common Language Runtime (CLR), </a:t>
            </a:r>
            <a:r>
              <a:rPr lang="ru-RU" sz="2800" dirty="0">
                <a:cs typeface="Times New Roman" pitchFamily="18" charset="0"/>
              </a:rPr>
              <a:t>которая является основой всех приложений </a:t>
            </a:r>
            <a:r>
              <a:rPr lang="en-US" sz="2800" dirty="0">
                <a:cs typeface="Times New Roman" pitchFamily="18" charset="0"/>
              </a:rPr>
              <a:t>Microsoft .NET. </a:t>
            </a:r>
            <a:r>
              <a:rPr lang="ru-RU" sz="2800" dirty="0">
                <a:cs typeface="Times New Roman" pitchFamily="18" charset="0"/>
              </a:rPr>
              <a:t>Код для </a:t>
            </a:r>
            <a:r>
              <a:rPr lang="en-US" sz="2800" dirty="0">
                <a:cs typeface="Times New Roman" pitchFamily="18" charset="0"/>
              </a:rPr>
              <a:t>ASP.NET, </a:t>
            </a:r>
            <a:r>
              <a:rPr lang="ru-RU" sz="2800" dirty="0">
                <a:cs typeface="Times New Roman" pitchFamily="18" charset="0"/>
              </a:rPr>
              <a:t>может использовать практически любые языки программирования, входящие в комплект .</a:t>
            </a:r>
            <a:r>
              <a:rPr lang="en-US" sz="2800" dirty="0">
                <a:cs typeface="Times New Roman" pitchFamily="18" charset="0"/>
              </a:rPr>
              <a:t>NET Framework</a:t>
            </a:r>
            <a:endParaRPr lang="ru-RU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itchFamily="18" charset="0"/>
              </a:rPr>
              <a:t>Технология </a:t>
            </a:r>
            <a:r>
              <a:rPr lang="en-US" dirty="0" smtClean="0">
                <a:latin typeface="+mn-lt"/>
                <a:cs typeface="Times New Roman" pitchFamily="18" charset="0"/>
              </a:rPr>
              <a:t>ASP.NET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ASP.NET </a:t>
            </a:r>
            <a:r>
              <a:rPr lang="ru-RU" sz="2800" dirty="0">
                <a:cs typeface="Times New Roman" pitchFamily="18" charset="0"/>
              </a:rPr>
              <a:t>была выпущена в 2002г., и была представлена в виде технологии </a:t>
            </a:r>
            <a:r>
              <a:rPr lang="en-US" sz="2800" dirty="0">
                <a:cs typeface="Times New Roman" pitchFamily="18" charset="0"/>
              </a:rPr>
              <a:t>Web Forms.</a:t>
            </a:r>
          </a:p>
          <a:p>
            <a:pPr algn="just">
              <a:spcBef>
                <a:spcPts val="0"/>
              </a:spcBef>
            </a:pPr>
            <a:r>
              <a:rPr lang="ru-RU" sz="2800" dirty="0">
                <a:cs typeface="Times New Roman" pitchFamily="18" charset="0"/>
              </a:rPr>
              <a:t>В </a:t>
            </a:r>
            <a:r>
              <a:rPr lang="en-US" sz="2800" dirty="0">
                <a:cs typeface="Times New Roman" pitchFamily="18" charset="0"/>
              </a:rPr>
              <a:t>Web Forms </a:t>
            </a:r>
            <a:r>
              <a:rPr lang="ru-RU" sz="2800" dirty="0">
                <a:cs typeface="Times New Roman" pitchFamily="18" charset="0"/>
              </a:rPr>
              <a:t>сайт представляется набором страниц, где каждая страница на сайте представлена в виде физического файла (называемых </a:t>
            </a:r>
            <a:r>
              <a:rPr lang="ru-RU" sz="2800" dirty="0" err="1">
                <a:cs typeface="Times New Roman" pitchFamily="18" charset="0"/>
              </a:rPr>
              <a:t>Web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Form</a:t>
            </a:r>
            <a:r>
              <a:rPr lang="ru-RU" sz="2800" dirty="0">
                <a:cs typeface="Times New Roman" pitchFamily="18" charset="0"/>
              </a:rPr>
              <a:t>) и доступна с помощью имени этого файла. </a:t>
            </a:r>
          </a:p>
          <a:p>
            <a:pPr algn="just">
              <a:spcBef>
                <a:spcPts val="0"/>
              </a:spcBef>
            </a:pPr>
            <a:endParaRPr lang="ru-RU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itchFamily="18" charset="0"/>
              </a:rPr>
              <a:t>Технология </a:t>
            </a:r>
            <a:r>
              <a:rPr lang="en-US" dirty="0" smtClean="0">
                <a:latin typeface="+mn-lt"/>
                <a:cs typeface="Times New Roman" pitchFamily="18" charset="0"/>
              </a:rPr>
              <a:t>ASP.NET MVC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3200" dirty="0">
                <a:cs typeface="Times New Roman" pitchFamily="18" charset="0"/>
              </a:rPr>
              <a:t>Шаблон проектирования </a:t>
            </a:r>
            <a:r>
              <a:rPr lang="en-US" sz="3200" dirty="0">
                <a:cs typeface="Times New Roman" pitchFamily="18" charset="0"/>
              </a:rPr>
              <a:t>MVC</a:t>
            </a:r>
            <a:endParaRPr lang="ru-RU" sz="32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latin typeface="+mn-lt"/>
                <a:cs typeface="Times New Roman" pitchFamily="18" charset="0"/>
              </a:rPr>
              <a:t>Шаблон проектирования </a:t>
            </a:r>
            <a:r>
              <a:rPr lang="en-US" dirty="0" smtClean="0">
                <a:latin typeface="+mn-lt"/>
                <a:cs typeface="Times New Roman" pitchFamily="18" charset="0"/>
              </a:rPr>
              <a:t>MVC</a:t>
            </a:r>
            <a:endParaRPr lang="ru-RU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b="1" dirty="0" smtClean="0">
                <a:cs typeface="Times New Roman" pitchFamily="18" charset="0"/>
              </a:rPr>
              <a:t>MVC</a:t>
            </a:r>
            <a:r>
              <a:rPr lang="en-US" b="1" dirty="0" smtClean="0">
                <a:cs typeface="Times New Roman" pitchFamily="18" charset="0"/>
              </a:rPr>
              <a:t> (</a:t>
            </a:r>
            <a:r>
              <a:rPr lang="ru-RU" b="1" dirty="0" err="1" smtClean="0">
                <a:cs typeface="Times New Roman" pitchFamily="18" charset="0"/>
              </a:rPr>
              <a:t>Model-view-controller</a:t>
            </a:r>
            <a:r>
              <a:rPr lang="en-US" b="1" dirty="0" smtClean="0">
                <a:cs typeface="Times New Roman" pitchFamily="18" charset="0"/>
              </a:rPr>
              <a:t>,</a:t>
            </a:r>
            <a:r>
              <a:rPr lang="ru-RU" dirty="0" smtClean="0">
                <a:cs typeface="Times New Roman" pitchFamily="18" charset="0"/>
              </a:rPr>
              <a:t> «модель-представление-контроллер»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  — схема использования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нескольких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шаблонов проектирования, с помощью которых модель данных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приложения,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пользовательский интерфейс и взаимодействие с пользователем разделены на три отдельных компонента таким образом, чтобы модификация одного из компонентов оказывала минимальное воздействие на остальные.</a:t>
            </a:r>
          </a:p>
          <a:p>
            <a:pPr algn="just">
              <a:spcBef>
                <a:spcPts val="0"/>
              </a:spcBef>
            </a:pPr>
            <a:endParaRPr lang="ru-RU" dirty="0" smtClean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sz="3600" dirty="0">
                <a:latin typeface="+mn-lt"/>
                <a:cs typeface="Times New Roman" pitchFamily="18" charset="0"/>
              </a:rPr>
              <a:t>Шаблон</a:t>
            </a:r>
            <a:r>
              <a:rPr lang="ru-RU" dirty="0" smtClean="0">
                <a:latin typeface="+mn-lt"/>
                <a:cs typeface="Times New Roman" pitchFamily="18" charset="0"/>
              </a:rPr>
              <a:t> проектирования </a:t>
            </a:r>
            <a:r>
              <a:rPr lang="en-US" dirty="0" smtClean="0">
                <a:latin typeface="+mn-lt"/>
                <a:cs typeface="Times New Roman" pitchFamily="18" charset="0"/>
              </a:rPr>
              <a:t>MVC</a:t>
            </a:r>
            <a:endParaRPr lang="ru-RU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cs typeface="Times New Roman" pitchFamily="18" charset="0"/>
              </a:rPr>
              <a:t>Основная цель применения концепции </a:t>
            </a:r>
            <a:r>
              <a:rPr lang="en-US" sz="2800" dirty="0">
                <a:cs typeface="Times New Roman" pitchFamily="18" charset="0"/>
              </a:rPr>
              <a:t>MVC </a:t>
            </a:r>
            <a:r>
              <a:rPr lang="ru-RU" sz="2800" dirty="0">
                <a:cs typeface="Times New Roman" pitchFamily="18" charset="0"/>
              </a:rPr>
              <a:t>состоит в разделении </a:t>
            </a:r>
            <a:r>
              <a:rPr lang="ru-RU" sz="2800" dirty="0" err="1">
                <a:cs typeface="Times New Roman" pitchFamily="18" charset="0"/>
              </a:rPr>
              <a:t>бизнес-логики</a:t>
            </a:r>
            <a:r>
              <a:rPr lang="ru-RU" sz="2800" dirty="0">
                <a:cs typeface="Times New Roman" pitchFamily="18" charset="0"/>
              </a:rPr>
              <a:t> (модели) от её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визуализации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(представления, вида). 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cs typeface="Times New Roman" pitchFamily="18" charset="0"/>
              </a:rPr>
              <a:t>За счет такого разделения повышается возможность повторного использования. Наиболее полезно применение данной концепции в тех случаях, когда пользователь должен видеть те же самые данные одновременно в различных контекстах и/или с различных точек зрения. </a:t>
            </a:r>
          </a:p>
          <a:p>
            <a:pPr algn="just">
              <a:spcBef>
                <a:spcPts val="0"/>
              </a:spcBef>
            </a:pPr>
            <a:endParaRPr lang="ru-RU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sz="3600" dirty="0">
                <a:latin typeface="+mn-lt"/>
                <a:cs typeface="Times New Roman" pitchFamily="18" charset="0"/>
              </a:rPr>
              <a:t>Преимущества концепции </a:t>
            </a:r>
            <a:r>
              <a:rPr lang="en-US" sz="3600" dirty="0">
                <a:latin typeface="+mn-lt"/>
                <a:cs typeface="Times New Roman" pitchFamily="18" charset="0"/>
              </a:rPr>
              <a:t>MVC</a:t>
            </a:r>
            <a:endParaRPr lang="ru-RU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2000" indent="-4320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cs typeface="Times New Roman" pitchFamily="18" charset="0"/>
              </a:rPr>
              <a:t>к</a:t>
            </a:r>
            <a:r>
              <a:rPr lang="ru-RU" sz="2800" dirty="0">
                <a:cs typeface="Times New Roman" pitchFamily="18" charset="0"/>
              </a:rPr>
              <a:t> одной модели можно присоединить </a:t>
            </a:r>
            <a:r>
              <a:rPr lang="ru-RU" sz="2800" dirty="0">
                <a:cs typeface="Times New Roman" pitchFamily="18" charset="0"/>
              </a:rPr>
              <a:t>н</a:t>
            </a:r>
            <a:r>
              <a:rPr lang="ru-RU" sz="2800" dirty="0">
                <a:cs typeface="Times New Roman" pitchFamily="18" charset="0"/>
              </a:rPr>
              <a:t>есколько представлений, при этом не затрагивая реализацию модели. </a:t>
            </a:r>
          </a:p>
          <a:p>
            <a:pPr marL="432000" indent="-4320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cs typeface="Times New Roman" pitchFamily="18" charset="0"/>
              </a:rPr>
              <a:t>не затрагивая реализацию представлений, можно изменить реакции на действия пользователя (нажатие мышью на кнопке, ввод данных), для этого достаточно использовать другой контроллер.</a:t>
            </a:r>
          </a:p>
          <a:p>
            <a:pPr marL="432000" indent="-4320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cs typeface="Times New Roman" pitchFamily="18" charset="0"/>
              </a:rPr>
              <a:t>возможно добиться раздельного (независимого) проектирования бизнес-логики (модели) и интерфейса (представления)</a:t>
            </a:r>
          </a:p>
          <a:p>
            <a:pPr marL="432000" indent="-4320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cs typeface="Times New Roman" pitchFamily="18" charset="0"/>
              </a:rPr>
              <a:t>модульное тестирование</a:t>
            </a:r>
          </a:p>
          <a:p>
            <a:pPr marL="285750" indent="-28575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ru-RU" sz="2800" dirty="0">
              <a:cs typeface="Times New Roman" pitchFamily="18" charset="0"/>
            </a:endParaRPr>
          </a:p>
          <a:p>
            <a:pPr marL="285750" indent="-28575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ru-RU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sz="3600" dirty="0">
                <a:latin typeface="+mn-lt"/>
                <a:cs typeface="Times New Roman" pitchFamily="18" charset="0"/>
              </a:rPr>
              <a:t>Основные понятия шаблона </a:t>
            </a:r>
            <a:r>
              <a:rPr lang="en-US" sz="3600" dirty="0">
                <a:latin typeface="+mn-lt"/>
                <a:cs typeface="Times New Roman" pitchFamily="18" charset="0"/>
              </a:rPr>
              <a:t>MVC</a:t>
            </a:r>
            <a:endParaRPr lang="ru-RU" sz="3600" dirty="0">
              <a:latin typeface="+mn-lt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95400" y="1268761"/>
            <a:ext cx="10887000" cy="488156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Модель:</a:t>
            </a:r>
            <a:r>
              <a:rPr lang="ru-RU" sz="2800" dirty="0">
                <a:cs typeface="Times New Roman" pitchFamily="18" charset="0"/>
              </a:rPr>
              <a:t> набор классов, предоставляющих данные и правила </a:t>
            </a:r>
            <a:r>
              <a:rPr lang="ru-RU" sz="2800" dirty="0" err="1">
                <a:cs typeface="Times New Roman" pitchFamily="18" charset="0"/>
              </a:rPr>
              <a:t>бизнес-логики</a:t>
            </a:r>
            <a:r>
              <a:rPr lang="ru-RU" sz="2800" dirty="0">
                <a:cs typeface="Times New Roman" pitchFamily="18" charset="0"/>
              </a:rPr>
              <a:t> для управления этими данными.</a:t>
            </a:r>
          </a:p>
          <a:p>
            <a:pPr algn="just">
              <a:spcBef>
                <a:spcPts val="0"/>
              </a:spcBef>
            </a:pPr>
            <a:endParaRPr lang="ru-RU" sz="28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Представление: </a:t>
            </a:r>
            <a:r>
              <a:rPr lang="ru-RU" sz="2800" dirty="0">
                <a:cs typeface="Times New Roman" pitchFamily="18" charset="0"/>
              </a:rPr>
              <a:t>отвечает за визуальное отображение модели.</a:t>
            </a:r>
          </a:p>
          <a:p>
            <a:pPr algn="just">
              <a:spcBef>
                <a:spcPts val="0"/>
              </a:spcBef>
            </a:pPr>
            <a:endParaRPr lang="ru-RU" sz="28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>
                <a:cs typeface="Times New Roman" pitchFamily="18" charset="0"/>
              </a:rPr>
              <a:t>Контроллер: </a:t>
            </a:r>
            <a:r>
              <a:rPr lang="ru-RU" sz="2800" dirty="0">
                <a:cs typeface="Times New Roman" pitchFamily="18" charset="0"/>
              </a:rPr>
              <a:t>управляет логикой приложения и является координатором между представлением и моделью</a:t>
            </a:r>
          </a:p>
          <a:p>
            <a:pPr algn="just">
              <a:spcBef>
                <a:spcPts val="0"/>
              </a:spcBef>
            </a:pPr>
            <a:endParaRPr lang="ru-RU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4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1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59C2612-480F-464D-AF90-C08CB7087C91}" vid="{542D0048-C83B-43D5-A291-419DE1D6F5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4807</TotalTime>
  <Words>401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Verdana</vt:lpstr>
      <vt:lpstr>Wingdings</vt:lpstr>
      <vt:lpstr>Тема3</vt:lpstr>
      <vt:lpstr>Макеты раскадровки</vt:lpstr>
      <vt:lpstr>1_Тема3</vt:lpstr>
      <vt:lpstr>1_Макеты раскадровки</vt:lpstr>
      <vt:lpstr>Theme1</vt:lpstr>
      <vt:lpstr>Visio</vt:lpstr>
      <vt:lpstr>Image</vt:lpstr>
      <vt:lpstr>Технология ASP.NET</vt:lpstr>
      <vt:lpstr>Технология ASP.NET</vt:lpstr>
      <vt:lpstr>Технология ASP.NET</vt:lpstr>
      <vt:lpstr>Технология ASP.NET</vt:lpstr>
      <vt:lpstr>Технология ASP.NET MVC</vt:lpstr>
      <vt:lpstr>Шаблон проектирования MVC</vt:lpstr>
      <vt:lpstr>Шаблон проектирования MVC</vt:lpstr>
      <vt:lpstr>Преимущества концепции MVC</vt:lpstr>
      <vt:lpstr>Основные понятия шаблона MVC</vt:lpstr>
      <vt:lpstr>Схема реализации шаблона MVC</vt:lpstr>
      <vt:lpstr>Схема реализации шаблона MVC</vt:lpstr>
      <vt:lpstr>Технология ASP.NET MVC</vt:lpstr>
      <vt:lpstr>MVC в ASP.NET</vt:lpstr>
      <vt:lpstr>Схема реализации шаблона MVC в ASP.NET</vt:lpstr>
      <vt:lpstr>Задачи модели</vt:lpstr>
      <vt:lpstr>Модель НЕ ДОЛЖНА</vt:lpstr>
      <vt:lpstr>Задачи контроллера</vt:lpstr>
      <vt:lpstr>Контроллер НЕ ДОЛЖЕН</vt:lpstr>
      <vt:lpstr>Задачи представления</vt:lpstr>
      <vt:lpstr>Представление НЕ ДОЛЖНО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Igor</dc:creator>
  <cp:lastModifiedBy>Igor Glamazdin</cp:lastModifiedBy>
  <cp:revision>14</cp:revision>
  <dcterms:created xsi:type="dcterms:W3CDTF">2014-12-20T08:09:46Z</dcterms:created>
  <dcterms:modified xsi:type="dcterms:W3CDTF">2021-02-18T18:21:43Z</dcterms:modified>
</cp:coreProperties>
</file>